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56" r:id="rId2"/>
    <p:sldId id="257" r:id="rId3"/>
    <p:sldId id="263" r:id="rId4"/>
    <p:sldId id="264" r:id="rId5"/>
    <p:sldId id="265" r:id="rId6"/>
    <p:sldId id="266" r:id="rId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4" d="100"/>
          <a:sy n="84" d="100"/>
        </p:scale>
        <p:origin x="1426" y="125"/>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15" name="Date Placeholder 14"/>
          <p:cNvSpPr>
            <a:spLocks noGrp="1"/>
          </p:cNvSpPr>
          <p:nvPr>
            <p:ph type="dt" sz="half" idx="10"/>
          </p:nvPr>
        </p:nvSpPr>
        <p:spPr/>
        <p:txBody>
          <a:bodyPr/>
          <a:lstStyle/>
          <a:p>
            <a:fld id="{2191B3E0-5928-484F-AC88-653F0EC6FC61}" type="datetimeFigureOut">
              <a:rPr lang="ru-RU" smtClean="0"/>
              <a:t>16.05.2022</a:t>
            </a:fld>
            <a:endParaRPr lang="ru-RU"/>
          </a:p>
        </p:txBody>
      </p:sp>
      <p:sp>
        <p:nvSpPr>
          <p:cNvPr id="16" name="Slide Number Placeholder 15"/>
          <p:cNvSpPr>
            <a:spLocks noGrp="1"/>
          </p:cNvSpPr>
          <p:nvPr>
            <p:ph type="sldNum" sz="quarter" idx="11"/>
          </p:nvPr>
        </p:nvSpPr>
        <p:spPr/>
        <p:txBody>
          <a:bodyPr/>
          <a:lstStyle/>
          <a:p>
            <a:fld id="{9E636AE8-EBBC-4D27-9CE6-E4866D656902}"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Title 12"/>
          <p:cNvSpPr>
            <a:spLocks noGrp="1"/>
          </p:cNvSpPr>
          <p:nvPr>
            <p:ph type="title"/>
          </p:nvPr>
        </p:nvSpPr>
        <p:spPr/>
        <p:txBody>
          <a:bodyPr/>
          <a:lstStyle/>
          <a:p>
            <a:r>
              <a:rPr lang="ru-RU" smtClean="0"/>
              <a:t>Образец заголовка</a:t>
            </a:r>
            <a:endParaRPr lang="en-US"/>
          </a:p>
        </p:txBody>
      </p:sp>
      <p:sp>
        <p:nvSpPr>
          <p:cNvPr id="14" name="Date Placeholder 13"/>
          <p:cNvSpPr>
            <a:spLocks noGrp="1"/>
          </p:cNvSpPr>
          <p:nvPr>
            <p:ph type="dt" sz="half" idx="10"/>
          </p:nvPr>
        </p:nvSpPr>
        <p:spPr/>
        <p:txBody>
          <a:bodyPr/>
          <a:lstStyle/>
          <a:p>
            <a:fld id="{2191B3E0-5928-484F-AC88-653F0EC6FC61}" type="datetimeFigureOut">
              <a:rPr lang="ru-RU" smtClean="0"/>
              <a:t>16.05.2022</a:t>
            </a:fld>
            <a:endParaRPr lang="ru-RU"/>
          </a:p>
        </p:txBody>
      </p:sp>
      <p:sp>
        <p:nvSpPr>
          <p:cNvPr id="15" name="Slide Number Placeholder 14"/>
          <p:cNvSpPr>
            <a:spLocks noGrp="1"/>
          </p:cNvSpPr>
          <p:nvPr>
            <p:ph type="sldNum" sz="quarter" idx="11"/>
          </p:nvPr>
        </p:nvSpPr>
        <p:spPr/>
        <p:txBody>
          <a:bodyPr/>
          <a:lstStyle/>
          <a:p>
            <a:fld id="{9E636AE8-EBBC-4D27-9CE6-E4866D656902}"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12" name="Date Placeholder 11"/>
          <p:cNvSpPr>
            <a:spLocks noGrp="1"/>
          </p:cNvSpPr>
          <p:nvPr>
            <p:ph type="dt" sz="half" idx="10"/>
          </p:nvPr>
        </p:nvSpPr>
        <p:spPr/>
        <p:txBody>
          <a:bodyPr/>
          <a:lstStyle/>
          <a:p>
            <a:fld id="{2191B3E0-5928-484F-AC88-653F0EC6FC61}" type="datetimeFigureOut">
              <a:rPr lang="ru-RU" smtClean="0"/>
              <a:t>16.05.2022</a:t>
            </a:fld>
            <a:endParaRPr lang="ru-RU"/>
          </a:p>
        </p:txBody>
      </p:sp>
      <p:sp>
        <p:nvSpPr>
          <p:cNvPr id="13" name="Slide Number Placeholder 12"/>
          <p:cNvSpPr>
            <a:spLocks noGrp="1"/>
          </p:cNvSpPr>
          <p:nvPr>
            <p:ph type="sldNum" sz="quarter" idx="11"/>
          </p:nvPr>
        </p:nvSpPr>
        <p:spPr/>
        <p:txBody>
          <a:bodyPr/>
          <a:lstStyle/>
          <a:p>
            <a:fld id="{9E636AE8-EBBC-4D27-9CE6-E4866D656902}" type="slidenum">
              <a:rPr lang="ru-RU" smtClean="0"/>
              <a:t>‹#›</a:t>
            </a:fld>
            <a:endParaRPr lang="ru-RU"/>
          </a:p>
        </p:txBody>
      </p:sp>
      <p:sp>
        <p:nvSpPr>
          <p:cNvPr id="14" name="Footer Placeholder 13"/>
          <p:cNvSpPr>
            <a:spLocks noGrp="1"/>
          </p:cNvSpPr>
          <p:nvPr>
            <p:ph type="ftr" sz="quarter" idx="12"/>
          </p:nvPr>
        </p:nvSpPr>
        <p:spPr/>
        <p:txBody>
          <a:bodyPr/>
          <a:lstStyle/>
          <a:p>
            <a:endParaRPr lang="ru-RU"/>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ru-RU" smtClean="0"/>
              <a:t>Образец заголовка</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2191B3E0-5928-484F-AC88-653F0EC6FC61}" type="datetimeFigureOut">
              <a:rPr lang="ru-RU" smtClean="0"/>
              <a:t>16.05.2022</a:t>
            </a:fld>
            <a:endParaRPr lang="ru-RU"/>
          </a:p>
        </p:txBody>
      </p:sp>
      <p:sp>
        <p:nvSpPr>
          <p:cNvPr id="9" name="Slide Number Placeholder 8"/>
          <p:cNvSpPr>
            <a:spLocks noGrp="1"/>
          </p:cNvSpPr>
          <p:nvPr>
            <p:ph type="sldNum" sz="quarter" idx="11"/>
          </p:nvPr>
        </p:nvSpPr>
        <p:spPr/>
        <p:txBody>
          <a:bodyPr/>
          <a:lstStyle/>
          <a:p>
            <a:fld id="{9E636AE8-EBBC-4D27-9CE6-E4866D656902}" type="slidenum">
              <a:rPr lang="ru-RU" smtClean="0"/>
              <a:t>‹#›</a:t>
            </a:fld>
            <a:endParaRPr lang="ru-RU"/>
          </a:p>
        </p:txBody>
      </p:sp>
      <p:sp>
        <p:nvSpPr>
          <p:cNvPr id="10" name="Footer Placeholder 9"/>
          <p:cNvSpPr>
            <a:spLocks noGrp="1"/>
          </p:cNvSpPr>
          <p:nvPr>
            <p:ph type="ftr" sz="quarter" idx="12"/>
          </p:nvPr>
        </p:nvSpPr>
        <p:spPr/>
        <p:txBody>
          <a:bodyPr/>
          <a:lstStyle/>
          <a:p>
            <a:endParaRPr lang="ru-RU"/>
          </a:p>
        </p:txBody>
      </p:sp>
      <p:sp>
        <p:nvSpPr>
          <p:cNvPr id="11" name="Title 10"/>
          <p:cNvSpPr>
            <a:spLocks noGrp="1"/>
          </p:cNvSpPr>
          <p:nvPr>
            <p:ph type="title"/>
          </p:nvPr>
        </p:nvSpPr>
        <p:spPr/>
        <p:txBody>
          <a:bodyPr/>
          <a:lstStyle/>
          <a:p>
            <a:r>
              <a:rPr lang="ru-RU" smtClean="0"/>
              <a:t>Образец заголовка</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ru-RU" smtClean="0"/>
              <a:t>Образец заголовка</a:t>
            </a:r>
            <a:endParaRPr lang="en-US" dirty="0"/>
          </a:p>
        </p:txBody>
      </p:sp>
      <p:sp>
        <p:nvSpPr>
          <p:cNvPr id="14" name="Date Placeholder 13"/>
          <p:cNvSpPr>
            <a:spLocks noGrp="1"/>
          </p:cNvSpPr>
          <p:nvPr>
            <p:ph type="dt" sz="half" idx="10"/>
          </p:nvPr>
        </p:nvSpPr>
        <p:spPr/>
        <p:txBody>
          <a:bodyPr/>
          <a:lstStyle/>
          <a:p>
            <a:fld id="{2191B3E0-5928-484F-AC88-653F0EC6FC61}" type="datetimeFigureOut">
              <a:rPr lang="ru-RU" smtClean="0"/>
              <a:t>16.05.2022</a:t>
            </a:fld>
            <a:endParaRPr lang="ru-RU"/>
          </a:p>
        </p:txBody>
      </p:sp>
      <p:sp>
        <p:nvSpPr>
          <p:cNvPr id="15" name="Slide Number Placeholder 14"/>
          <p:cNvSpPr>
            <a:spLocks noGrp="1"/>
          </p:cNvSpPr>
          <p:nvPr>
            <p:ph type="sldNum" sz="quarter" idx="11"/>
          </p:nvPr>
        </p:nvSpPr>
        <p:spPr/>
        <p:txBody>
          <a:bodyPr/>
          <a:lstStyle/>
          <a:p>
            <a:fld id="{9E636AE8-EBBC-4D27-9CE6-E4866D656902}" type="slidenum">
              <a:rPr lang="ru-RU" smtClean="0"/>
              <a:t>‹#›</a:t>
            </a:fld>
            <a:endParaRPr lang="ru-RU"/>
          </a:p>
        </p:txBody>
      </p:sp>
      <p:sp>
        <p:nvSpPr>
          <p:cNvPr id="16" name="Footer Placeholder 15"/>
          <p:cNvSpPr>
            <a:spLocks noGrp="1"/>
          </p:cNvSpPr>
          <p:nvPr>
            <p:ph type="ftr" sz="quarter" idx="12"/>
          </p:nvPr>
        </p:nvSpPr>
        <p:spPr/>
        <p:txBody>
          <a:bodyPr/>
          <a:lstStyle/>
          <a:p>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ru-RU" smtClean="0"/>
              <a:t>Образец заголовка</a:t>
            </a:r>
            <a:endParaRPr lang="en-US"/>
          </a:p>
        </p:txBody>
      </p:sp>
      <p:sp>
        <p:nvSpPr>
          <p:cNvPr id="7" name="Date Placeholder 6"/>
          <p:cNvSpPr>
            <a:spLocks noGrp="1"/>
          </p:cNvSpPr>
          <p:nvPr>
            <p:ph type="dt" sz="half" idx="10"/>
          </p:nvPr>
        </p:nvSpPr>
        <p:spPr/>
        <p:txBody>
          <a:bodyPr/>
          <a:lstStyle/>
          <a:p>
            <a:fld id="{2191B3E0-5928-484F-AC88-653F0EC6FC61}" type="datetimeFigureOut">
              <a:rPr lang="ru-RU" smtClean="0"/>
              <a:t>16.05.2022</a:t>
            </a:fld>
            <a:endParaRPr lang="ru-RU"/>
          </a:p>
        </p:txBody>
      </p:sp>
      <p:sp>
        <p:nvSpPr>
          <p:cNvPr id="8" name="Slide Number Placeholder 7"/>
          <p:cNvSpPr>
            <a:spLocks noGrp="1"/>
          </p:cNvSpPr>
          <p:nvPr>
            <p:ph type="sldNum" sz="quarter" idx="11"/>
          </p:nvPr>
        </p:nvSpPr>
        <p:spPr/>
        <p:txBody>
          <a:bodyPr/>
          <a:lstStyle/>
          <a:p>
            <a:fld id="{9E636AE8-EBBC-4D27-9CE6-E4866D656902}" type="slidenum">
              <a:rPr lang="ru-RU" smtClean="0"/>
              <a:t>‹#›</a:t>
            </a:fld>
            <a:endParaRPr lang="ru-RU"/>
          </a:p>
        </p:txBody>
      </p:sp>
      <p:sp>
        <p:nvSpPr>
          <p:cNvPr id="9" name="Footer Placeholder 8"/>
          <p:cNvSpPr>
            <a:spLocks noGrp="1"/>
          </p:cNvSpPr>
          <p:nvPr>
            <p:ph type="ftr" sz="quarter" idx="12"/>
          </p:nvPr>
        </p:nvSpPr>
        <p:spPr/>
        <p:txBody>
          <a:bodyPr/>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2191B3E0-5928-484F-AC88-653F0EC6FC61}" type="datetimeFigureOut">
              <a:rPr lang="ru-RU" smtClean="0"/>
              <a:t>16.05.2022</a:t>
            </a:fld>
            <a:endParaRPr lang="ru-RU"/>
          </a:p>
        </p:txBody>
      </p:sp>
      <p:sp>
        <p:nvSpPr>
          <p:cNvPr id="6" name="Slide Number Placeholder 5"/>
          <p:cNvSpPr>
            <a:spLocks noGrp="1"/>
          </p:cNvSpPr>
          <p:nvPr>
            <p:ph type="sldNum" sz="quarter" idx="11"/>
          </p:nvPr>
        </p:nvSpPr>
        <p:spPr/>
        <p:txBody>
          <a:bodyPr/>
          <a:lstStyle/>
          <a:p>
            <a:fld id="{9E636AE8-EBBC-4D27-9CE6-E4866D656902}" type="slidenum">
              <a:rPr lang="ru-RU" smtClean="0"/>
              <a:t>‹#›</a:t>
            </a:fld>
            <a:endParaRPr lang="ru-RU"/>
          </a:p>
        </p:txBody>
      </p:sp>
      <p:sp>
        <p:nvSpPr>
          <p:cNvPr id="7" name="Footer Placeholder 6"/>
          <p:cNvSpPr>
            <a:spLocks noGrp="1"/>
          </p:cNvSpPr>
          <p:nvPr>
            <p:ph type="ftr" sz="quarter" idx="12"/>
          </p:nvPr>
        </p:nvSpPr>
        <p:spPr/>
        <p:txBody>
          <a:bodyPr/>
          <a:lstStyle/>
          <a:p>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5" name="Date Placeholder 14"/>
          <p:cNvSpPr>
            <a:spLocks noGrp="1"/>
          </p:cNvSpPr>
          <p:nvPr>
            <p:ph type="dt" sz="half" idx="10"/>
          </p:nvPr>
        </p:nvSpPr>
        <p:spPr/>
        <p:txBody>
          <a:bodyPr/>
          <a:lstStyle/>
          <a:p>
            <a:fld id="{2191B3E0-5928-484F-AC88-653F0EC6FC61}" type="datetimeFigureOut">
              <a:rPr lang="ru-RU" smtClean="0"/>
              <a:t>16.05.2022</a:t>
            </a:fld>
            <a:endParaRPr lang="ru-RU"/>
          </a:p>
        </p:txBody>
      </p:sp>
      <p:sp>
        <p:nvSpPr>
          <p:cNvPr id="16" name="Slide Number Placeholder 15"/>
          <p:cNvSpPr>
            <a:spLocks noGrp="1"/>
          </p:cNvSpPr>
          <p:nvPr>
            <p:ph type="sldNum" sz="quarter" idx="11"/>
          </p:nvPr>
        </p:nvSpPr>
        <p:spPr/>
        <p:txBody>
          <a:bodyPr/>
          <a:lstStyle/>
          <a:p>
            <a:fld id="{9E636AE8-EBBC-4D27-9CE6-E4866D656902}" type="slidenum">
              <a:rPr lang="ru-RU" smtClean="0"/>
              <a:t>‹#›</a:t>
            </a:fld>
            <a:endParaRPr lang="ru-RU"/>
          </a:p>
        </p:txBody>
      </p:sp>
      <p:sp>
        <p:nvSpPr>
          <p:cNvPr id="17" name="Footer Placeholder 16"/>
          <p:cNvSpPr>
            <a:spLocks noGrp="1"/>
          </p:cNvSpPr>
          <p:nvPr>
            <p:ph type="ftr" sz="quarter" idx="12"/>
          </p:nvPr>
        </p:nvSpPr>
        <p:spPr/>
        <p:txBody>
          <a:bodyPr/>
          <a:lstStyle/>
          <a:p>
            <a:endParaRPr lang="ru-RU"/>
          </a:p>
        </p:txBody>
      </p:sp>
      <p:sp>
        <p:nvSpPr>
          <p:cNvPr id="18" name="Title 17"/>
          <p:cNvSpPr>
            <a:spLocks noGrp="1"/>
          </p:cNvSpPr>
          <p:nvPr>
            <p:ph type="title"/>
          </p:nvPr>
        </p:nvSpPr>
        <p:spPr/>
        <p:txBody>
          <a:bodyPr/>
          <a:lstStyle/>
          <a:p>
            <a:r>
              <a:rPr lang="ru-RU" smtClean="0"/>
              <a:t>Образец заголовка</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ru-RU" smtClean="0"/>
              <a:t>Образец заголовка</a:t>
            </a:r>
            <a:endParaRPr lang="en-US"/>
          </a:p>
        </p:txBody>
      </p:sp>
      <p:sp>
        <p:nvSpPr>
          <p:cNvPr id="13" name="Date Placeholder 12"/>
          <p:cNvSpPr>
            <a:spLocks noGrp="1"/>
          </p:cNvSpPr>
          <p:nvPr>
            <p:ph type="dt" sz="half" idx="10"/>
          </p:nvPr>
        </p:nvSpPr>
        <p:spPr/>
        <p:txBody>
          <a:bodyPr/>
          <a:lstStyle/>
          <a:p>
            <a:fld id="{2191B3E0-5928-484F-AC88-653F0EC6FC61}" type="datetimeFigureOut">
              <a:rPr lang="ru-RU" smtClean="0"/>
              <a:t>16.05.2022</a:t>
            </a:fld>
            <a:endParaRPr lang="ru-RU"/>
          </a:p>
        </p:txBody>
      </p:sp>
      <p:sp>
        <p:nvSpPr>
          <p:cNvPr id="14" name="Slide Number Placeholder 13"/>
          <p:cNvSpPr>
            <a:spLocks noGrp="1"/>
          </p:cNvSpPr>
          <p:nvPr>
            <p:ph type="sldNum" sz="quarter" idx="11"/>
          </p:nvPr>
        </p:nvSpPr>
        <p:spPr/>
        <p:txBody>
          <a:bodyPr/>
          <a:lstStyle/>
          <a:p>
            <a:fld id="{9E636AE8-EBBC-4D27-9CE6-E4866D656902}" type="slidenum">
              <a:rPr lang="ru-RU" smtClean="0"/>
              <a:t>‹#›</a:t>
            </a:fld>
            <a:endParaRPr lang="ru-RU"/>
          </a:p>
        </p:txBody>
      </p:sp>
      <p:sp>
        <p:nvSpPr>
          <p:cNvPr id="15" name="Footer Placeholder 14"/>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2191B3E0-5928-484F-AC88-653F0EC6FC61}" type="datetimeFigureOut">
              <a:rPr lang="ru-RU" smtClean="0"/>
              <a:t>16.05.2022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636AE8-EBBC-4D27-9CE6-E4866D656902}"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191B3E0-5928-484F-AC88-653F0EC6FC61}" type="datetimeFigureOut">
              <a:rPr lang="ru-RU" smtClean="0"/>
              <a:t>16.05.2022</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E636AE8-EBBC-4D27-9CE6-E4866D656902}"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2191B3E0-5928-484F-AC88-653F0EC6FC61}" type="datetimeFigureOut">
              <a:rPr lang="ru-RU" smtClean="0"/>
              <a:t>16.05.2022</a:t>
            </a:fld>
            <a:endParaRPr lang="ru-RU"/>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ru-RU"/>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9E636AE8-EBBC-4D27-9CE6-E4866D656902}"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rot="10800000" flipV="1">
            <a:off x="869511" y="-545350"/>
            <a:ext cx="7336904" cy="3744416"/>
          </a:xfrm>
        </p:spPr>
        <p:txBody>
          <a:bodyPr>
            <a:normAutofit lnSpcReduction="10000"/>
          </a:bodyPr>
          <a:lstStyle/>
          <a:p>
            <a:pPr algn="ctr"/>
            <a:endParaRPr lang="en-US" dirty="0" smtClean="0"/>
          </a:p>
          <a:p>
            <a:pPr algn="ctr"/>
            <a:endParaRPr lang="en-US" sz="2800" dirty="0">
              <a:latin typeface="Times New Roman" pitchFamily="18" charset="0"/>
              <a:cs typeface="Times New Roman" pitchFamily="18" charset="0"/>
            </a:endParaRPr>
          </a:p>
          <a:p>
            <a:pPr algn="ctr"/>
            <a:r>
              <a:rPr lang="en-US" sz="2800" b="1" dirty="0" smtClean="0">
                <a:latin typeface="Times New Roman" pitchFamily="18" charset="0"/>
                <a:cs typeface="Times New Roman" pitchFamily="18" charset="0"/>
              </a:rPr>
              <a:t>Clinical anatomy and operative surgery</a:t>
            </a:r>
            <a:endParaRPr lang="ru-RU" sz="2800" dirty="0">
              <a:latin typeface="Times New Roman" pitchFamily="18" charset="0"/>
              <a:cs typeface="Times New Roman" pitchFamily="18" charset="0"/>
            </a:endParaRPr>
          </a:p>
          <a:p>
            <a:pPr algn="ctr"/>
            <a:r>
              <a:rPr lang="en-US" sz="2400" dirty="0"/>
              <a:t>Elective course</a:t>
            </a:r>
          </a:p>
          <a:p>
            <a:pPr algn="ctr"/>
            <a:r>
              <a:rPr lang="en-US" dirty="0"/>
              <a:t/>
            </a:r>
            <a:br>
              <a:rPr lang="en-US" dirty="0"/>
            </a:br>
            <a:endParaRPr lang="en-US" dirty="0"/>
          </a:p>
          <a:p>
            <a:pPr algn="ctr"/>
            <a:r>
              <a:rPr lang="en-US" sz="4400" dirty="0"/>
              <a:t>Modern strategies of operative surgery</a:t>
            </a:r>
            <a:endParaRPr lang="uk-UA" sz="4400" b="1"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5576" y="3188754"/>
            <a:ext cx="7564775" cy="3384376"/>
          </a:xfrm>
          <a:prstGeom prst="rect">
            <a:avLst/>
          </a:prstGeom>
        </p:spPr>
      </p:pic>
    </p:spTree>
    <p:extLst>
      <p:ext uri="{BB962C8B-B14F-4D97-AF65-F5344CB8AC3E}">
        <p14:creationId xmlns:p14="http://schemas.microsoft.com/office/powerpoint/2010/main" val="39759079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71400"/>
            <a:ext cx="8748464" cy="1512168"/>
          </a:xfrm>
        </p:spPr>
        <p:txBody>
          <a:bodyPr/>
          <a:lstStyle/>
          <a:p>
            <a:r>
              <a:rPr lang="uk-UA" dirty="0" smtClean="0"/>
              <a:t> </a:t>
            </a:r>
            <a:r>
              <a:rPr lang="en-US" sz="3600" dirty="0">
                <a:latin typeface="Times New Roman" pitchFamily="18" charset="0"/>
                <a:cs typeface="Times New Roman" pitchFamily="18" charset="0"/>
              </a:rPr>
              <a:t>Relevance of the discipline</a:t>
            </a:r>
            <a:endParaRPr lang="ru-RU" sz="3600" dirty="0">
              <a:latin typeface="Times New Roman" pitchFamily="18" charset="0"/>
              <a:cs typeface="Times New Roman" pitchFamily="18" charset="0"/>
            </a:endParaRPr>
          </a:p>
        </p:txBody>
      </p:sp>
      <p:sp>
        <p:nvSpPr>
          <p:cNvPr id="3" name="Объект 2"/>
          <p:cNvSpPr>
            <a:spLocks noGrp="1"/>
          </p:cNvSpPr>
          <p:nvPr>
            <p:ph sz="quarter" idx="13"/>
          </p:nvPr>
        </p:nvSpPr>
        <p:spPr>
          <a:xfrm>
            <a:off x="238669" y="665312"/>
            <a:ext cx="8928992" cy="4176464"/>
          </a:xfrm>
        </p:spPr>
        <p:txBody>
          <a:bodyPr>
            <a:normAutofit/>
          </a:bodyPr>
          <a:lstStyle/>
          <a:p>
            <a:r>
              <a:rPr lang="en-US" dirty="0"/>
              <a:t>The discipline studies the rules and methods of performing surgical operations, taking into account the location of organs and their projection on the skin, methods</a:t>
            </a:r>
            <a:r>
              <a:rPr lang="uk-UA" dirty="0" smtClean="0"/>
              <a:t>. </a:t>
            </a:r>
          </a:p>
          <a:p>
            <a:r>
              <a:rPr lang="en-US" dirty="0"/>
              <a:t>As a discipline, it provides students with theoretical foundations and contributes to the acquisition of methodologically correct skills of operation, which are developed as a result of exercises on corpses, experimental and sick animals.</a:t>
            </a:r>
            <a:r>
              <a:rPr lang="uk-UA" dirty="0" smtClean="0"/>
              <a:t>. </a:t>
            </a:r>
          </a:p>
          <a:p>
            <a:r>
              <a:rPr lang="en-US" dirty="0"/>
              <a:t>In the system of training specialists in the field of medicine, operative surgery is the theoretical basis for solving practical problems</a:t>
            </a:r>
            <a:endParaRPr lang="ru-RU" dirty="0"/>
          </a:p>
        </p:txBody>
      </p:sp>
      <p:sp>
        <p:nvSpPr>
          <p:cNvPr id="4" name="Объект 3"/>
          <p:cNvSpPr>
            <a:spLocks noGrp="1"/>
          </p:cNvSpPr>
          <p:nvPr>
            <p:ph sz="quarter" idx="14"/>
          </p:nvPr>
        </p:nvSpPr>
        <p:spPr>
          <a:xfrm>
            <a:off x="1979712" y="5085184"/>
            <a:ext cx="6305128" cy="1512168"/>
          </a:xfrm>
        </p:spPr>
        <p:txBody>
          <a:bodyPr>
            <a:normAutofit/>
          </a:bodyPr>
          <a:lstStyle/>
          <a:p>
            <a:endParaRPr lang="uk-UA" dirty="0" smtClean="0"/>
          </a:p>
          <a:p>
            <a:endParaRPr lang="ru-RU" dirty="0"/>
          </a:p>
        </p:txBody>
      </p:sp>
      <p:pic>
        <p:nvPicPr>
          <p:cNvPr id="1026" name="Picture 2" descr="C:\Users\1\OneDrive\Рабочий стол\слайд хірургія\Без названи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293096"/>
            <a:ext cx="3312368" cy="2016224"/>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2" descr="Surgery students 'losing dexterity to stitch patients' - BBC New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Tree>
    <p:extLst>
      <p:ext uri="{BB962C8B-B14F-4D97-AF65-F5344CB8AC3E}">
        <p14:creationId xmlns:p14="http://schemas.microsoft.com/office/powerpoint/2010/main" val="33391895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p:txBody>
          <a:bodyPr/>
          <a:lstStyle/>
          <a:p>
            <a:r>
              <a:rPr lang="en-US" sz="2800" dirty="0">
                <a:effectLst/>
                <a:latin typeface="Times New Roman" pitchFamily="18" charset="0"/>
                <a:cs typeface="Times New Roman" pitchFamily="18" charset="0"/>
              </a:rPr>
              <a:t>The purpose of the course: the formation of a holistic view of the structure, form, mutual placement of organs in parts of the human body and understanding of the principles, methods and techniques of surgery - the main objectives of the discipline are to form a system of professional skills. doctor</a:t>
            </a:r>
            <a:endParaRPr lang="ru-RU" sz="2800" dirty="0">
              <a:effectLst/>
              <a:latin typeface="Times New Roman" pitchFamily="18" charset="0"/>
              <a:cs typeface="Times New Roman" pitchFamily="18" charset="0"/>
            </a:endParaRPr>
          </a:p>
        </p:txBody>
      </p:sp>
      <p:pic>
        <p:nvPicPr>
          <p:cNvPr id="4" name="Picture 2" descr="C:\Users\1\OneDrive\Рабочий стол\слайд хірургія\Без названия (1).jp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707904" y="548680"/>
            <a:ext cx="4111898" cy="1872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1910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51520" y="1268760"/>
            <a:ext cx="8406680" cy="4708981"/>
          </a:xfrm>
          <a:prstGeom prst="rect">
            <a:avLst/>
          </a:prstGeom>
        </p:spPr>
        <p:txBody>
          <a:bodyPr wrap="square">
            <a:spAutoFit/>
          </a:bodyPr>
          <a:lstStyle/>
          <a:p>
            <a:pPr marL="514350" indent="-514350" algn="just">
              <a:buFont typeface="+mj-lt"/>
              <a:buAutoNum type="arabicPeriod"/>
            </a:pPr>
            <a:r>
              <a:rPr lang="uk-UA" sz="2000" dirty="0"/>
              <a:t>- </a:t>
            </a:r>
            <a:r>
              <a:rPr lang="en-US" sz="2000" dirty="0">
                <a:latin typeface="Times New Roman" pitchFamily="18" charset="0"/>
                <a:cs typeface="Times New Roman" pitchFamily="18" charset="0"/>
              </a:rPr>
              <a:t>Mastering systematic knowledge of the structure of the human body in different areas and the formation of practical skills of topographic and anatomical execution of operational accesses and operational techniques; - Mastering the skills of care for surgical patients, the basics of clinical examination of surgical patients; - Familiarity with the principles of surgical treatment and semiotics of major types of surgical diseases</a:t>
            </a:r>
            <a:r>
              <a:rPr lang="uk-UA" sz="2000" dirty="0">
                <a:latin typeface="Times New Roman" pitchFamily="18" charset="0"/>
                <a:cs typeface="Times New Roman" pitchFamily="18" charset="0"/>
              </a:rPr>
              <a:t>; </a:t>
            </a:r>
            <a:endParaRPr lang="ru-RU" sz="2000" dirty="0">
              <a:latin typeface="Times New Roman" pitchFamily="18" charset="0"/>
              <a:cs typeface="Times New Roman" pitchFamily="18" charset="0"/>
            </a:endParaRPr>
          </a:p>
          <a:p>
            <a:pPr marL="514350" indent="-514350" algn="just">
              <a:buFont typeface="+mj-lt"/>
              <a:buAutoNum type="arabicPeriod"/>
            </a:pPr>
            <a:r>
              <a:rPr lang="uk-UA" sz="2000" dirty="0">
                <a:latin typeface="Times New Roman" pitchFamily="18" charset="0"/>
                <a:cs typeface="Times New Roman" pitchFamily="18" charset="0"/>
              </a:rPr>
              <a:t>- </a:t>
            </a:r>
            <a:r>
              <a:rPr lang="en-US" sz="2000" dirty="0">
                <a:latin typeface="Times New Roman" pitchFamily="18" charset="0"/>
                <a:cs typeface="Times New Roman" pitchFamily="18" charset="0"/>
              </a:rPr>
              <a:t>mastering the skills of using surgical instruments, dissection and connection of soft tissues, temporary and permanent cessation of bleeding, technique of intestinal sutures and singing, access to the main vessels and nerves of the extremities, venesection and venipuncture, vascular ligation, mastery of surgical access and surgical techniques on cadaveric material or animals, as well as the acquisition of theoretical knowledge and practical skills in antiseptics, asepsis, anesthesiology, clinical manifestations of injuries, surgical infections, emergencies, basic principles of diagnosis, treatment and prevention</a:t>
            </a:r>
            <a:r>
              <a:rPr lang="uk-UA" sz="2000" dirty="0">
                <a:latin typeface="Times New Roman" pitchFamily="18" charset="0"/>
                <a:cs typeface="Times New Roman" pitchFamily="18" charset="0"/>
              </a:rPr>
              <a:t>.</a:t>
            </a:r>
            <a:endParaRPr lang="ru-RU" sz="2000" dirty="0"/>
          </a:p>
        </p:txBody>
      </p:sp>
      <p:sp>
        <p:nvSpPr>
          <p:cNvPr id="5" name="Прямоугольник 4"/>
          <p:cNvSpPr/>
          <p:nvPr/>
        </p:nvSpPr>
        <p:spPr>
          <a:xfrm>
            <a:off x="539552" y="548680"/>
            <a:ext cx="8118648" cy="523220"/>
          </a:xfrm>
          <a:prstGeom prst="rect">
            <a:avLst/>
          </a:prstGeom>
        </p:spPr>
        <p:txBody>
          <a:bodyPr wrap="square">
            <a:spAutoFit/>
          </a:bodyPr>
          <a:lstStyle/>
          <a:p>
            <a:r>
              <a:rPr lang="en-US" dirty="0"/>
              <a:t>Course objectives   </a:t>
            </a:r>
            <a:r>
              <a:rPr lang="en-US" sz="2800" dirty="0">
                <a:solidFill>
                  <a:srgbClr val="FFFF00"/>
                </a:solidFill>
                <a:latin typeface="Times New Roman" pitchFamily="18" charset="0"/>
                <a:cs typeface="Times New Roman" pitchFamily="18" charset="0"/>
              </a:rPr>
              <a:t>Modern strategies of operative surgery</a:t>
            </a:r>
            <a:endParaRPr lang="ru-RU" sz="2800" dirty="0"/>
          </a:p>
        </p:txBody>
      </p:sp>
    </p:spTree>
    <p:extLst>
      <p:ext uri="{BB962C8B-B14F-4D97-AF65-F5344CB8AC3E}">
        <p14:creationId xmlns:p14="http://schemas.microsoft.com/office/powerpoint/2010/main" val="5699039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67744" y="404664"/>
            <a:ext cx="4814138" cy="523220"/>
          </a:xfrm>
          <a:prstGeom prst="rect">
            <a:avLst/>
          </a:prstGeom>
        </p:spPr>
        <p:txBody>
          <a:bodyPr wrap="none">
            <a:spAutoFit/>
          </a:bodyPr>
          <a:lstStyle/>
          <a:p>
            <a:pPr algn="ctr"/>
            <a:r>
              <a:rPr lang="en-US" sz="2800" b="1" dirty="0">
                <a:solidFill>
                  <a:srgbClr val="FF0000"/>
                </a:solidFill>
                <a:latin typeface="Times New Roman" pitchFamily="18" charset="0"/>
                <a:cs typeface="Times New Roman" pitchFamily="18" charset="0"/>
              </a:rPr>
              <a:t>Important topics of the course</a:t>
            </a:r>
            <a:endParaRPr lang="ru-RU" sz="2800" dirty="0"/>
          </a:p>
        </p:txBody>
      </p:sp>
      <p:sp>
        <p:nvSpPr>
          <p:cNvPr id="4" name="Прямоугольник 3"/>
          <p:cNvSpPr/>
          <p:nvPr/>
        </p:nvSpPr>
        <p:spPr>
          <a:xfrm>
            <a:off x="462345" y="1196752"/>
            <a:ext cx="8424936" cy="5016758"/>
          </a:xfrm>
          <a:prstGeom prst="rect">
            <a:avLst/>
          </a:prstGeom>
        </p:spPr>
        <p:txBody>
          <a:bodyPr wrap="square">
            <a:spAutoFit/>
          </a:bodyPr>
          <a:lstStyle/>
          <a:p>
            <a:pPr marL="285750" indent="-285750">
              <a:buFont typeface="Arial" panose="020B0604020202020204" pitchFamily="34" charset="0"/>
              <a:buChar char="•"/>
            </a:pPr>
            <a:r>
              <a:rPr lang="en-US" sz="1600" dirty="0" smtClean="0"/>
              <a:t>Topic </a:t>
            </a:r>
            <a:r>
              <a:rPr lang="en-US" sz="1600" dirty="0"/>
              <a:t>1. </a:t>
            </a:r>
            <a:r>
              <a:rPr lang="en-US" sz="1600" dirty="0" smtClean="0"/>
              <a:t>Clinical </a:t>
            </a:r>
            <a:r>
              <a:rPr lang="en-US" sz="1600" dirty="0"/>
              <a:t>anatomy of the anterior-lateral abdominal wall. Anatomical and physiological justification of access to abdominal organs. Surgical treatment of umbilical hernias and white line hernias. Surgical anatomy of the inguinal canal, its contents in men and women. Leather seam. Intestinal suture.</a:t>
            </a:r>
          </a:p>
          <a:p>
            <a:pPr marL="285750" indent="-285750">
              <a:buFont typeface="Arial" panose="020B0604020202020204" pitchFamily="34" charset="0"/>
              <a:buChar char="•"/>
            </a:pPr>
            <a:r>
              <a:rPr lang="en-US" sz="1600" dirty="0" smtClean="0"/>
              <a:t>Topic </a:t>
            </a:r>
            <a:r>
              <a:rPr lang="en-US" sz="1600" dirty="0"/>
              <a:t>2. </a:t>
            </a:r>
            <a:r>
              <a:rPr lang="en-US" sz="1600" dirty="0"/>
              <a:t>Clinical </a:t>
            </a:r>
            <a:r>
              <a:rPr lang="en-US" sz="1600" dirty="0"/>
              <a:t>anatomy of the chest, the boundaries of the division into sections. Topographic anatomy of the subclavian area. Surgical interventions on the breast in purulent mastitis, benign and malignant neoplasms. Subclavian artery exposure and ligation, subclavian vein puncture. Topographic anatomy of the actual chest wall</a:t>
            </a:r>
            <a:r>
              <a:rPr lang="uk-UA" sz="1600" dirty="0"/>
              <a:t>. </a:t>
            </a:r>
          </a:p>
          <a:p>
            <a:pPr marL="285750" indent="-285750">
              <a:buFont typeface="Arial" panose="020B0604020202020204" pitchFamily="34" charset="0"/>
              <a:buChar char="•"/>
            </a:pPr>
            <a:r>
              <a:rPr lang="en-US" sz="1600" dirty="0" smtClean="0"/>
              <a:t>Topic </a:t>
            </a:r>
            <a:r>
              <a:rPr lang="en-US" sz="1600" dirty="0"/>
              <a:t>3. Bone base of the pelvis, bone joints, external landmarks for determining the size of the pelvis. Division into floors. The course of the peritoneum in the cavity of the male and female pelvis, folds, depths. Diagnosis and methods of drainage of </a:t>
            </a:r>
            <a:r>
              <a:rPr lang="en-US" sz="1600" dirty="0" err="1"/>
              <a:t>pelvioperitonitis</a:t>
            </a:r>
            <a:r>
              <a:rPr lang="en-US" sz="1600" dirty="0"/>
              <a:t>. Fascia and cellular spaces of the </a:t>
            </a:r>
            <a:r>
              <a:rPr lang="en-US" sz="1600" dirty="0" err="1"/>
              <a:t>subperitoneal</a:t>
            </a:r>
            <a:r>
              <a:rPr lang="en-US" sz="1600" dirty="0"/>
              <a:t> floor. Surgical anatomy of the pelvic organs: uterus, ovaries, bladder, prostate, rectum</a:t>
            </a:r>
            <a:r>
              <a:rPr lang="uk-UA" sz="1600" dirty="0"/>
              <a:t>. </a:t>
            </a:r>
          </a:p>
          <a:p>
            <a:pPr marL="285750" indent="-285750">
              <a:buFont typeface="Arial" panose="020B0604020202020204" pitchFamily="34" charset="0"/>
              <a:buChar char="•"/>
            </a:pPr>
            <a:r>
              <a:rPr lang="en-US" sz="1600" dirty="0" smtClean="0"/>
              <a:t>Topic </a:t>
            </a:r>
            <a:r>
              <a:rPr lang="en-US" sz="1600" dirty="0"/>
              <a:t>4. </a:t>
            </a:r>
            <a:r>
              <a:rPr lang="en-US" sz="1600" dirty="0"/>
              <a:t>Clinical </a:t>
            </a:r>
            <a:r>
              <a:rPr lang="en-US" sz="1600" dirty="0"/>
              <a:t>anatomy of the upper extremity. Division into sections. Boundaries, layers, vessels, nerves. Ways of spreading purulent processes on the upper extremity and incisions in them. Exposure of blood vessels and nerves in the upper extremity (surgery on cadaveric material). Tendon suture</a:t>
            </a:r>
            <a:r>
              <a:rPr lang="uk-UA" sz="1600" dirty="0"/>
              <a:t>.</a:t>
            </a:r>
          </a:p>
          <a:p>
            <a:pPr marL="285750" indent="-285750">
              <a:buFont typeface="Arial" panose="020B0604020202020204" pitchFamily="34" charset="0"/>
              <a:buChar char="•"/>
            </a:pPr>
            <a:r>
              <a:rPr lang="en-US" sz="1600" dirty="0"/>
              <a:t>Topic 5. </a:t>
            </a:r>
            <a:r>
              <a:rPr lang="en-US" sz="1600" dirty="0"/>
              <a:t>Clinical </a:t>
            </a:r>
            <a:r>
              <a:rPr lang="en-US" sz="1600" dirty="0"/>
              <a:t>anatomy of the buttocks and lower extremities. Surgical anatomy of the hip joint. Hip puncture. Exposure and suture of the sciatic nerve. "Exposure and ligation of blood vessels of the extremities" (surgery on animals and corpses). Vascular suture.</a:t>
            </a:r>
            <a:endParaRPr lang="ru-RU" sz="1600" dirty="0"/>
          </a:p>
        </p:txBody>
      </p:sp>
    </p:spTree>
    <p:extLst>
      <p:ext uri="{BB962C8B-B14F-4D97-AF65-F5344CB8AC3E}">
        <p14:creationId xmlns:p14="http://schemas.microsoft.com/office/powerpoint/2010/main" val="1296242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3528" y="116632"/>
            <a:ext cx="6359113" cy="769441"/>
          </a:xfrm>
          <a:prstGeom prst="rect">
            <a:avLst/>
          </a:prstGeom>
        </p:spPr>
        <p:txBody>
          <a:bodyPr wrap="none">
            <a:spAutoFit/>
          </a:bodyPr>
          <a:lstStyle/>
          <a:p>
            <a:r>
              <a:rPr lang="en-US" sz="4400" dirty="0">
                <a:latin typeface="Times New Roman" pitchFamily="18" charset="0"/>
                <a:cs typeface="Times New Roman" pitchFamily="18" charset="0"/>
              </a:rPr>
              <a:t>We invite you to the course</a:t>
            </a:r>
            <a:endParaRPr lang="ru-RU" sz="4400" dirty="0"/>
          </a:p>
        </p:txBody>
      </p:sp>
      <p:sp>
        <p:nvSpPr>
          <p:cNvPr id="3" name="Прямоугольник 2"/>
          <p:cNvSpPr/>
          <p:nvPr/>
        </p:nvSpPr>
        <p:spPr>
          <a:xfrm>
            <a:off x="4292691" y="761509"/>
            <a:ext cx="4447051" cy="1446550"/>
          </a:xfrm>
          <a:prstGeom prst="rect">
            <a:avLst/>
          </a:prstGeom>
        </p:spPr>
        <p:txBody>
          <a:bodyPr wrap="none">
            <a:spAutoFit/>
          </a:bodyPr>
          <a:lstStyle/>
          <a:p>
            <a:r>
              <a:rPr lang="en-US" sz="4400" i="1" dirty="0">
                <a:solidFill>
                  <a:srgbClr val="FFC000"/>
                </a:solidFill>
                <a:latin typeface="Times New Roman" pitchFamily="18" charset="0"/>
                <a:cs typeface="Times New Roman" pitchFamily="18" charset="0"/>
              </a:rPr>
              <a:t>Modern strategies </a:t>
            </a:r>
            <a:endParaRPr lang="en-US" sz="4400" i="1" dirty="0" smtClean="0">
              <a:solidFill>
                <a:srgbClr val="FFC000"/>
              </a:solidFill>
              <a:latin typeface="Times New Roman" pitchFamily="18" charset="0"/>
              <a:cs typeface="Times New Roman" pitchFamily="18" charset="0"/>
            </a:endParaRPr>
          </a:p>
          <a:p>
            <a:r>
              <a:rPr lang="en-US" sz="4400" i="1" dirty="0" smtClean="0">
                <a:solidFill>
                  <a:srgbClr val="FFC000"/>
                </a:solidFill>
                <a:latin typeface="Times New Roman" pitchFamily="18" charset="0"/>
                <a:cs typeface="Times New Roman" pitchFamily="18" charset="0"/>
              </a:rPr>
              <a:t>operative </a:t>
            </a:r>
            <a:r>
              <a:rPr lang="en-US" sz="4400" i="1" dirty="0">
                <a:solidFill>
                  <a:srgbClr val="FFC000"/>
                </a:solidFill>
                <a:latin typeface="Times New Roman" pitchFamily="18" charset="0"/>
                <a:cs typeface="Times New Roman" pitchFamily="18" charset="0"/>
              </a:rPr>
              <a:t>surgery</a:t>
            </a:r>
            <a:endParaRPr lang="uk-UA" sz="4400" i="1" dirty="0">
              <a:solidFill>
                <a:srgbClr val="FFC000"/>
              </a:solidFill>
              <a:latin typeface="Times New Roman" pitchFamily="18" charset="0"/>
              <a:cs typeface="Times New Roman" pitchFamily="18" charset="0"/>
            </a:endParaRP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1" y="1484784"/>
            <a:ext cx="3163496" cy="2088232"/>
          </a:xfrm>
          <a:prstGeom prst="rect">
            <a:avLst/>
          </a:prstGeom>
        </p:spPr>
      </p:pic>
      <p:pic>
        <p:nvPicPr>
          <p:cNvPr id="5" name="Рисунок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979" y="3933056"/>
            <a:ext cx="3231095" cy="2132855"/>
          </a:xfrm>
          <a:prstGeom prst="rect">
            <a:avLst/>
          </a:prstGeom>
        </p:spPr>
      </p:pic>
      <p:pic>
        <p:nvPicPr>
          <p:cNvPr id="6" name="Рисунок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63889" y="3922538"/>
            <a:ext cx="2952328" cy="2143373"/>
          </a:xfrm>
          <a:prstGeom prst="rect">
            <a:avLst/>
          </a:prstGeom>
        </p:spPr>
      </p:pic>
      <p:pic>
        <p:nvPicPr>
          <p:cNvPr id="7" name="Рисунок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34424" y="2514036"/>
            <a:ext cx="2453623" cy="3717032"/>
          </a:xfrm>
          <a:prstGeom prst="rect">
            <a:avLst/>
          </a:prstGeom>
        </p:spPr>
      </p:pic>
    </p:spTree>
    <p:extLst>
      <p:ext uri="{BB962C8B-B14F-4D97-AF65-F5344CB8AC3E}">
        <p14:creationId xmlns:p14="http://schemas.microsoft.com/office/powerpoint/2010/main" val="120937332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Базовая">
  <a:themeElements>
    <a:clrScheme name="Базовая">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Базовая">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азовая">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184</TotalTime>
  <Words>637</Words>
  <Application>Microsoft Office PowerPoint</Application>
  <PresentationFormat>Экран (4:3)</PresentationFormat>
  <Paragraphs>23</Paragraphs>
  <Slides>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vt:i4>
      </vt:variant>
    </vt:vector>
  </HeadingPairs>
  <TitlesOfParts>
    <vt:vector size="11" baseType="lpstr">
      <vt:lpstr>Arial</vt:lpstr>
      <vt:lpstr>Palatino Linotype</vt:lpstr>
      <vt:lpstr>Times New Roman</vt:lpstr>
      <vt:lpstr>Wingdings</vt:lpstr>
      <vt:lpstr>Базовая</vt:lpstr>
      <vt:lpstr>Презентация PowerPoint</vt:lpstr>
      <vt:lpstr> Relevance of the discipline</vt:lpstr>
      <vt:lpstr>The purpose of the course: the formation of a holistic view of the structure, form, mutual placement of organs in parts of the human body and understanding of the principles, methods and techniques of surgery - the main objectives of the discipline are to form a system of professional skills. doctor</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1</dc:creator>
  <cp:lastModifiedBy>Николай</cp:lastModifiedBy>
  <cp:revision>22</cp:revision>
  <dcterms:created xsi:type="dcterms:W3CDTF">2022-05-14T18:56:21Z</dcterms:created>
  <dcterms:modified xsi:type="dcterms:W3CDTF">2022-05-16T06:36:39Z</dcterms:modified>
</cp:coreProperties>
</file>