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6" r:id="rId1"/>
  </p:sldMasterIdLst>
  <p:notesMasterIdLst>
    <p:notesMasterId r:id="rId9"/>
  </p:notesMasterIdLst>
  <p:sldIdLst>
    <p:sldId id="317" r:id="rId2"/>
    <p:sldId id="318" r:id="rId3"/>
    <p:sldId id="319" r:id="rId4"/>
    <p:sldId id="320" r:id="rId5"/>
    <p:sldId id="321" r:id="rId6"/>
    <p:sldId id="322" r:id="rId7"/>
    <p:sldId id="32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ill Sans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48676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48590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599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1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5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9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25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32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2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048583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4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5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2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593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4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5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01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2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048603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48604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5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6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8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48659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0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1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3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64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65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6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7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48634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35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36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48637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38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39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  <p:sp>
        <p:nvSpPr>
          <p:cNvPr id="1048640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9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0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1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3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4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7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1048648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48649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0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1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3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54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5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6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2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43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4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5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4857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7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7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8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 lang="uk-UA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Google Shape;85;p13"/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>
            <a:fillRect/>
          </a:stretch>
        </p:blipFill>
        <p:spPr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Google Shape;86;p13"/>
          <p:cNvSpPr/>
          <p:nvPr/>
        </p:nvSpPr>
        <p:spPr>
          <a:xfrm>
            <a:off x="2832078" y="0"/>
            <a:ext cx="6980709" cy="2191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ru-RU" altLang="en-US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ПЕДІАТРІЇ№2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5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І2 МЕДИЦИНА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</a:t>
            </a:r>
            <a:r>
              <a:rPr lang="uk-UA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uk-UA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ОХОРОНА ЗДОРОВ’Я ТА СОЦІАЛЬНЕ ЗАБЕЗПЕЧЕННЯ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«МЕДИЦИНА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</a:p>
        </p:txBody>
      </p:sp>
      <p:sp>
        <p:nvSpPr>
          <p:cNvPr id="10485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</a:t>
            </a:r>
            <a:r>
              <a:rPr lang="en-US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6.</a:t>
            </a:r>
            <a:r>
              <a:rPr lang="uk-UA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11 </a:t>
            </a:r>
            <a:r>
              <a:rPr lang="ru-RU" altLang="en-US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ОС</a:t>
            </a:r>
            <a:r>
              <a:rPr lang="ru-RU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НОВИ</a:t>
            </a:r>
            <a:r>
              <a:rPr lang="en-US" altLang="en-US" sz="3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ДИТЯЧОЇ</a:t>
            </a:r>
            <a:r>
              <a:rPr lang="en-US" altLang="en-US" sz="3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ОНКОГЕМАТОЛОГІЇ</a:t>
            </a: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</a:t>
            </a:r>
            <a:r>
              <a:rPr lang="en-US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6.</a:t>
            </a: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11 «</a:t>
            </a:r>
            <a:r>
              <a:rPr lang="ru-RU" altLang="en-US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ОСНОВИ</a:t>
            </a:r>
            <a:r>
              <a:rPr lang="en-US" altLang="en-US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ДИТЯЧОЇ</a:t>
            </a:r>
            <a:r>
              <a:rPr lang="en-US" altLang="en-US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ОНКОГЕМТОЛОГІЇ</a:t>
            </a: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 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597" name="Google Shape;94;p14"/>
          <p:cNvSpPr txBox="1">
            <a:spLocks noGrp="1"/>
          </p:cNvSpPr>
          <p:nvPr>
            <p:ph type="body" idx="1"/>
          </p:nvPr>
        </p:nvSpPr>
        <p:spPr>
          <a:xfrm>
            <a:off x="1594449" y="2453183"/>
            <a:ext cx="9328031" cy="4215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І2 Медицина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українська, англійська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ан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атомія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нормальна і патологічна фізіологія, гістологія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к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лінічна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 фармакологія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п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ропедевтика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 внутрішніх та дитячих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хвороб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800" i="1" dirty="0"/>
              <a:t> 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08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9"/>
            <a:ext cx="535582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300" b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uk-UA" sz="2300" b="0" dirty="0">
                <a:latin typeface="Calibri"/>
                <a:ea typeface="Calibri"/>
                <a:cs typeface="Calibri"/>
                <a:sym typeface="Calibri"/>
              </a:rPr>
              <a:t>полягає в поглибленні теоретичних знань та практичних вмінь  в галузі дитячої гематології</a:t>
            </a:r>
            <a:endParaRPr sz="2300" b="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sz="2300" b="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sz="2300" b="0" dirty="0"/>
          </a:p>
        </p:txBody>
      </p:sp>
      <p:sp>
        <p:nvSpPr>
          <p:cNvPr id="1048609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804672"/>
            <a:ext cx="4856671" cy="3506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93333"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Ін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теграці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я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з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іншими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клінічними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дисциплінами 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застосування отриманих знань, умінь та навичок в процесі подальшого навчання та у професійній діяльності.</a:t>
            </a:r>
            <a:endParaRPr lang="zh-CN" altLang="en-US"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Поглиблення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практичн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их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вмінь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діагностики та лікування невідкладних станів на базі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симуляційних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класів.</a:t>
            </a:r>
            <a:endParaRPr lang="zh-CN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DC6801-CCB8-4D6C-86B3-C20D87100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624" y="4218394"/>
            <a:ext cx="3052763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Результат пошуку зображень за запитом как пересаживают костный мозг">
            <a:extLst>
              <a:ext uri="{FF2B5EF4-FFF2-40B4-BE49-F238E27FC236}">
                <a16:creationId xmlns:a16="http://schemas.microsoft.com/office/drawing/2014/main" id="{FAA6B55C-8290-4126-AF89-820C26A5D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44072" y="4221088"/>
            <a:ext cx="4162425" cy="237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13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461185" y="804672"/>
            <a:ext cx="5279366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8947" lnSpcReduction="20000"/>
          </a:bodyPr>
          <a:lstStyle>
            <a:lvl1pPr marL="457200" marR="0" indent="-349250" algn="l" rtl="0">
              <a:lnSpc>
                <a:spcPct val="100000"/>
              </a:lnSpc>
              <a:buClr>
                <a:schemeClr val="accent2"/>
              </a:buClr>
              <a:buSzPts val="1900"/>
              <a:buFont typeface="Arial"/>
              <a:buChar char="•"/>
              <a:defRPr sz="1900">
                <a:solidFill>
                  <a:schemeClr val="dk1"/>
                </a:solidFill>
              </a:defRPr>
            </a:lvl1pPr>
            <a:lvl2pPr marL="9144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2pPr>
            <a:lvl3pPr marL="13716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3pPr>
            <a:lvl4pPr marL="18288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4pPr>
            <a:lvl5pPr marL="22860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5pPr>
            <a:lvl6pPr marL="27432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6pPr>
            <a:lvl7pPr marL="32004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7pPr>
            <a:lvl8pPr marL="36576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8pPr>
            <a:lvl9pPr marL="41148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9pPr>
          </a:lstStyle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Неінвазивні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інвазивні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методи дослідження в дитячій гематології та інтерпретація отриманих результатів.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анемій в дитячому віці.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геморагічного синдрому у дітей.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Вазопатії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Томбоцитопенії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Тромбоцитопатії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геморагічного синдрому у дітей.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Коагулопатії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Синдром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дисемінованого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внутрішньосудинного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згортання.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лейкозів у дітей.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лімфопроліферативного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синдрому у дітей.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Покази до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трансфузійної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терапії в гематологічній практиці та терапія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посттрансфузійних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реакцій. Розбір клінічних кейсів.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endParaRPr lang="zh-CN" altLang="en-US" dirty="0"/>
          </a:p>
        </p:txBody>
      </p:sp>
      <p:pic>
        <p:nvPicPr>
          <p:cNvPr id="4" name="Замещающее содержимое 4" descr="images (1)">
            <a:extLst>
              <a:ext uri="{FF2B5EF4-FFF2-40B4-BE49-F238E27FC236}">
                <a16:creationId xmlns:a16="http://schemas.microsoft.com/office/drawing/2014/main" id="{0BCA79FC-BD9B-48C4-B627-232896389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3432" y="116632"/>
            <a:ext cx="2448272" cy="1870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2" descr="11.obrazovanie-filadelfijskoj-hromosomy.png">
            <a:extLst>
              <a:ext uri="{FF2B5EF4-FFF2-40B4-BE49-F238E27FC236}">
                <a16:creationId xmlns:a16="http://schemas.microsoft.com/office/drawing/2014/main" id="{4D7F9802-6E27-443D-8669-FE2822A84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0" y="4221088"/>
            <a:ext cx="2869317" cy="2214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Google Shape;112;p17"/>
          <p:cNvSpPr txBox="1"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>
                <a:solidFill>
                  <a:srgbClr val="002060"/>
                </a:solidFill>
              </a:rPr>
              <a:t>ЩО ВИ ЗМОЖЕТЕ </a:t>
            </a:r>
            <a:br>
              <a:rPr lang="uk-UA" sz="3600" b="1">
                <a:solidFill>
                  <a:srgbClr val="002060"/>
                </a:solidFill>
              </a:rPr>
            </a:br>
            <a:r>
              <a:rPr lang="uk-UA" sz="3600" b="1">
                <a:solidFill>
                  <a:srgbClr val="002060"/>
                </a:solidFill>
              </a:rPr>
              <a:t>ЗА УМОВИ ОПАНУВАННЯ КУРСУ</a:t>
            </a:r>
            <a:endParaRPr sz="3600">
              <a:solidFill>
                <a:srgbClr val="002060"/>
              </a:solidFill>
            </a:endParaRPr>
          </a:p>
        </p:txBody>
      </p:sp>
      <p:sp>
        <p:nvSpPr>
          <p:cNvPr id="1048617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753333" y="770165"/>
            <a:ext cx="4815840" cy="5571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1111" lnSpcReduction="20000"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визначати основні клінічні синдроми при захворюваннях системи кровотворення у дітей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диференційну діагностику та ставити попередній клінічний діагноз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планувати обстеження та інтерпретувати отримані результати 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визначати тактику ведення хворого при захворюваннях системи кровотворення у дітей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діагностувати невідкладні стани та надавати екстрену допомогу 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демонструвати вміння ведення медичної документації та визначати тактику диспансеризації  у дітей при захворюваннях системи кровотворення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1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2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1048623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145474" y="4347382"/>
            <a:ext cx="3870406" cy="2148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зав.кафедрою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д.мед.наук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професор ЗВО Вероніка ДУДНИК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Ірина АНДРІКЕВИЧ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ru-RU" altLang="en-US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, а</a:t>
            </a:r>
            <a:r>
              <a:rPr lang="ru-RU" altLang="en-US" sz="2800">
                <a:latin typeface="Calibri"/>
                <a:ea typeface="Calibri"/>
                <a:cs typeface="Calibri"/>
                <a:sym typeface="Calibri"/>
              </a:rPr>
              <a:t>систент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 ЗВО </a:t>
            </a:r>
            <a:r>
              <a:rPr lang="en-US" altLang="en-US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Наталя</a:t>
            </a:r>
            <a:r>
              <a:rPr lang="en-US" altLang="en-US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БУГЛОВА</a:t>
            </a:r>
            <a:endParaRPr lang="zh-CN" altLang="en-US" sz="2800" dirty="0"/>
          </a:p>
        </p:txBody>
      </p:sp>
      <p:sp>
        <p:nvSpPr>
          <p:cNvPr id="10486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9" name="Google Shape;129;p19"/>
          <p:cNvSpPr txBox="1"/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БАЖАНО ДОДАТИ ФОТО РОЗРОБНИКІВ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t>Контактна інформація: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 Хмельницьке шосе, буд.108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КНП«ВІННИЦЬКА ОБЛАСНА ДИТЯЧА КЛІНІЧНА ЛІКАРНЯ ВІННИЦЬКОЇ ОБЛАСНОЇ РАДИ»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педіатрії №2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pediatric2@vnmu.edu.ua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448</Words>
  <Application>Microsoft Office PowerPoint</Application>
  <PresentationFormat>Широкий екран</PresentationFormat>
  <Paragraphs>54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Gill Sans</vt:lpstr>
      <vt:lpstr>Calibri</vt:lpstr>
      <vt:lpstr>Arial</vt:lpstr>
      <vt:lpstr>Parcel</vt:lpstr>
      <vt:lpstr>ВК 6.11 ОСНОВИ ДИТЯЧОЇ ОНКОГЕМАТОЛОГІЇ </vt:lpstr>
      <vt:lpstr>ПАСПОРТ ОСВІТНЬОГО КОМПОНЕНТА   ВК 6.11 «ОСНОВИ ДИТЯЧОЇ ОНКОГЕМТОЛОГІЇ»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6.11ОСНОВИ ДИТЯЧОЇ ОНКОГЕМАТОЛОГІЇ </dc:title>
  <dc:creator>M2012K11AG</dc:creator>
  <cp:lastModifiedBy>Педіатрія 2</cp:lastModifiedBy>
  <cp:revision>10</cp:revision>
  <dcterms:created xsi:type="dcterms:W3CDTF">2026-04-13T16:34:55Z</dcterms:created>
  <dcterms:modified xsi:type="dcterms:W3CDTF">2026-04-22T07:03:46Z</dcterms:modified>
</cp:coreProperties>
</file>