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4" r:id="rId1"/>
  </p:sldMasterIdLst>
  <p:notesMasterIdLst>
    <p:notesMasterId r:id="rId19"/>
  </p:notesMasterIdLst>
  <p:sldIdLst>
    <p:sldId id="256" r:id="rId2"/>
    <p:sldId id="267" r:id="rId3"/>
    <p:sldId id="270" r:id="rId4"/>
    <p:sldId id="413" r:id="rId5"/>
    <p:sldId id="412" r:id="rId6"/>
    <p:sldId id="405" r:id="rId7"/>
    <p:sldId id="399" r:id="rId8"/>
    <p:sldId id="401" r:id="rId9"/>
    <p:sldId id="406" r:id="rId10"/>
    <p:sldId id="407" r:id="rId11"/>
    <p:sldId id="408" r:id="rId12"/>
    <p:sldId id="409" r:id="rId13"/>
    <p:sldId id="403" r:id="rId14"/>
    <p:sldId id="411" r:id="rId15"/>
    <p:sldId id="410" r:id="rId16"/>
    <p:sldId id="404" r:id="rId17"/>
    <p:sldId id="300" r:id="rId18"/>
  </p:sldIdLst>
  <p:sldSz cx="9144000" cy="6858000" type="screen4x3"/>
  <p:notesSz cx="6858000" cy="9144000"/>
  <p:defaultTextStyle>
    <a:defPPr>
      <a:defRPr lang="ru-RU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9C4A9"/>
    <a:srgbClr val="8569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404" autoAdjust="0"/>
    <p:restoredTop sz="94662"/>
  </p:normalViewPr>
  <p:slideViewPr>
    <p:cSldViewPr>
      <p:cViewPr varScale="1">
        <p:scale>
          <a:sx n="109" d="100"/>
          <a:sy n="109" d="100"/>
        </p:scale>
        <p:origin x="744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</a:lstStyle>
          <a:p>
            <a:fld id="{2447E72A-D913-4DC2-9E0A-E520CE8FCC86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ru-RU"/>
              <a:t>Click to edit Master text styles</a:t>
            </a:r>
          </a:p>
          <a:p>
            <a:pPr lvl="1"/>
            <a:r>
              <a:rPr lang="ru-RU"/>
              <a:t>Second level</a:t>
            </a:r>
          </a:p>
          <a:p>
            <a:pPr lvl="2"/>
            <a:r>
              <a:rPr lang="ru-RU"/>
              <a:t>Third level</a:t>
            </a:r>
          </a:p>
          <a:p>
            <a:pPr lvl="3"/>
            <a:r>
              <a:rPr lang="ru-RU"/>
              <a:t>Fourth level</a:t>
            </a:r>
          </a:p>
          <a:p>
            <a:pPr lvl="4"/>
            <a:r>
              <a:rPr lang="ru-RU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</a:lstStyle>
          <a:p>
            <a:fld id="{A5D78FC6-CE17-4259-A63C-DDFC12E048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2261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aseline="0" dirty="0"/>
              <a:t>Введение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D78FC6-CE17-4259-A63C-DDFC12E048FC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6042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lum/>
          </a:blip>
          <a:srcRect/>
          <a:stretch>
            <a:fillRect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 algn="ctr"/>
            <a:fld id="{2A4F05DC-1911-4CBC-8CF7-BB9B7A000858}" type="datetime8">
              <a:rPr lang="ru-RU" smtClean="0"/>
              <a:pPr algn="ctr"/>
              <a:t>27.01.2026 22:49</a:t>
            </a:fld>
            <a:endParaRPr lang="ru-RU" sz="2000" dirty="0">
              <a:solidFill>
                <a:srgbClr val="FFFFFF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 algn="r"/>
            <a:r>
              <a:rPr lang="ru-RU">
                <a:solidFill>
                  <a:schemeClr val="tx2"/>
                </a:solidFill>
              </a:rPr>
              <a:t>Ноздріна Л.В., кафедра ІС у М, ЛКА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AC53DF-4216-466D-99A7-94400E6C2A25}" type="slidenum">
              <a:rPr lang="ru-RU" smtClean="0"/>
              <a:pPr/>
              <a:t>‹#›</a:t>
            </a:fld>
            <a:endParaRPr lang="ru-RU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EFBA8-1513-4E06-8490-FD982ABBBF93}" type="datetime8">
              <a:rPr lang="ru-RU" smtClean="0"/>
              <a:pPr/>
              <a:t>27.01.2026 22:49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Ноздріна Л.В., кафедра ІС у М, ЛКА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ru-RU" smtClean="0"/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80AC5-66B5-48CD-91C4-46D777FFFB51}" type="datetime8">
              <a:rPr lang="ru-RU" smtClean="0"/>
              <a:pPr/>
              <a:t>27.01.2026 22:49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 algn="ctr"/>
            <a:fld id="{1AD93096-5B34-4342-9326-69289CEAE4C2}" type="slidenum">
              <a:rPr lang="ru-RU" smtClean="0"/>
              <a:pPr algn="ctr"/>
              <a:t>‹#›</a:t>
            </a:fld>
            <a:endParaRPr lang="ru-RU" sz="2400" dirty="0">
              <a:solidFill>
                <a:srgbClr val="FFFFFF"/>
              </a:solidFill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/>
              <a:t>Ноздріна Л.В., кафедра ІС у М, ЛКА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62BB5F0A-D29B-40A2-8857-6278147D42CF}" type="datetime8">
              <a:rPr lang="ru-RU" smtClean="0"/>
              <a:pPr/>
              <a:t>27.01.2026 22:49</a:t>
            </a:fld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1AD93096-5B34-4342-9326-69289CEAE4C2}" type="slidenum">
              <a:rPr lang="ru-RU" smtClean="0"/>
              <a:pPr algn="ctr"/>
              <a:t>‹#›</a:t>
            </a:fld>
            <a:endParaRPr lang="ru-RU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ru-RU"/>
              <a:t>Ноздріна Л.В., кафедра ІС у М, ЛКА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BEB3726-ECFF-4B61-900D-A119BAC994F8}" type="datetime8">
              <a:rPr lang="ru-RU" smtClean="0"/>
              <a:pPr/>
              <a:t>27.01.2026 22:49</a:t>
            </a:fld>
            <a:endParaRPr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1AD93096-5B34-4342-9326-69289CEAE4C2}" type="slidenum">
              <a:rPr lang="ru-RU" smtClean="0"/>
              <a:pPr algn="ctr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ru-RU"/>
              <a:t>Ноздріна Л.В., кафедра ІС у М, ЛКА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D1F2F-68C5-4EAE-B266-471893A3CE9B}" type="datetime8">
              <a:rPr lang="ru-RU" smtClean="0"/>
              <a:pPr/>
              <a:t>27.01.2026 22:49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Ноздріна Л.В., кафедра ІС у М, ЛКА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ru-RU" smtClean="0"/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25FF6-26D5-480D-9749-B192AC1C16EA}" type="datetime8">
              <a:rPr lang="ru-RU" smtClean="0"/>
              <a:pPr/>
              <a:t>27.01.2026 22:49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Ноздріна Л.В., кафедра ІС у М, ЛКА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AD93096-5B34-4342-9326-69289CEAE4C2}" type="slidenum">
              <a:rPr lang="ru-RU" smtClean="0"/>
              <a:pPr/>
              <a:t>‹#›</a:t>
            </a:fld>
            <a:endParaRPr lang="ru-RU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9A3B-01CB-416F-988B-71B82ABB6CD8}" type="datetime8">
              <a:rPr lang="ru-RU" smtClean="0"/>
              <a:pPr/>
              <a:t>27.01.2026 22:49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Ноздріна Л.В., кафедра ІС у М, ЛКА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ru-RU" smtClean="0"/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pic>
        <p:nvPicPr>
          <p:cNvPr id="8" name="Picture 7" descr="sm_book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12648" y="1755648"/>
            <a:ext cx="1615307" cy="1688453"/>
          </a:xfrm>
          <a:prstGeom prst="rect">
            <a:avLst/>
          </a:prstGeom>
          <a:ln w="50800" cap="sq" cmpd="dbl">
            <a:solidFill>
              <a:schemeClr val="accent2"/>
            </a:solidFill>
            <a:miter lim="800000"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AA3D859E-FC62-47AD-A8AB-829741CF9E78}" type="datetime8">
              <a:rPr lang="ru-RU" smtClean="0"/>
              <a:pPr/>
              <a:t>27.01.2026 22:49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pPr algn="ctr"/>
            <a:fld id="{1AD93096-5B34-4342-9326-69289CEAE4C2}" type="slidenum">
              <a:rPr lang="ru-RU" smtClean="0"/>
              <a:pPr algn="ctr"/>
              <a:t>‹#›</a:t>
            </a:fld>
            <a:endParaRPr lang="ru-RU" sz="2800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r>
              <a:rPr lang="ru-RU"/>
              <a:t>Ноздріна Л.В., кафедра ІС у М, ЛКА</a:t>
            </a:r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lang="ru-RU"/>
              <a:t>Вставка рисунка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C1E2A-5BAB-4A30-B7E0-23402025EF39}" type="datetime8">
              <a:rPr lang="ru-RU" smtClean="0">
                <a:solidFill>
                  <a:schemeClr val="tx2"/>
                </a:solidFill>
              </a:rPr>
              <a:pPr/>
              <a:t>27.01.2026 22:49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Ноздріна Л.В., кафедра ІС у М, ЛКА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C53DF-4216-466D-99A7-94400E6C2A25}" type="slidenum">
              <a:rPr lang="ru-RU" sz="1200" smtClean="0">
                <a:solidFill>
                  <a:schemeClr val="tx2"/>
                </a:solidFill>
              </a:rPr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9298D38E-4101-4060-AA81-EF0C936822C7}" type="datetime8">
              <a:rPr lang="ru-RU" smtClean="0">
                <a:solidFill>
                  <a:schemeClr val="tx2"/>
                </a:solidFill>
              </a:rPr>
              <a:pPr/>
              <a:t>27.01.2026 22:49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r>
              <a:rPr lang="ru-RU"/>
              <a:t>Ноздріна Л.В., кафедра ІС у М, ЛКА</a:t>
            </a:r>
            <a:endParaRPr lang="ru-RU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2AC53DF-4216-466D-99A7-94400E6C2A25}" type="slidenum">
              <a:rPr lang="ru-RU" sz="1200" smtClean="0">
                <a:solidFill>
                  <a:schemeClr val="tx2"/>
                </a:solidFill>
              </a:rPr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fld id="{2D5E55EF-58C8-4D3A-B4CF-95AEF407ECF5}" type="datetime8">
              <a:rPr lang="ru-RU" smtClean="0">
                <a:solidFill>
                  <a:schemeClr val="tx2"/>
                </a:solidFill>
              </a:rPr>
              <a:pPr/>
              <a:t>27.01.2026 22:49</a:t>
            </a:fld>
            <a:endParaRPr lang="ru-RU" sz="14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>
              <a:defRPr sz="1400">
                <a:solidFill>
                  <a:schemeClr val="tx2"/>
                </a:solidFill>
              </a:defRPr>
            </a:lvl1pPr>
          </a:lstStyle>
          <a:p>
            <a:pPr algn="r"/>
            <a:r>
              <a:rPr lang="ru-RU" sz="1400">
                <a:solidFill>
                  <a:schemeClr val="tx2"/>
                </a:solidFill>
              </a:rPr>
              <a:t>Ноздріна Л.В., кафедра ІС у М, ЛКА</a:t>
            </a:r>
            <a:endParaRPr lang="ru-RU" sz="1400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>
              <a:defRPr sz="1400" b="1">
                <a:solidFill>
                  <a:srgbClr val="FFFFFF"/>
                </a:solidFill>
              </a:defRPr>
            </a:lvl1pPr>
          </a:lstStyle>
          <a:p>
            <a:pPr algn="ctr"/>
            <a:fld id="{72AC53DF-4216-466D-99A7-94400E6C2A25}" type="slidenum">
              <a:rPr lang="ru-RU" sz="1200" smtClean="0">
                <a:solidFill>
                  <a:schemeClr val="tx2"/>
                </a:solidFill>
              </a:rPr>
              <a:pPr algn="ctr"/>
              <a:t>‹#›</a:t>
            </a:fld>
            <a:endParaRPr lang="ru-RU" sz="1400" b="1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F7EC4A30-AD77-0A43-97E4-3BC25609FD6B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957392"/>
          </a:xfrm>
          <a:prstGeom prst="rect">
            <a:avLst/>
          </a:prstGeom>
        </p:spPr>
        <p:txBody>
          <a:bodyPr vert="horz" anchor="b">
            <a:normAutofit fontScale="97500"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400" b="1" dirty="0" err="1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ВІнницЬкий</a:t>
            </a:r>
            <a:r>
              <a:rPr lang="ru-RU" sz="2400" b="1" dirty="0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2400" b="1" dirty="0" err="1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нацІональнИй</a:t>
            </a:r>
            <a:r>
              <a:rPr lang="ru-RU" sz="2400" b="1" dirty="0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2400" b="1" dirty="0" err="1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медиЧНий</a:t>
            </a:r>
            <a:r>
              <a:rPr lang="ru-RU" sz="2400" b="1" dirty="0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2400" b="1" dirty="0" err="1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унІверситет</a:t>
            </a:r>
            <a:r>
              <a:rPr lang="ru-RU" sz="2400" b="1" dirty="0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2400" b="1" cap="none" dirty="0" err="1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ім</a:t>
            </a:r>
            <a:r>
              <a:rPr lang="ru-RU" sz="2400" b="1" dirty="0" err="1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.М.І.Пирогова</a:t>
            </a:r>
            <a:endParaRPr lang="ru-RU" sz="2400" b="1" dirty="0">
              <a:ln w="17780" cmpd="sng">
                <a:solidFill>
                  <a:schemeClr val="bg2">
                    <a:lumMod val="10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>
              <a:defRPr/>
            </a:pPr>
            <a:endParaRPr lang="ru-RU" sz="2400" b="1" dirty="0">
              <a:ln w="17780" cmpd="sng">
                <a:solidFill>
                  <a:schemeClr val="bg2">
                    <a:lumMod val="10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>
              <a:defRPr/>
            </a:pPr>
            <a:endParaRPr lang="ru-RU" sz="2400" b="1" dirty="0">
              <a:ln w="17780" cmpd="sng">
                <a:solidFill>
                  <a:schemeClr val="bg2">
                    <a:lumMod val="10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>
              <a:defRPr/>
            </a:pPr>
            <a:br>
              <a:rPr lang="ru-RU" sz="2400" b="1" dirty="0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r>
              <a:rPr lang="ru-RU" sz="2400" b="1" dirty="0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Кафедра </a:t>
            </a:r>
            <a:r>
              <a:rPr lang="ru-RU" sz="2400" b="1" dirty="0" err="1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психІатрІЇ</a:t>
            </a:r>
            <a:r>
              <a:rPr lang="ru-RU" sz="2400" b="1" dirty="0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, </a:t>
            </a:r>
            <a:r>
              <a:rPr lang="ru-RU" sz="2400" b="1" dirty="0" err="1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наркологІЇ</a:t>
            </a:r>
            <a:r>
              <a:rPr lang="ru-RU" sz="2400" b="1" dirty="0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2400" b="1" dirty="0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та </a:t>
            </a:r>
            <a:r>
              <a:rPr lang="ru-RU" sz="2400" b="1" dirty="0" err="1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психотерап</a:t>
            </a:r>
            <a:r>
              <a:rPr lang="ru-RU" sz="2400" b="1" dirty="0" err="1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ІЇ</a:t>
            </a:r>
            <a:br>
              <a:rPr lang="ru-RU" sz="2400" b="1" dirty="0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br>
              <a:rPr lang="ru-RU" sz="2400" b="1" dirty="0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br>
              <a:rPr lang="ru-RU" sz="2400" b="1" dirty="0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br>
              <a:rPr lang="ru-RU" sz="2400" b="1" dirty="0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r>
              <a:rPr lang="uk-UA" altLang="ru-RU" b="1" dirty="0">
                <a:solidFill>
                  <a:schemeClr val="tx2">
                    <a:lumMod val="75000"/>
                  </a:schemeClr>
                </a:solidFill>
              </a:rPr>
              <a:t>ОСНОВИ ПРОФІЛАКТИКИ ЗАЛЕЖНОСТЕЙ</a:t>
            </a:r>
            <a:br>
              <a:rPr lang="ru-RU" sz="2400" b="1" dirty="0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br>
              <a:rPr lang="ru-RU" sz="2400" b="1" dirty="0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br>
              <a:rPr lang="uk-UA" sz="2400" b="1" dirty="0">
                <a:ln w="17780" cmpd="sng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br>
              <a:rPr lang="ru-RU" sz="2400" dirty="0"/>
            </a:br>
            <a:br>
              <a:rPr lang="ru-RU" sz="2400" cap="none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2400" cap="none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2400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2400" b="1" dirty="0"/>
              <a:t>ВИБІРКОВИЙ КУРС</a:t>
            </a:r>
            <a:br>
              <a:rPr lang="uk-UA" sz="2400" dirty="0">
                <a:solidFill>
                  <a:schemeClr val="accent1">
                    <a:lumMod val="50000"/>
                  </a:schemeClr>
                </a:solidFill>
              </a:rPr>
            </a:br>
            <a:endParaRPr lang="uk-UA" sz="2400" b="1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98C718-58F5-AA19-891F-7B8C4E59D2B8}"/>
              </a:ext>
            </a:extLst>
          </p:cNvPr>
          <p:cNvSpPr txBox="1"/>
          <p:nvPr/>
        </p:nvSpPr>
        <p:spPr>
          <a:xfrm>
            <a:off x="611560" y="6165304"/>
            <a:ext cx="1152128" cy="446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300" b="1" dirty="0">
                <a:solidFill>
                  <a:schemeClr val="accent1">
                    <a:lumMod val="50000"/>
                  </a:schemeClr>
                </a:solidFill>
              </a:rPr>
              <a:t>ВК 1.3</a:t>
            </a:r>
            <a:endParaRPr lang="ru-UA" sz="23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uk-UA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СТАТУС ТА СТРУКТУРА ДИСЦИПЛІНИ</a:t>
            </a:r>
            <a:endParaRPr lang="ru-UA" sz="2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1AD93096-5B34-4342-9326-69289CEAE4C2}" type="slidenum">
              <a:rPr lang="ru-RU" smtClean="0"/>
              <a:pPr/>
              <a:t>2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D934698-CDE8-9842-A590-4CD01CE61DBF}"/>
              </a:ext>
            </a:extLst>
          </p:cNvPr>
          <p:cNvSpPr txBox="1"/>
          <p:nvPr/>
        </p:nvSpPr>
        <p:spPr>
          <a:xfrm>
            <a:off x="2370111" y="1516698"/>
            <a:ext cx="675049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Clr>
                <a:schemeClr val="accent2"/>
              </a:buClr>
              <a:buFont typeface="Wingdings" pitchFamily="2" charset="2"/>
              <a:buChar char="Ø"/>
            </a:pPr>
            <a:r>
              <a:rPr lang="uk-UA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Предмет пропонується до вивчення студентам  спеціальності І9 </a:t>
            </a:r>
            <a:r>
              <a:rPr lang="uk-UA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«Громадське </a:t>
            </a:r>
            <a:r>
              <a:rPr lang="uk-UA" sz="24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здоров</a:t>
            </a:r>
            <a:r>
              <a:rPr lang="en-US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uk-UA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я». </a:t>
            </a:r>
          </a:p>
          <a:p>
            <a:pPr marL="342900" indent="-342900">
              <a:buClr>
                <a:schemeClr val="accent2"/>
              </a:buClr>
              <a:buFont typeface="Wingdings" pitchFamily="2" charset="2"/>
              <a:buChar char="Ø"/>
            </a:pPr>
            <a:endParaRPr lang="uk-UA" sz="24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Clr>
                <a:schemeClr val="accent2"/>
              </a:buClr>
              <a:buFont typeface="Wingdings" pitchFamily="2" charset="2"/>
              <a:buChar char="Ø"/>
            </a:pPr>
            <a:r>
              <a:rPr lang="uk-UA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вивчення навчальної дисципліни відводиться  </a:t>
            </a:r>
            <a:r>
              <a:rPr lang="en-US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uk-UA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 годин</a:t>
            </a:r>
            <a:r>
              <a:rPr lang="uk-UA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uk-UA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кредити </a:t>
            </a:r>
            <a:r>
              <a:rPr lang="uk-UA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ЄКТС.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645C19-CA96-AE44-A8CE-A8B0756E4C1E}"/>
              </a:ext>
            </a:extLst>
          </p:cNvPr>
          <p:cNvSpPr txBox="1"/>
          <p:nvPr/>
        </p:nvSpPr>
        <p:spPr>
          <a:xfrm>
            <a:off x="20548" y="4005064"/>
            <a:ext cx="885698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Clr>
                <a:schemeClr val="accent2"/>
              </a:buClr>
              <a:buFont typeface="Wingdings" pitchFamily="2" charset="2"/>
              <a:buChar char="Ø"/>
            </a:pPr>
            <a:r>
              <a:rPr lang="uk-UA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Курс складається з лекцій, практичних занять </a:t>
            </a:r>
            <a:r>
              <a:rPr lang="uk-UA" sz="2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 самостійної </a:t>
            </a:r>
            <a:r>
              <a:rPr lang="uk-UA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роботи студентів.</a:t>
            </a:r>
          </a:p>
          <a:p>
            <a:pPr marL="342900" indent="-342900">
              <a:buClr>
                <a:schemeClr val="accent2"/>
              </a:buClr>
              <a:buFont typeface="Wingdings" pitchFamily="2" charset="2"/>
              <a:buChar char="Ø"/>
            </a:pPr>
            <a:endParaRPr lang="uk-UA"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Clr>
                <a:schemeClr val="accent2"/>
              </a:buClr>
              <a:buFont typeface="Wingdings" pitchFamily="2" charset="2"/>
              <a:buChar char="Ø"/>
            </a:pPr>
            <a:r>
              <a:rPr lang="uk-UA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Програма дисципліни «Основи профілактики </a:t>
            </a:r>
            <a:r>
              <a:rPr lang="uk-UA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залежностей</a:t>
            </a:r>
            <a:r>
              <a:rPr lang="uk-UA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складає 1 модуль, який у свою чергу поділяється на  18  тем.</a:t>
            </a:r>
          </a:p>
        </p:txBody>
      </p:sp>
      <p:pic>
        <p:nvPicPr>
          <p:cNvPr id="7" name="object 5">
            <a:extLst>
              <a:ext uri="{FF2B5EF4-FFF2-40B4-BE49-F238E27FC236}">
                <a16:creationId xmlns:a16="http://schemas.microsoft.com/office/drawing/2014/main" id="{7D4F7873-FCEF-9741-ACC7-399CF199D0DE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9600" y="1916607"/>
            <a:ext cx="1663312" cy="139951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4889" y="159384"/>
            <a:ext cx="6191600" cy="990600"/>
          </a:xfrm>
        </p:spPr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Актуальність предмету: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0548" y="1516698"/>
            <a:ext cx="9144000" cy="525780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uk-UA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247 мільйонів людей у світі хоча б раз вживали незаконні речовини протягом року.</a:t>
            </a:r>
            <a:endParaRPr lang="en-US" sz="2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uk-UA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29 мільйонів людей у світі страждають на розлади, викликані зловживанням наркотичних засобів.</a:t>
            </a:r>
          </a:p>
          <a:p>
            <a:pPr lvl="0"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uk-UA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рік 12 мільйонів людей вводили собі ін'єкції наркотичних засобів.</a:t>
            </a:r>
          </a:p>
          <a:p>
            <a:pPr lvl="0"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uk-UA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Близько 14 % тих, хто вводив собі ін'єкції наркотичних засобів, були ВІЛ-позитивними.</a:t>
            </a:r>
          </a:p>
          <a:p>
            <a:pPr lvl="0"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uk-UA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Близько 52% тих, хто вводив собі ін'єкції наркотичних засобів, були заражені вірусом гепатиту С.</a:t>
            </a:r>
            <a:endParaRPr lang="en-US" sz="2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buSzPct val="100000"/>
              <a:buFont typeface="Wingdings" pitchFamily="2" charset="2"/>
              <a:buChar char="ü"/>
            </a:pPr>
            <a:endParaRPr lang="es-CL"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1AD93096-5B34-4342-9326-69289CEAE4C2}" type="slidenum">
              <a:rPr lang="ru-RU" smtClean="0"/>
              <a:pPr/>
              <a:t>3</a:t>
            </a:fld>
            <a:endParaRPr lang="ru-RU" dirty="0">
              <a:solidFill>
                <a:srgbClr val="FFFFFF"/>
              </a:solidFill>
            </a:endParaRPr>
          </a:p>
        </p:txBody>
      </p:sp>
      <p:pic>
        <p:nvPicPr>
          <p:cNvPr id="5" name="object 4">
            <a:extLst>
              <a:ext uri="{FF2B5EF4-FFF2-40B4-BE49-F238E27FC236}">
                <a16:creationId xmlns:a16="http://schemas.microsoft.com/office/drawing/2014/main" id="{37D81560-1E5B-1446-9AB8-EB3F56714928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16216" y="19920"/>
            <a:ext cx="2607236" cy="149677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48" y="83502"/>
            <a:ext cx="5903568" cy="990600"/>
          </a:xfrm>
        </p:spPr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Актуальність предмету: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0548" y="1516698"/>
            <a:ext cx="9144000" cy="5257800"/>
          </a:xfrm>
        </p:spPr>
        <p:txBody>
          <a:bodyPr>
            <a:noAutofit/>
          </a:bodyPr>
          <a:lstStyle/>
          <a:p>
            <a:pPr>
              <a:buSzPct val="100000"/>
              <a:buFont typeface="Wingdings" pitchFamily="2" charset="2"/>
              <a:buChar char="v"/>
            </a:pPr>
            <a:r>
              <a:rPr lang="uk-UA" sz="2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Експерти ВООЗ вважають залежну поведінку глобальною проблемою також і через її омолодження та </a:t>
            </a:r>
            <a:r>
              <a:rPr lang="uk-UA" sz="2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маштабність</a:t>
            </a:r>
            <a:r>
              <a:rPr lang="uk-UA" sz="2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її поширення.</a:t>
            </a:r>
          </a:p>
          <a:p>
            <a:pPr lvl="0"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uk-UA" sz="2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Глобальні наслідки вживання </a:t>
            </a:r>
            <a:r>
              <a:rPr lang="uk-UA" sz="2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психоактивних</a:t>
            </a:r>
            <a:r>
              <a:rPr lang="uk-UA" sz="2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речовин є далекосяжними й зокрема включають в себе:</a:t>
            </a:r>
            <a:endParaRPr lang="es-CL" sz="2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spcBef>
                <a:spcPts val="0"/>
              </a:spcBef>
              <a:buSzPct val="100000"/>
              <a:buFont typeface="Wingdings" pitchFamily="2" charset="2"/>
              <a:buChar char="ü"/>
            </a:pPr>
            <a:r>
              <a:rPr lang="uk-UA" sz="2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підвищення рівня захворюваності на гепатит та туберкульоз;</a:t>
            </a:r>
            <a:endParaRPr lang="es-CL" sz="2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spcBef>
                <a:spcPts val="0"/>
              </a:spcBef>
              <a:buSzPct val="100000"/>
              <a:buFont typeface="Wingdings" pitchFamily="2" charset="2"/>
              <a:buChar char="ü"/>
            </a:pPr>
            <a:r>
              <a:rPr lang="uk-UA" sz="2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втрату продуктивності;</a:t>
            </a:r>
            <a:endParaRPr lang="es-CL" sz="2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spcBef>
                <a:spcPts val="0"/>
              </a:spcBef>
              <a:buSzPct val="100000"/>
              <a:buFont typeface="Wingdings" pitchFamily="2" charset="2"/>
              <a:buChar char="ü"/>
            </a:pPr>
            <a:r>
              <a:rPr lang="uk-UA" sz="2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травмування та смертність через ДТП та інші нещасні випадки;</a:t>
            </a:r>
            <a:endParaRPr lang="es-CL" sz="2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spcBef>
                <a:spcPts val="0"/>
              </a:spcBef>
              <a:buSzPct val="100000"/>
              <a:buFont typeface="Wingdings" pitchFamily="2" charset="2"/>
              <a:buChar char="ü"/>
            </a:pPr>
            <a:r>
              <a:rPr lang="uk-UA" sz="2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смертність внаслідок передозування;</a:t>
            </a:r>
            <a:endParaRPr lang="es-CL" sz="2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spcBef>
                <a:spcPts val="0"/>
              </a:spcBef>
              <a:buSzPct val="100000"/>
              <a:buFont typeface="Wingdings" pitchFamily="2" charset="2"/>
              <a:buChar char="ü"/>
            </a:pPr>
            <a:r>
              <a:rPr lang="uk-UA" sz="2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самогубства;</a:t>
            </a:r>
            <a:endParaRPr lang="es-CL" sz="2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buSzPct val="100000"/>
              <a:buFont typeface="Wingdings" pitchFamily="2" charset="2"/>
              <a:buChar char="ü"/>
            </a:pPr>
            <a:r>
              <a:rPr lang="uk-UA" sz="2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насильство.</a:t>
            </a:r>
            <a:endParaRPr lang="es-CL" sz="2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1AD93096-5B34-4342-9326-69289CEAE4C2}" type="slidenum">
              <a:rPr lang="ru-RU" smtClean="0"/>
              <a:pPr/>
              <a:t>4</a:t>
            </a:fld>
            <a:endParaRPr lang="ru-RU" dirty="0">
              <a:solidFill>
                <a:srgbClr val="FFFFFF"/>
              </a:solidFill>
            </a:endParaRPr>
          </a:p>
        </p:txBody>
      </p:sp>
      <p:pic>
        <p:nvPicPr>
          <p:cNvPr id="5" name="Рисунок 4" descr="Изображение выглядит как инструмент, в помещении, пол&#10;&#10;Автоматически созданное описание">
            <a:extLst>
              <a:ext uri="{FF2B5EF4-FFF2-40B4-BE49-F238E27FC236}">
                <a16:creationId xmlns:a16="http://schemas.microsoft.com/office/drawing/2014/main" id="{60EC0B1D-9E17-8149-872A-408A07AFA3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451" b="11279"/>
          <a:stretch/>
        </p:blipFill>
        <p:spPr>
          <a:xfrm>
            <a:off x="6439685" y="1"/>
            <a:ext cx="2696352" cy="1516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463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72549"/>
            <a:ext cx="5975576" cy="990600"/>
          </a:xfrm>
        </p:spPr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Актуальність предмету: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9144000" cy="4495800"/>
          </a:xfrm>
        </p:spPr>
        <p:txBody>
          <a:bodyPr>
            <a:noAutofit/>
          </a:bodyPr>
          <a:lstStyle/>
          <a:p>
            <a:pPr>
              <a:buSzPct val="100000"/>
              <a:buFont typeface="Wingdings" pitchFamily="2" charset="2"/>
              <a:buChar char="v"/>
            </a:pPr>
            <a:r>
              <a:rPr lang="uk-UA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Залежна поведінка популяризується та стає стилем життя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завдяки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рекламі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пропаганді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алкоголю та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енергетичних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напоїв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на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які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компанії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 продажу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витрачають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величезні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кошти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також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інших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психоактивних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речовин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SzPct val="100000"/>
              <a:buFont typeface="Wingdings" pitchFamily="2" charset="2"/>
              <a:buChar char="v"/>
            </a:pP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Так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залежність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поступово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стає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стилем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життя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молоді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шкодить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їм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самим,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їх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близьким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оточуючим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суспільству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цілому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SzPct val="100000"/>
              <a:buFont typeface="Wingdings" pitchFamily="2" charset="2"/>
              <a:buChar char="v"/>
            </a:pP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Серед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студентської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молоді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також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є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багато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тих,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хто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палить,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зловживає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алкоголем……..</a:t>
            </a:r>
          </a:p>
          <a:p>
            <a:pPr>
              <a:buSzPct val="100000"/>
              <a:buFont typeface="Wingdings" pitchFamily="2" charset="2"/>
              <a:buChar char="v"/>
            </a:pPr>
            <a:r>
              <a:rPr lang="ru-RU" sz="2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……………………і 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вважає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чимось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серйозним</a:t>
            </a:r>
            <a:r>
              <a:rPr lang="ru-RU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1AD93096-5B34-4342-9326-69289CEAE4C2}" type="slidenum">
              <a:rPr lang="ru-RU" smtClean="0"/>
              <a:pPr/>
              <a:t>5</a:t>
            </a:fld>
            <a:endParaRPr lang="ru-RU" dirty="0">
              <a:solidFill>
                <a:srgbClr val="FFFFFF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40C81AA-F473-F945-8BB2-6B9C3BB879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0480" y="1"/>
            <a:ext cx="1516698" cy="1516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4880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615" y="76521"/>
            <a:ext cx="5549505" cy="9906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Після</a:t>
            </a:r>
            <a:r>
              <a:rPr lang="ru-RU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успішного</a:t>
            </a:r>
            <a:r>
              <a:rPr lang="ru-RU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вивчення</a:t>
            </a:r>
            <a:r>
              <a:rPr lang="ru-RU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дисципліни</a:t>
            </a:r>
            <a:r>
              <a:rPr lang="ru-RU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здобувач</a:t>
            </a:r>
            <a:r>
              <a:rPr lang="ru-RU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зможе</a:t>
            </a:r>
            <a:r>
              <a:rPr lang="uk-UA" sz="28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07504" y="1600200"/>
            <a:ext cx="8928992" cy="4495800"/>
          </a:xfrm>
        </p:spPr>
        <p:txBody>
          <a:bodyPr>
            <a:normAutofit fontScale="25000" lnSpcReduction="20000"/>
          </a:bodyPr>
          <a:lstStyle/>
          <a:p>
            <a:pPr lvl="0">
              <a:buFont typeface="Wingdings" pitchFamily="2" charset="2"/>
              <a:buChar char="ü"/>
              <a:tabLst>
                <a:tab pos="450215" algn="r"/>
                <a:tab pos="540385" algn="l"/>
                <a:tab pos="6472555" algn="r"/>
              </a:tabLst>
            </a:pPr>
            <a:r>
              <a:rPr lang="uk-UA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ласифікувати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та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аналізувати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типову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клінічну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картину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розладів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психіки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та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поведінки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внаслідок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вживання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психоактивних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речовин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UA" sz="96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>
              <a:buFont typeface="Wingdings" pitchFamily="2" charset="2"/>
              <a:buChar char="ü"/>
              <a:tabLst>
                <a:tab pos="450215" algn="r"/>
                <a:tab pos="540385" algn="l"/>
                <a:tab pos="6472555" algn="r"/>
              </a:tabLst>
            </a:pPr>
            <a:r>
              <a:rPr lang="uk-UA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Складати план обстеження та аналізувати дані </a:t>
            </a:r>
            <a:r>
              <a:rPr lang="uk-UA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клінікопсихопатологічного</a:t>
            </a:r>
            <a:r>
              <a:rPr lang="uk-UA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патопсихологічного, лабораторних та інструментальних обстежень при типовому перебігу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розладів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психіки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та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поведінки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внаслідок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вживання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психоактивних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речовин</a:t>
            </a:r>
            <a:r>
              <a:rPr lang="uk-UA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UA" sz="96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>
              <a:buFont typeface="Wingdings" pitchFamily="2" charset="2"/>
              <a:buChar char="ü"/>
              <a:tabLst>
                <a:tab pos="450215" algn="r"/>
                <a:tab pos="540385" algn="l"/>
                <a:tab pos="6472555" algn="r"/>
              </a:tabLst>
            </a:pPr>
            <a:r>
              <a:rPr lang="uk-UA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Проводити диференційну діагностику та ставити попередній діагноз при типовому перебігу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розладів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психіки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та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поведінки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внаслідок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вживання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психоактивних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речовин</a:t>
            </a:r>
            <a:r>
              <a:rPr lang="uk-UA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UA" sz="96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>
              <a:buFont typeface="Wingdings" pitchFamily="2" charset="2"/>
              <a:buChar char="ü"/>
              <a:tabLst>
                <a:tab pos="450215" algn="r"/>
                <a:tab pos="540385" algn="l"/>
                <a:tab pos="6472555" algn="r"/>
              </a:tabLst>
            </a:pPr>
            <a:r>
              <a:rPr lang="uk-UA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Демонструвати володіння принципами лікування, реабілітації і профілактики розладів психіки та поведінки внаслідок вживання </a:t>
            </a:r>
            <a:r>
              <a:rPr lang="uk-UA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психоактивних</a:t>
            </a:r>
            <a:r>
              <a:rPr lang="uk-UA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речовин.</a:t>
            </a:r>
            <a:endParaRPr lang="ru-UA" sz="96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>
              <a:buFont typeface="Wingdings" pitchFamily="2" charset="2"/>
              <a:buChar char="ü"/>
              <a:tabLst>
                <a:tab pos="450215" algn="r"/>
                <a:tab pos="540385" algn="l"/>
                <a:tab pos="6472555" algn="r"/>
              </a:tabLst>
            </a:pPr>
            <a:r>
              <a:rPr lang="uk-UA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Надавати екстрену допомогу при невідкладних станах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внаслідок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вживання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психоактивних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речовин</a:t>
            </a:r>
            <a:r>
              <a:rPr lang="uk-UA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ru-UA" sz="96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1AD93096-5B34-4342-9326-69289CEAE4C2}" type="slidenum">
              <a:rPr lang="ru-RU" smtClean="0"/>
              <a:pPr/>
              <a:t>6</a:t>
            </a:fld>
            <a:endParaRPr lang="ru-RU" dirty="0">
              <a:solidFill>
                <a:srgbClr val="FFFFFF"/>
              </a:solidFill>
            </a:endParaRPr>
          </a:p>
        </p:txBody>
      </p:sp>
      <p:pic>
        <p:nvPicPr>
          <p:cNvPr id="5" name="object 9">
            <a:extLst>
              <a:ext uri="{FF2B5EF4-FFF2-40B4-BE49-F238E27FC236}">
                <a16:creationId xmlns:a16="http://schemas.microsoft.com/office/drawing/2014/main" id="{4DD99888-CE23-1F47-842E-BC821C63995F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84169" y="0"/>
            <a:ext cx="3059832" cy="1516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7976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9144000" cy="4495800"/>
          </a:xfrm>
        </p:spPr>
        <p:txBody>
          <a:bodyPr>
            <a:normAutofit fontScale="25000" lnSpcReduction="20000"/>
          </a:bodyPr>
          <a:lstStyle/>
          <a:p>
            <a:pPr lvl="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ü"/>
              <a:tabLst>
                <a:tab pos="450215" algn="r"/>
                <a:tab pos="540385" algn="l"/>
                <a:tab pos="6472555" algn="r"/>
              </a:tabLst>
            </a:pPr>
            <a:r>
              <a:rPr lang="uk-UA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Здійснювати оцінку прогнозу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розладів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психіки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та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поведінки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внаслідок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вживання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психоактивних</a:t>
            </a:r>
            <a:r>
              <a:rPr lang="ru-RU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речовин</a:t>
            </a:r>
            <a:r>
              <a:rPr lang="uk-UA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ru-UA" sz="96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uk-UA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Пояснити основні нейропсихологічні механізми формування залежності. </a:t>
            </a:r>
            <a:endParaRPr lang="ru-UA" sz="96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uk-UA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Обирати адекватні та інформативні методи діагностики, терапії та спеціалізованої профілактики </a:t>
            </a:r>
            <a:r>
              <a:rPr lang="uk-UA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адикцій</a:t>
            </a:r>
            <a:r>
              <a:rPr lang="uk-UA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UA" sz="96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ü"/>
              <a:tabLst>
                <a:tab pos="450215" algn="r"/>
                <a:tab pos="540385" algn="l"/>
                <a:tab pos="6472555" algn="r"/>
              </a:tabLst>
            </a:pPr>
            <a:r>
              <a:rPr lang="uk-UA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Демонструвати володіння морально-деонтологічними принципами медичного фахівця та принципами фахової субординації.</a:t>
            </a:r>
            <a:endParaRPr lang="ru-UA" sz="96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uk-UA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Здійснювати реабілітаційні та профілактичні заходи щодо запобігання формування </a:t>
            </a:r>
            <a:r>
              <a:rPr lang="uk-UA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залежностей</a:t>
            </a:r>
            <a:r>
              <a:rPr lang="uk-UA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UA" sz="96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uk-UA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Дотримуватись правил збору анамнезу, заповнювати супровідну документацію щодо осіб з </a:t>
            </a:r>
            <a:r>
              <a:rPr lang="uk-UA" sz="9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узалежненнями</a:t>
            </a:r>
            <a:r>
              <a:rPr lang="uk-UA" sz="9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UA" sz="96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1AD93096-5B34-4342-9326-69289CEAE4C2}" type="slidenum">
              <a:rPr lang="ru-RU" smtClean="0"/>
              <a:pPr/>
              <a:t>7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A96E7FCE-7401-EA47-9669-BECBF2B90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615" y="76521"/>
            <a:ext cx="5549505" cy="9906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Після</a:t>
            </a:r>
            <a:r>
              <a:rPr lang="ru-RU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успішного</a:t>
            </a:r>
            <a:r>
              <a:rPr lang="ru-RU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вивчення</a:t>
            </a:r>
            <a:r>
              <a:rPr lang="ru-RU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дисципліни</a:t>
            </a:r>
            <a:r>
              <a:rPr lang="ru-RU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здобувач</a:t>
            </a:r>
            <a:r>
              <a:rPr lang="ru-RU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зможе</a:t>
            </a:r>
            <a:r>
              <a:rPr lang="uk-UA" sz="28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object 2">
            <a:extLst>
              <a:ext uri="{FF2B5EF4-FFF2-40B4-BE49-F238E27FC236}">
                <a16:creationId xmlns:a16="http://schemas.microsoft.com/office/drawing/2014/main" id="{17B68991-F31C-424B-A3E4-0EDFD2DE073F}"/>
              </a:ext>
            </a:extLst>
          </p:cNvPr>
          <p:cNvGrpSpPr/>
          <p:nvPr/>
        </p:nvGrpSpPr>
        <p:grpSpPr>
          <a:xfrm>
            <a:off x="7236296" y="-1767"/>
            <a:ext cx="1907704" cy="1601968"/>
            <a:chOff x="2260601" y="2887223"/>
            <a:chExt cx="2681605" cy="2769235"/>
          </a:xfrm>
        </p:grpSpPr>
        <p:pic>
          <p:nvPicPr>
            <p:cNvPr id="10" name="object 3">
              <a:extLst>
                <a:ext uri="{FF2B5EF4-FFF2-40B4-BE49-F238E27FC236}">
                  <a16:creationId xmlns:a16="http://schemas.microsoft.com/office/drawing/2014/main" id="{F321FF2A-5A91-F24F-91B7-7A7A682493D9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92239" y="2918868"/>
              <a:ext cx="2617875" cy="2705788"/>
            </a:xfrm>
            <a:prstGeom prst="rect">
              <a:avLst/>
            </a:prstGeom>
          </p:spPr>
        </p:pic>
        <p:sp>
          <p:nvSpPr>
            <p:cNvPr id="11" name="object 4">
              <a:extLst>
                <a:ext uri="{FF2B5EF4-FFF2-40B4-BE49-F238E27FC236}">
                  <a16:creationId xmlns:a16="http://schemas.microsoft.com/office/drawing/2014/main" id="{30F8C75C-0C76-0742-80AA-2B695857BFEA}"/>
                </a:ext>
              </a:extLst>
            </p:cNvPr>
            <p:cNvSpPr/>
            <p:nvPr/>
          </p:nvSpPr>
          <p:spPr>
            <a:xfrm>
              <a:off x="2260601" y="2887223"/>
              <a:ext cx="2681605" cy="2769235"/>
            </a:xfrm>
            <a:custGeom>
              <a:avLst/>
              <a:gdLst/>
              <a:ahLst/>
              <a:cxnLst/>
              <a:rect l="l" t="t" r="r" b="b"/>
              <a:pathLst>
                <a:path w="2681604" h="2769235">
                  <a:moveTo>
                    <a:pt x="2203377" y="2769071"/>
                  </a:moveTo>
                  <a:lnTo>
                    <a:pt x="477780" y="2769071"/>
                  </a:lnTo>
                  <a:lnTo>
                    <a:pt x="429024" y="2766598"/>
                  </a:lnTo>
                  <a:lnTo>
                    <a:pt x="381653" y="2759339"/>
                  </a:lnTo>
                  <a:lnTo>
                    <a:pt x="335909" y="2747538"/>
                  </a:lnTo>
                  <a:lnTo>
                    <a:pt x="292034" y="2731435"/>
                  </a:lnTo>
                  <a:lnTo>
                    <a:pt x="250273" y="2711273"/>
                  </a:lnTo>
                  <a:lnTo>
                    <a:pt x="210867" y="2687294"/>
                  </a:lnTo>
                  <a:lnTo>
                    <a:pt x="174061" y="2659740"/>
                  </a:lnTo>
                  <a:lnTo>
                    <a:pt x="140097" y="2628852"/>
                  </a:lnTo>
                  <a:lnTo>
                    <a:pt x="109220" y="2594872"/>
                  </a:lnTo>
                  <a:lnTo>
                    <a:pt x="81750" y="2558170"/>
                  </a:lnTo>
                  <a:lnTo>
                    <a:pt x="57782" y="2518775"/>
                  </a:lnTo>
                  <a:lnTo>
                    <a:pt x="37628" y="2477023"/>
                  </a:lnTo>
                  <a:lnTo>
                    <a:pt x="21529" y="2433157"/>
                  </a:lnTo>
                  <a:lnTo>
                    <a:pt x="9730" y="2387418"/>
                  </a:lnTo>
                  <a:lnTo>
                    <a:pt x="2473" y="2340051"/>
                  </a:lnTo>
                  <a:lnTo>
                    <a:pt x="0" y="2291298"/>
                  </a:lnTo>
                  <a:lnTo>
                    <a:pt x="0" y="477766"/>
                  </a:lnTo>
                  <a:lnTo>
                    <a:pt x="2473" y="429014"/>
                  </a:lnTo>
                  <a:lnTo>
                    <a:pt x="9730" y="381646"/>
                  </a:lnTo>
                  <a:lnTo>
                    <a:pt x="21529" y="335908"/>
                  </a:lnTo>
                  <a:lnTo>
                    <a:pt x="37628" y="292042"/>
                  </a:lnTo>
                  <a:lnTo>
                    <a:pt x="57782" y="250291"/>
                  </a:lnTo>
                  <a:lnTo>
                    <a:pt x="81750" y="210897"/>
                  </a:lnTo>
                  <a:lnTo>
                    <a:pt x="109289" y="174102"/>
                  </a:lnTo>
                  <a:lnTo>
                    <a:pt x="140156" y="140151"/>
                  </a:lnTo>
                  <a:lnTo>
                    <a:pt x="174108" y="109285"/>
                  </a:lnTo>
                  <a:lnTo>
                    <a:pt x="210904" y="81747"/>
                  </a:lnTo>
                  <a:lnTo>
                    <a:pt x="250299" y="57780"/>
                  </a:lnTo>
                  <a:lnTo>
                    <a:pt x="292051" y="37626"/>
                  </a:lnTo>
                  <a:lnTo>
                    <a:pt x="335918" y="21528"/>
                  </a:lnTo>
                  <a:lnTo>
                    <a:pt x="381657" y="9730"/>
                  </a:lnTo>
                  <a:lnTo>
                    <a:pt x="429025" y="2472"/>
                  </a:lnTo>
                  <a:lnTo>
                    <a:pt x="477778" y="0"/>
                  </a:lnTo>
                  <a:lnTo>
                    <a:pt x="2203379" y="0"/>
                  </a:lnTo>
                  <a:lnTo>
                    <a:pt x="2252131" y="2472"/>
                  </a:lnTo>
                  <a:lnTo>
                    <a:pt x="2299499" y="9730"/>
                  </a:lnTo>
                  <a:lnTo>
                    <a:pt x="2345237" y="21528"/>
                  </a:lnTo>
                  <a:lnTo>
                    <a:pt x="2389103" y="37626"/>
                  </a:lnTo>
                  <a:lnTo>
                    <a:pt x="2430855" y="57780"/>
                  </a:lnTo>
                  <a:lnTo>
                    <a:pt x="2439884" y="63273"/>
                  </a:lnTo>
                  <a:lnTo>
                    <a:pt x="477780" y="63273"/>
                  </a:lnTo>
                  <a:lnTo>
                    <a:pt x="429531" y="66069"/>
                  </a:lnTo>
                  <a:lnTo>
                    <a:pt x="382892" y="74246"/>
                  </a:lnTo>
                  <a:lnTo>
                    <a:pt x="338180" y="87492"/>
                  </a:lnTo>
                  <a:lnTo>
                    <a:pt x="295706" y="105490"/>
                  </a:lnTo>
                  <a:lnTo>
                    <a:pt x="255787" y="127928"/>
                  </a:lnTo>
                  <a:lnTo>
                    <a:pt x="218735" y="154491"/>
                  </a:lnTo>
                  <a:lnTo>
                    <a:pt x="184866" y="184864"/>
                  </a:lnTo>
                  <a:lnTo>
                    <a:pt x="154493" y="218733"/>
                  </a:lnTo>
                  <a:lnTo>
                    <a:pt x="127930" y="255784"/>
                  </a:lnTo>
                  <a:lnTo>
                    <a:pt x="105493" y="295703"/>
                  </a:lnTo>
                  <a:lnTo>
                    <a:pt x="87494" y="338175"/>
                  </a:lnTo>
                  <a:lnTo>
                    <a:pt x="74249" y="382886"/>
                  </a:lnTo>
                  <a:lnTo>
                    <a:pt x="66072" y="429521"/>
                  </a:lnTo>
                  <a:lnTo>
                    <a:pt x="63276" y="477766"/>
                  </a:lnTo>
                  <a:lnTo>
                    <a:pt x="63306" y="2291298"/>
                  </a:lnTo>
                  <a:lnTo>
                    <a:pt x="66072" y="2339025"/>
                  </a:lnTo>
                  <a:lnTo>
                    <a:pt x="74249" y="2385661"/>
                  </a:lnTo>
                  <a:lnTo>
                    <a:pt x="87494" y="2430372"/>
                  </a:lnTo>
                  <a:lnTo>
                    <a:pt x="105493" y="2472844"/>
                  </a:lnTo>
                  <a:lnTo>
                    <a:pt x="127930" y="2512763"/>
                  </a:lnTo>
                  <a:lnTo>
                    <a:pt x="154493" y="2549814"/>
                  </a:lnTo>
                  <a:lnTo>
                    <a:pt x="184866" y="2583684"/>
                  </a:lnTo>
                  <a:lnTo>
                    <a:pt x="218735" y="2614057"/>
                  </a:lnTo>
                  <a:lnTo>
                    <a:pt x="255787" y="2640620"/>
                  </a:lnTo>
                  <a:lnTo>
                    <a:pt x="295706" y="2663058"/>
                  </a:lnTo>
                  <a:lnTo>
                    <a:pt x="338180" y="2681057"/>
                  </a:lnTo>
                  <a:lnTo>
                    <a:pt x="382892" y="2694303"/>
                  </a:lnTo>
                  <a:lnTo>
                    <a:pt x="429531" y="2702481"/>
                  </a:lnTo>
                  <a:lnTo>
                    <a:pt x="477780" y="2705276"/>
                  </a:lnTo>
                  <a:lnTo>
                    <a:pt x="2440708" y="2705276"/>
                  </a:lnTo>
                  <a:lnTo>
                    <a:pt x="2430823" y="2711289"/>
                  </a:lnTo>
                  <a:lnTo>
                    <a:pt x="2389081" y="2731443"/>
                  </a:lnTo>
                  <a:lnTo>
                    <a:pt x="2345224" y="2747541"/>
                  </a:lnTo>
                  <a:lnTo>
                    <a:pt x="2299492" y="2759340"/>
                  </a:lnTo>
                  <a:lnTo>
                    <a:pt x="2252129" y="2766598"/>
                  </a:lnTo>
                  <a:lnTo>
                    <a:pt x="2203377" y="2769071"/>
                  </a:lnTo>
                  <a:close/>
                </a:path>
                <a:path w="2681604" h="2769235">
                  <a:moveTo>
                    <a:pt x="2440708" y="2705276"/>
                  </a:moveTo>
                  <a:lnTo>
                    <a:pt x="2203377" y="2705276"/>
                  </a:lnTo>
                  <a:lnTo>
                    <a:pt x="2251624" y="2702481"/>
                  </a:lnTo>
                  <a:lnTo>
                    <a:pt x="2298259" y="2694303"/>
                  </a:lnTo>
                  <a:lnTo>
                    <a:pt x="2342970" y="2681057"/>
                  </a:lnTo>
                  <a:lnTo>
                    <a:pt x="2385443" y="2663058"/>
                  </a:lnTo>
                  <a:lnTo>
                    <a:pt x="2425362" y="2640620"/>
                  </a:lnTo>
                  <a:lnTo>
                    <a:pt x="2462413" y="2614057"/>
                  </a:lnTo>
                  <a:lnTo>
                    <a:pt x="2496283" y="2583684"/>
                  </a:lnTo>
                  <a:lnTo>
                    <a:pt x="2526656" y="2549814"/>
                  </a:lnTo>
                  <a:lnTo>
                    <a:pt x="2553219" y="2512763"/>
                  </a:lnTo>
                  <a:lnTo>
                    <a:pt x="2575657" y="2472844"/>
                  </a:lnTo>
                  <a:lnTo>
                    <a:pt x="2593656" y="2430372"/>
                  </a:lnTo>
                  <a:lnTo>
                    <a:pt x="2606901" y="2385661"/>
                  </a:lnTo>
                  <a:lnTo>
                    <a:pt x="2615079" y="2339025"/>
                  </a:lnTo>
                  <a:lnTo>
                    <a:pt x="2617845" y="2291298"/>
                  </a:lnTo>
                  <a:lnTo>
                    <a:pt x="2617875" y="477766"/>
                  </a:lnTo>
                  <a:lnTo>
                    <a:pt x="2615079" y="429521"/>
                  </a:lnTo>
                  <a:lnTo>
                    <a:pt x="2606901" y="382886"/>
                  </a:lnTo>
                  <a:lnTo>
                    <a:pt x="2593656" y="338175"/>
                  </a:lnTo>
                  <a:lnTo>
                    <a:pt x="2575657" y="295703"/>
                  </a:lnTo>
                  <a:lnTo>
                    <a:pt x="2553219" y="255784"/>
                  </a:lnTo>
                  <a:lnTo>
                    <a:pt x="2526656" y="218733"/>
                  </a:lnTo>
                  <a:lnTo>
                    <a:pt x="2496283" y="184864"/>
                  </a:lnTo>
                  <a:lnTo>
                    <a:pt x="2462413" y="154491"/>
                  </a:lnTo>
                  <a:lnTo>
                    <a:pt x="2425362" y="127928"/>
                  </a:lnTo>
                  <a:lnTo>
                    <a:pt x="2385443" y="105490"/>
                  </a:lnTo>
                  <a:lnTo>
                    <a:pt x="2342970" y="87492"/>
                  </a:lnTo>
                  <a:lnTo>
                    <a:pt x="2298259" y="74246"/>
                  </a:lnTo>
                  <a:lnTo>
                    <a:pt x="2251624" y="66069"/>
                  </a:lnTo>
                  <a:lnTo>
                    <a:pt x="2203377" y="63273"/>
                  </a:lnTo>
                  <a:lnTo>
                    <a:pt x="2439884" y="63273"/>
                  </a:lnTo>
                  <a:lnTo>
                    <a:pt x="2507045" y="109285"/>
                  </a:lnTo>
                  <a:lnTo>
                    <a:pt x="2540997" y="140151"/>
                  </a:lnTo>
                  <a:lnTo>
                    <a:pt x="2571863" y="174102"/>
                  </a:lnTo>
                  <a:lnTo>
                    <a:pt x="2599402" y="210897"/>
                  </a:lnTo>
                  <a:lnTo>
                    <a:pt x="2623370" y="250291"/>
                  </a:lnTo>
                  <a:lnTo>
                    <a:pt x="2643524" y="292042"/>
                  </a:lnTo>
                  <a:lnTo>
                    <a:pt x="2659622" y="335908"/>
                  </a:lnTo>
                  <a:lnTo>
                    <a:pt x="2671421" y="381646"/>
                  </a:lnTo>
                  <a:lnTo>
                    <a:pt x="2678678" y="429014"/>
                  </a:lnTo>
                  <a:lnTo>
                    <a:pt x="2681151" y="477766"/>
                  </a:lnTo>
                  <a:lnTo>
                    <a:pt x="2681125" y="2291298"/>
                  </a:lnTo>
                  <a:lnTo>
                    <a:pt x="2678709" y="2339025"/>
                  </a:lnTo>
                  <a:lnTo>
                    <a:pt x="2671421" y="2387071"/>
                  </a:lnTo>
                  <a:lnTo>
                    <a:pt x="2659622" y="2432879"/>
                  </a:lnTo>
                  <a:lnTo>
                    <a:pt x="2643524" y="2476804"/>
                  </a:lnTo>
                  <a:lnTo>
                    <a:pt x="2623370" y="2518607"/>
                  </a:lnTo>
                  <a:lnTo>
                    <a:pt x="2599402" y="2558043"/>
                  </a:lnTo>
                  <a:lnTo>
                    <a:pt x="2571780" y="2594964"/>
                  </a:lnTo>
                  <a:lnTo>
                    <a:pt x="2540926" y="2628916"/>
                  </a:lnTo>
                  <a:lnTo>
                    <a:pt x="2506987" y="2659783"/>
                  </a:lnTo>
                  <a:lnTo>
                    <a:pt x="2470205" y="2687321"/>
                  </a:lnTo>
                  <a:lnTo>
                    <a:pt x="2440708" y="2705276"/>
                  </a:lnTo>
                  <a:close/>
                </a:path>
              </a:pathLst>
            </a:custGeom>
            <a:solidFill>
              <a:srgbClr val="E7E7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0043750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вивчення предмету будуть розглянуті такі основні питання: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8964488" cy="449580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SzPct val="100000"/>
              <a:buFont typeface="Wingdings" pitchFamily="2" charset="2"/>
              <a:buChar char="Ø"/>
            </a:pP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Глобальність проблеми </a:t>
            </a:r>
            <a:r>
              <a:rPr lang="uk-UA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адикцій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.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Класифікація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психоактивних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речовин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.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Етіологія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та патогенез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узалежнень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.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Біохімічні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та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нейрофізіологічні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механізми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узалежнень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.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Мотивації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вживання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психоактивних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речовин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. </a:t>
            </a:r>
            <a:endParaRPr lang="ru-UA" sz="24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buSzPct val="100000"/>
              <a:buFont typeface="Wingdings" pitchFamily="2" charset="2"/>
              <a:buChar char="Ø"/>
            </a:pP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Предмет та завдання наркології. Організація наркологічної служби. Правові аспекти наркології. Експертиза в наркології. Загальні закономірності формування залежності при вживанні </a:t>
            </a:r>
            <a:r>
              <a:rPr lang="uk-UA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психоактивних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речовин. Вікові, статеві та соціальні особливості вживання пси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хоактивних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речовин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й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залежності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від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них.</a:t>
            </a:r>
            <a:endParaRPr lang="ru-UA" sz="24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buSzPct val="100000"/>
              <a:buFont typeface="Wingdings" pitchFamily="2" charset="2"/>
              <a:buChar char="Ø"/>
            </a:pPr>
            <a:r>
              <a:rPr lang="uk-UA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Адиктивна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поведінка, класифікація, закономірності перебігу. Хімічні та нехімічні залежності</a:t>
            </a:r>
            <a:r>
              <a:rPr lang="az-Cyrl-AZ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та їх медико-соціальні наслідки.</a:t>
            </a:r>
            <a:endParaRPr lang="ru-UA" sz="24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1AD93096-5B34-4342-9326-69289CEAE4C2}" type="slidenum">
              <a:rPr lang="ru-RU" smtClean="0"/>
              <a:pPr/>
              <a:t>8</a:t>
            </a:fld>
            <a:endParaRPr lang="ru-RU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0815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вивчення предмету будуть розглянуті такі основні питання: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8964488" cy="449580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Font typeface="Wingdings" pitchFamily="2" charset="2"/>
              <a:buChar char="Ø"/>
            </a:pP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Поведінкові, психічні та </a:t>
            </a:r>
            <a:r>
              <a:rPr lang="uk-UA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соматоневрологічні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розлади при вживанні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алкоголю.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Закономірності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алкоголізації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.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Клінічна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картина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алкоголізму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стадії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захворювання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.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Алкогольна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деградація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особистості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.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Алкогольний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абстинентний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синдром та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алкогольні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психози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.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Лікування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алкоголізму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: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гостра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інтоксикація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абстинентний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синдром,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залежність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алкогольні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психози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.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Види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терапії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.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Вплив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алкоголізму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на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сім'ю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.</a:t>
            </a:r>
            <a:endParaRPr lang="ru-UA" sz="24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buFont typeface="Wingdings" pitchFamily="2" charset="2"/>
              <a:buChar char="Ø"/>
            </a:pP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Поведінкові, психічні та </a:t>
            </a:r>
            <a:r>
              <a:rPr lang="uk-UA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соматоневрологічні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розлади при вживанні </a:t>
            </a:r>
            <a:r>
              <a:rPr lang="uk-UA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опіоїдів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та </a:t>
            </a:r>
            <a:r>
              <a:rPr lang="uk-UA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каннабіоїдів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.</a:t>
            </a:r>
            <a:endParaRPr lang="ru-UA" sz="24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buFont typeface="Wingdings" pitchFamily="2" charset="2"/>
              <a:buChar char="Ø"/>
            </a:pP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Поведінкові, психічні та </a:t>
            </a:r>
            <a:r>
              <a:rPr lang="uk-UA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соматоневрологічні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розлади при вживанні </a:t>
            </a:r>
            <a:r>
              <a:rPr lang="uk-UA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галюціногенів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, психостимуляторів.</a:t>
            </a:r>
            <a:endParaRPr lang="ru-UA" sz="24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1AD93096-5B34-4342-9326-69289CEAE4C2}" type="slidenum">
              <a:rPr lang="ru-RU" smtClean="0"/>
              <a:pPr/>
              <a:t>9</a:t>
            </a:fld>
            <a:endParaRPr lang="ru-RU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0037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вивчення предмету будуть розглянуті такі основні питання: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8964488" cy="4495800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  <a:buFont typeface="Wingdings" pitchFamily="2" charset="2"/>
              <a:buChar char="Ø"/>
            </a:pP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Поведінкові, психічні та </a:t>
            </a:r>
            <a:r>
              <a:rPr lang="uk-UA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соматоневрологічні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розлади при вживанні нікотину, кофеїну.</a:t>
            </a:r>
            <a:endParaRPr lang="ru-UA" sz="24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  <a:buFont typeface="Wingdings" pitchFamily="2" charset="2"/>
              <a:buChar char="Ø"/>
            </a:pP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Поведінкові, психічні та </a:t>
            </a:r>
            <a:r>
              <a:rPr lang="uk-UA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соматоневрологічні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розлади при вживанні 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психотропних препаратів (барбітуратів, 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транквілізаторів, снодійних, </a:t>
            </a:r>
            <a:r>
              <a:rPr lang="uk-UA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протисудомних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та інших засобів).</a:t>
            </a:r>
            <a:endParaRPr lang="ru-UA" sz="24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  <a:buFont typeface="Wingdings" pitchFamily="2" charset="2"/>
              <a:buChar char="Ø"/>
            </a:pP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Поведінкові, психічні та </a:t>
            </a:r>
            <a:r>
              <a:rPr lang="uk-UA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соматоневрологічні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розлади при вживанні летких розчинників та інших/декількох </a:t>
            </a:r>
            <a:r>
              <a:rPr lang="uk-UA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психоактивних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речовин.</a:t>
            </a:r>
            <a:endParaRPr lang="ru-UA" sz="24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  <a:buFont typeface="Wingdings" pitchFamily="2" charset="2"/>
              <a:buChar char="Ø"/>
            </a:pP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Загальні відомості про поширені супутні психічні розлади й хвороби при розладах внаслідок вживання </a:t>
            </a:r>
            <a:r>
              <a:rPr lang="uk-UA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психоактивних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речовин (РВВПР).</a:t>
            </a:r>
            <a:endParaRPr lang="ru-UA" sz="24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1AD93096-5B34-4342-9326-69289CEAE4C2}" type="slidenum">
              <a:rPr lang="ru-RU" smtClean="0"/>
              <a:pPr/>
              <a:t>10</a:t>
            </a:fld>
            <a:endParaRPr lang="ru-RU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629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вивчення предмету будуть розглянуті такі основні питання: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516698"/>
            <a:ext cx="8964488" cy="4495800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  <a:buFont typeface="Wingdings" pitchFamily="2" charset="2"/>
              <a:buChar char="Ø"/>
            </a:pP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Комплекс заходів для лікування розладів внаслідок вживання </a:t>
            </a:r>
            <a:r>
              <a:rPr lang="uk-UA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психоактивних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речовин (РВВПР).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Етика фахівців з лікування розладів внаслідок вживання </a:t>
            </a:r>
            <a:r>
              <a:rPr lang="uk-UA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психоактивних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речовин (РВВПР).</a:t>
            </a:r>
            <a:endParaRPr lang="ru-UA" sz="24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  <a:buFont typeface="Wingdings" pitchFamily="2" charset="2"/>
              <a:buChar char="Ø"/>
            </a:pP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Кризове втручання в лікуванні розладів внаслідок вживання </a:t>
            </a:r>
            <a:r>
              <a:rPr lang="uk-UA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психоактивних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речовин (РВВПР). Етика фахівців з лікування розладів внаслідок вживання </a:t>
            </a:r>
            <a:r>
              <a:rPr lang="uk-UA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психоактивних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речовин (РВВПР).</a:t>
            </a:r>
            <a:endParaRPr lang="ru-UA" sz="24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  <a:buFont typeface="Wingdings" pitchFamily="2" charset="2"/>
              <a:buChar char="Ø"/>
            </a:pP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Базові навички консультування для фахівців з лікування РВВПР.</a:t>
            </a:r>
            <a:endParaRPr lang="ru-UA" sz="24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  <a:buFont typeface="Wingdings" pitchFamily="2" charset="2"/>
              <a:buChar char="Ø"/>
            </a:pP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Скринінг, діагностування, оцінювання, планування лікування й документація для фахівців з лікування розладів внаслідок вживання </a:t>
            </a:r>
            <a:r>
              <a:rPr lang="uk-UA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психоактивних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речовин (РВВПР).</a:t>
            </a:r>
            <a:endParaRPr lang="ru-UA" sz="24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1AD93096-5B34-4342-9326-69289CEAE4C2}" type="slidenum">
              <a:rPr lang="ru-RU" smtClean="0"/>
              <a:pPr/>
              <a:t>11</a:t>
            </a:fld>
            <a:endParaRPr lang="ru-RU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39619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вивчення предмету будуть розглянуті такі основні питання: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8964488" cy="4495800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  <a:buFont typeface="Wingdings" pitchFamily="2" charset="2"/>
              <a:buChar char="Ø"/>
            </a:pP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Проведення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освідчення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на предмет алкогольного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сп’яніння</a:t>
            </a: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UA" sz="24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  <a:buFont typeface="Wingdings" pitchFamily="2" charset="2"/>
              <a:buChar char="Ø"/>
            </a:pPr>
            <a:r>
              <a:rPr lang="uk-UA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Функції ведення окремих клінічних випадків (планування, об'єднання медичних відомостей, моніторинг, інформаційно-просвітницька діяльність, консультування й співпраця).</a:t>
            </a:r>
            <a:endParaRPr lang="ru-UA" sz="24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  <a:buFont typeface="Wingdings" pitchFamily="2" charset="2"/>
              <a:buChar char="Ø"/>
            </a:pP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Суїцидологія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при РВВПАР.</a:t>
            </a:r>
            <a:endParaRPr lang="ru-UA" sz="24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  <a:buFont typeface="Wingdings" pitchFamily="2" charset="2"/>
              <a:buChar char="Ø"/>
            </a:pP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Основні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поняття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профілактики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наркоманії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токсикоманії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та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алкоголізму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.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Різновиди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профілактики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залежностей</a:t>
            </a:r>
            <a:r>
              <a:rPr lang="ru-RU" sz="2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.</a:t>
            </a:r>
            <a:endParaRPr lang="ru-UA" sz="24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1AD93096-5B34-4342-9326-69289CEAE4C2}" type="slidenum">
              <a:rPr lang="ru-RU" smtClean="0"/>
              <a:pPr/>
              <a:t>12</a:t>
            </a:fld>
            <a:endParaRPr lang="ru-RU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66580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05980" y="157336"/>
            <a:ext cx="4932040" cy="990600"/>
          </a:xfrm>
        </p:spPr>
        <p:txBody>
          <a:bodyPr>
            <a:normAutofit/>
          </a:bodyPr>
          <a:lstStyle/>
          <a:p>
            <a:pPr algn="ctr"/>
            <a:r>
              <a:rPr lang="uk-UA" dirty="0"/>
              <a:t>Методи навчання</a:t>
            </a:r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14144" y="1700808"/>
            <a:ext cx="8920652" cy="44958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uk-UA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Мультимедійні презентації.</a:t>
            </a:r>
          </a:p>
          <a:p>
            <a:pPr>
              <a:buFont typeface="Wingdings" pitchFamily="2" charset="2"/>
              <a:buChar char="v"/>
            </a:pPr>
            <a:r>
              <a:rPr lang="uk-UA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Відеофільми про особливості поведінки осіб з </a:t>
            </a:r>
            <a:r>
              <a:rPr lang="uk-UA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адикціями</a:t>
            </a:r>
            <a:r>
              <a:rPr lang="uk-UA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itchFamily="2" charset="2"/>
              <a:buChar char="v"/>
            </a:pPr>
            <a:r>
              <a:rPr lang="uk-UA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Спілкування з тематичними пацієнтами.</a:t>
            </a:r>
          </a:p>
          <a:p>
            <a:pPr>
              <a:buFont typeface="Wingdings" pitchFamily="2" charset="2"/>
              <a:buChar char="v"/>
            </a:pPr>
            <a:r>
              <a:rPr lang="uk-UA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Усне опитування.</a:t>
            </a:r>
          </a:p>
          <a:p>
            <a:pPr>
              <a:buFont typeface="Wingdings" pitchFamily="2" charset="2"/>
              <a:buChar char="v"/>
            </a:pPr>
            <a:r>
              <a:rPr lang="uk-UA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Дискусії зі студентами.</a:t>
            </a:r>
          </a:p>
          <a:p>
            <a:pPr>
              <a:buFont typeface="Wingdings" pitchFamily="2" charset="2"/>
              <a:buChar char="v"/>
            </a:pPr>
            <a:r>
              <a:rPr lang="uk-UA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Письмове тестування.</a:t>
            </a:r>
          </a:p>
          <a:p>
            <a:pPr marL="0" indent="0">
              <a:buNone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1AD93096-5B34-4342-9326-69289CEAE4C2}" type="slidenum">
              <a:rPr lang="ru-RU" smtClean="0"/>
              <a:pPr/>
              <a:t>13</a:t>
            </a:fld>
            <a:endParaRPr lang="ru-RU" dirty="0">
              <a:solidFill>
                <a:srgbClr val="FFFFFF"/>
              </a:solidFill>
            </a:endParaRPr>
          </a:p>
        </p:txBody>
      </p:sp>
      <p:pic>
        <p:nvPicPr>
          <p:cNvPr id="5" name="object 7">
            <a:extLst>
              <a:ext uri="{FF2B5EF4-FFF2-40B4-BE49-F238E27FC236}">
                <a16:creationId xmlns:a16="http://schemas.microsoft.com/office/drawing/2014/main" id="{6775FD9A-43A2-4648-9D2F-A69D69F2A0AB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48063" y="3645024"/>
            <a:ext cx="3886733" cy="308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9121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28600"/>
            <a:ext cx="8964488" cy="990600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Основні види навчальних занять</a:t>
            </a:r>
            <a:r>
              <a:rPr lang="uk-UA" sz="28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75656" y="1516698"/>
            <a:ext cx="6681992" cy="2407890"/>
          </a:xfrm>
        </p:spPr>
        <p:txBody>
          <a:bodyPr>
            <a:normAutofit/>
          </a:bodyPr>
          <a:lstStyle/>
          <a:p>
            <a:pPr>
              <a:buSzPct val="100000"/>
              <a:buFont typeface="Wingdings" pitchFamily="2" charset="2"/>
              <a:buChar char="v"/>
            </a:pPr>
            <a:r>
              <a:rPr lang="uk-UA" sz="2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ЛЕКЦІЇ;</a:t>
            </a:r>
          </a:p>
          <a:p>
            <a:pPr>
              <a:buSzPct val="100000"/>
              <a:buFont typeface="Wingdings" pitchFamily="2" charset="2"/>
              <a:buChar char="v"/>
            </a:pPr>
            <a:r>
              <a:rPr lang="uk-UA" sz="2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ПРАКТИЧНІ ЗАНЯТТЯ; </a:t>
            </a:r>
          </a:p>
          <a:p>
            <a:pPr>
              <a:buSzPct val="100000"/>
              <a:buFont typeface="Wingdings" pitchFamily="2" charset="2"/>
              <a:buChar char="v"/>
            </a:pPr>
            <a:r>
              <a:rPr lang="uk-UA" sz="2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САМОСТІЙНА РОБОТА СТУДЕНТІВ; </a:t>
            </a:r>
          </a:p>
          <a:p>
            <a:pPr>
              <a:buSzPct val="100000"/>
              <a:buFont typeface="Wingdings" pitchFamily="2" charset="2"/>
              <a:buChar char="v"/>
            </a:pPr>
            <a:r>
              <a:rPr lang="uk-UA" sz="2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КОНСУЛЬТАЦІЇ.</a:t>
            </a:r>
            <a:r>
              <a:rPr lang="ru-UA" sz="280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1AD93096-5B34-4342-9326-69289CEAE4C2}" type="slidenum">
              <a:rPr lang="ru-RU" smtClean="0"/>
              <a:pPr/>
              <a:t>14</a:t>
            </a:fld>
            <a:endParaRPr lang="ru-RU" dirty="0">
              <a:solidFill>
                <a:srgbClr val="FFFFFF"/>
              </a:solidFill>
            </a:endParaRPr>
          </a:p>
        </p:txBody>
      </p:sp>
      <p:pic>
        <p:nvPicPr>
          <p:cNvPr id="6" name="Picture 3" descr="C:\Users\BOSS\Desktop\Пряма мова фото\unnamed.jpg">
            <a:extLst>
              <a:ext uri="{FF2B5EF4-FFF2-40B4-BE49-F238E27FC236}">
                <a16:creationId xmlns:a16="http://schemas.microsoft.com/office/drawing/2014/main" id="{67B56659-FD94-8D41-A9C8-59C66AE86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720" y="3726534"/>
            <a:ext cx="5214974" cy="29028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90926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28600"/>
            <a:ext cx="8964488" cy="990600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Практичні навички, </a:t>
            </a:r>
            <a:br>
              <a:rPr lang="uk-UA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uk-UA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засвоєні під час навчальних занять</a:t>
            </a:r>
            <a:r>
              <a:rPr lang="uk-UA" sz="28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95114" y="1844824"/>
            <a:ext cx="8553772" cy="44958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uk-UA" sz="2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збір анамнезу у споживачів ПАР, </a:t>
            </a:r>
            <a:endParaRPr lang="ru-UA" sz="28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uk-UA" sz="2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фізікального</a:t>
            </a:r>
            <a:r>
              <a:rPr lang="uk-UA" sz="2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обстеження споживачів різних груп наркотиків;  </a:t>
            </a:r>
            <a:endParaRPr lang="ru-UA" sz="28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uk-UA" sz="2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</a:t>
            </a:r>
            <a:r>
              <a:rPr lang="ru-RU" sz="2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роведення</a:t>
            </a:r>
            <a:r>
              <a:rPr lang="ru-RU" sz="2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освідчення</a:t>
            </a:r>
            <a:r>
              <a:rPr lang="ru-RU" sz="2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на предмет алкогольного </a:t>
            </a:r>
            <a:r>
              <a:rPr lang="ru-RU" sz="2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сп’яніння</a:t>
            </a:r>
            <a:r>
              <a:rPr lang="uk-UA" sz="2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;</a:t>
            </a:r>
            <a:endParaRPr lang="ru-UA" sz="28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uk-UA" sz="2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вирішення клінічно-орієнтованих ситуаційних задач, що мають експериментальне та клініко-діагностичне або профілактичне спрямування.</a:t>
            </a:r>
            <a:r>
              <a:rPr lang="ru-UA" sz="280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1AD93096-5B34-4342-9326-69289CEAE4C2}" type="slidenum">
              <a:rPr lang="ru-RU" smtClean="0"/>
              <a:pPr/>
              <a:t>15</a:t>
            </a:fld>
            <a:endParaRPr lang="ru-RU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7558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28600"/>
            <a:ext cx="8964488" cy="990600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поглиблення знань з дисципліни</a:t>
            </a:r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9144000" cy="44958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uk-UA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Самостійна робота, яка передбачає опрацювання наукової літератури, підготовку творчих завдань. </a:t>
            </a:r>
          </a:p>
          <a:p>
            <a:pPr>
              <a:buFont typeface="Wingdings" pitchFamily="2" charset="2"/>
              <a:buChar char="Ø"/>
            </a:pPr>
            <a:r>
              <a:rPr lang="uk-UA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Виконання індивідуальної роботи у вигляді написання тематичних есе та підготовки презентацій.</a:t>
            </a:r>
          </a:p>
          <a:p>
            <a:endParaRPr lang="uk-UA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4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ДО ЗУСТРІЧІ!</a:t>
            </a:r>
            <a:r>
              <a:rPr lang="uk-UA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uk-UA" sz="1600" dirty="0"/>
              <a:t>                                                            </a:t>
            </a:r>
          </a:p>
          <a:p>
            <a:pPr marL="0" indent="0">
              <a:buNone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1AD93096-5B34-4342-9326-69289CEAE4C2}" type="slidenum">
              <a:rPr lang="ru-RU" smtClean="0"/>
              <a:pPr/>
              <a:t>16</a:t>
            </a:fld>
            <a:endParaRPr lang="ru-RU" dirty="0">
              <a:solidFill>
                <a:srgbClr val="FFFFFF"/>
              </a:solidFill>
            </a:endParaRPr>
          </a:p>
        </p:txBody>
      </p:sp>
      <p:pic>
        <p:nvPicPr>
          <p:cNvPr id="5" name="Picture 12" descr="http://desktopwallpapers.org.ua/large/201107/675.jpg">
            <a:extLst>
              <a:ext uri="{FF2B5EF4-FFF2-40B4-BE49-F238E27FC236}">
                <a16:creationId xmlns:a16="http://schemas.microsoft.com/office/drawing/2014/main" id="{E51136B1-14AE-874F-A833-7419FB29B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4181668"/>
            <a:ext cx="3605799" cy="24477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628963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1AD93096-5B34-4342-9326-69289CEAE4C2}" type="slidenum">
              <a:rPr lang="ru-RU" smtClean="0"/>
              <a:pPr/>
              <a:t>17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85852" y="1516698"/>
            <a:ext cx="6572295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72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ДЯКУЄМО за ЦІКАВІСТЬ!</a:t>
            </a:r>
          </a:p>
        </p:txBody>
      </p:sp>
      <p:pic>
        <p:nvPicPr>
          <p:cNvPr id="5" name="Рисунок 4" descr="http://www.tunnel.ru/i/997/1316460257549984.jpeg">
            <a:extLst>
              <a:ext uri="{FF2B5EF4-FFF2-40B4-BE49-F238E27FC236}">
                <a16:creationId xmlns:a16="http://schemas.microsoft.com/office/drawing/2014/main" id="{F36BD767-B36A-5549-8BDA-553C9FA6B039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47764" y="4015994"/>
            <a:ext cx="4248472" cy="2650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чебная презентация курса института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Учебная презентация курса института</Template>
  <TotalTime>0</TotalTime>
  <Words>1038</Words>
  <Application>Microsoft Macintosh PowerPoint</Application>
  <PresentationFormat>Экран (4:3)</PresentationFormat>
  <Paragraphs>113</Paragraphs>
  <Slides>17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Calibri</vt:lpstr>
      <vt:lpstr>Times New Roman</vt:lpstr>
      <vt:lpstr>Wingdings</vt:lpstr>
      <vt:lpstr>Wingdings 2</vt:lpstr>
      <vt:lpstr>Учебная презентация курса института</vt:lpstr>
      <vt:lpstr>Презентация PowerPoint</vt:lpstr>
      <vt:lpstr>СТАТУС ТА СТРУКТУРА ДИСЦИПЛІНИ</vt:lpstr>
      <vt:lpstr>Актуальність предмету:</vt:lpstr>
      <vt:lpstr>Актуальність предмету:</vt:lpstr>
      <vt:lpstr>Актуальність предмету:</vt:lpstr>
      <vt:lpstr>Після успішного вивчення дисципліни здобувач зможе:</vt:lpstr>
      <vt:lpstr>Після успішного вивчення дисципліни здобувач зможе:</vt:lpstr>
      <vt:lpstr>Під час вивчення предмету будуть розглянуті такі основні питання:</vt:lpstr>
      <vt:lpstr>Під час вивчення предмету будуть розглянуті такі основні питання:</vt:lpstr>
      <vt:lpstr>Під час вивчення предмету будуть розглянуті такі основні питання:</vt:lpstr>
      <vt:lpstr>Під час вивчення предмету будуть розглянуті такі основні питання:</vt:lpstr>
      <vt:lpstr>Під час вивчення предмету будуть розглянуті такі основні питання:</vt:lpstr>
      <vt:lpstr>Методи навчання:</vt:lpstr>
      <vt:lpstr>Основні види навчальних занять:</vt:lpstr>
      <vt:lpstr>Практичні навички,  засвоєні під час навчальних занять:</vt:lpstr>
      <vt:lpstr>Для поглиблення знань з дисципліни: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2009-09-30T05:13:07Z</dcterms:created>
  <dcterms:modified xsi:type="dcterms:W3CDTF">2026-01-27T20:51:12Z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TC103524801049</vt:lpwstr>
  </property>
</Properties>
</file>