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GoogleSlidesCustomDataVersion2">
      <go:slidesCustomData xmlns:go="http://customooxmlschemas.google.com/" r:id="rId16" roundtripDataSignature="AMtx7mj2q69mcwIEiUxwYQJugM1nDhezd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6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3"/>
          <p:cNvSpPr txBox="1"/>
          <p:nvPr>
            <p:ph type="title"/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3"/>
          <p:cNvSpPr txBox="1"/>
          <p:nvPr>
            <p:ph idx="1" type="body"/>
          </p:nvPr>
        </p:nvSpPr>
        <p:spPr>
          <a:xfrm>
            <a:off x="838200" y="1825625"/>
            <a:ext cx="10515600" cy="4351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5"/>
          <p:cNvSpPr txBox="1"/>
          <p:nvPr>
            <p:ph type="title"/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5"/>
          <p:cNvSpPr txBox="1"/>
          <p:nvPr>
            <p:ph idx="1" type="body"/>
          </p:nvPr>
        </p:nvSpPr>
        <p:spPr>
          <a:xfrm rot="5400000">
            <a:off x="3920332" y="-1256506"/>
            <a:ext cx="4351337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6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6" name="Google Shape;36;p16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37" name="Google Shape;37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7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43" name="Google Shape;43;p17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44" name="Google Shape;44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8"/>
          <p:cNvSpPr txBox="1"/>
          <p:nvPr>
            <p:ph type="title"/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5" name="Google Shape;55;p1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6" name="Google Shape;56;p1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0"/>
          <p:cNvSpPr txBox="1"/>
          <p:nvPr>
            <p:ph type="title"/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0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20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5" name="Google Shape;65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1" name="Google Shape;71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77" name="Google Shape;77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"/>
          <p:cNvSpPr txBox="1"/>
          <p:nvPr>
            <p:ph type="title"/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p11"/>
          <p:cNvSpPr txBox="1"/>
          <p:nvPr>
            <p:ph idx="1" type="body"/>
          </p:nvPr>
        </p:nvSpPr>
        <p:spPr>
          <a:xfrm>
            <a:off x="838200" y="1825625"/>
            <a:ext cx="10515600" cy="4351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g"/><Relationship Id="rId4" Type="http://schemas.openxmlformats.org/officeDocument/2006/relationships/image" Target="../media/image3.png"/><Relationship Id="rId5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idx="4294967295" type="ctrTitle"/>
          </p:nvPr>
        </p:nvSpPr>
        <p:spPr>
          <a:xfrm>
            <a:off x="2819400" y="2286000"/>
            <a:ext cx="6858000" cy="1000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400"/>
              <a:buFont typeface="Calibri"/>
              <a:buNone/>
            </a:pPr>
            <a:r>
              <a:rPr b="1" i="0" lang="en-US" sz="5400" u="none" cap="none" strike="noStrike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КЛІТИННА БІОЛОГІЯ</a:t>
            </a:r>
            <a:endParaRPr/>
          </a:p>
        </p:txBody>
      </p:sp>
      <p:sp>
        <p:nvSpPr>
          <p:cNvPr id="85" name="Google Shape;85;p1"/>
          <p:cNvSpPr txBox="1"/>
          <p:nvPr>
            <p:ph idx="4294967295" type="subTitle"/>
          </p:nvPr>
        </p:nvSpPr>
        <p:spPr>
          <a:xfrm>
            <a:off x="7153275" y="4572000"/>
            <a:ext cx="48006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40C22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Вибірковий курс</a:t>
            </a:r>
            <a:endParaRPr/>
          </a:p>
        </p:txBody>
      </p:sp>
      <p:sp>
        <p:nvSpPr>
          <p:cNvPr id="86" name="Google Shape;86;p1"/>
          <p:cNvSpPr txBox="1"/>
          <p:nvPr/>
        </p:nvSpPr>
        <p:spPr>
          <a:xfrm>
            <a:off x="2655887" y="569912"/>
            <a:ext cx="6662737" cy="14462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МІНІСТЕРСТВО ОХОРОНИ ЗДОРОВ'Я УКРАЇНИ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Вінницький національний медичний університет ім. М.І. Пирогова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Кафедра фармації</a:t>
            </a:r>
            <a:endParaRPr/>
          </a:p>
        </p:txBody>
      </p:sp>
      <p:pic>
        <p:nvPicPr>
          <p:cNvPr id="87" name="Google Shape;87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53575" y="393700"/>
            <a:ext cx="1038225" cy="18161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:\English students\картинки по клетке\nucleusfigure1.jpg" id="88" name="Google Shape;88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90800" y="3286125"/>
            <a:ext cx="5181600" cy="3495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 txBox="1"/>
          <p:nvPr>
            <p:ph type="title"/>
          </p:nvPr>
        </p:nvSpPr>
        <p:spPr>
          <a:xfrm>
            <a:off x="1981200" y="152400"/>
            <a:ext cx="82296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40C22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Актуальність теми</a:t>
            </a:r>
            <a:endParaRPr/>
          </a:p>
        </p:txBody>
      </p:sp>
      <p:sp>
        <p:nvSpPr>
          <p:cNvPr id="94" name="Google Shape;94;p2"/>
          <p:cNvSpPr txBox="1"/>
          <p:nvPr>
            <p:ph idx="1" type="body"/>
          </p:nvPr>
        </p:nvSpPr>
        <p:spPr>
          <a:xfrm>
            <a:off x="1676400" y="990600"/>
            <a:ext cx="8839200" cy="56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«</a:t>
            </a:r>
            <a:r>
              <a:rPr b="0" i="0" lang="en-US" sz="2400" u="none" cap="none" strike="noStrik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Клітинна біологія</a:t>
            </a: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» є складовою освітньо-професійної програми підготовки фахівців другого (магістерського) рівня галузі знань 22 «Охорона здоров’я», спеціальності 226 «</a:t>
            </a:r>
            <a:r>
              <a:rPr b="0" i="0" lang="en-US" sz="2400" u="none" cap="none" strike="noStrik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Фармація, промислова фармація»,</a:t>
            </a: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1 курс.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Програма передбачає засвоєння теоретичних основ щодо будови та функціональних особливостей клітин рослин, тварин, бактерій і грибів, їх значення та використання в медицині та фармації.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Вивчення дисципліни закладає  фундамент для подальшого засвоєння знань з розуміння молекулярно-генетичного підґрунтя розвитку спадкових і мультифакторіальних захворювань та перспективи застосування досягнень клітинної біології в практичній медицині.</a:t>
            </a:r>
            <a:endParaRPr/>
          </a:p>
        </p:txBody>
      </p:sp>
      <p:pic>
        <p:nvPicPr>
          <p:cNvPr descr="Клітинна терапія сьогодні" id="95" name="Google Shape;95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62600" y="5105400"/>
            <a:ext cx="4876800" cy="16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"/>
          <p:cNvSpPr txBox="1"/>
          <p:nvPr>
            <p:ph type="title"/>
          </p:nvPr>
        </p:nvSpPr>
        <p:spPr>
          <a:xfrm>
            <a:off x="1981200" y="152400"/>
            <a:ext cx="82296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40C22"/>
              </a:buClr>
              <a:buSzPts val="4000"/>
              <a:buFont typeface="Calibri"/>
              <a:buNone/>
            </a:pPr>
            <a:r>
              <a:rPr b="1" i="0" lang="en-US" sz="4000" u="non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Предмет вивчення дисципліни</a:t>
            </a:r>
            <a:endParaRPr/>
          </a:p>
        </p:txBody>
      </p:sp>
      <p:sp>
        <p:nvSpPr>
          <p:cNvPr id="101" name="Google Shape;101;p3"/>
          <p:cNvSpPr txBox="1"/>
          <p:nvPr>
            <p:ph idx="1" type="body"/>
          </p:nvPr>
        </p:nvSpPr>
        <p:spPr>
          <a:xfrm>
            <a:off x="457200" y="1143000"/>
            <a:ext cx="11430000" cy="556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Предметом</a:t>
            </a:r>
            <a:r>
              <a:rPr b="1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вивчення навчальної дисципліни «</a:t>
            </a:r>
            <a:r>
              <a:rPr b="0" i="0" lang="en-US" sz="2800" u="none" cap="none" strike="noStrik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Клітинна біологія</a:t>
            </a: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» (курс за вибором) є засвоєння найважливіших </a:t>
            </a:r>
            <a:r>
              <a:rPr b="0" i="0" lang="en-US" sz="2800" u="none" cap="none" strike="noStrike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медико-біологічних особливостей клітини,</a:t>
            </a: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що дозволяє визначити завдання клітинної біології як наукового напрямку і навчальної дисципліни, 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Проаналізувати вплив на здоров’я людини: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фізико-хімічних,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молекулярно-генетичних,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структурно-функціональних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та інших клітинних чинників.</a:t>
            </a:r>
            <a:endParaRPr/>
          </a:p>
        </p:txBody>
      </p:sp>
      <p:pic>
        <p:nvPicPr>
          <p:cNvPr descr="D:\English students\картинки по клетке\612px-Endomembrane_system_diagram_ru_svg.bmp" id="102" name="Google Shape;10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48600" y="3048000"/>
            <a:ext cx="3886200" cy="3733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"/>
          <p:cNvSpPr txBox="1"/>
          <p:nvPr>
            <p:ph type="title"/>
          </p:nvPr>
        </p:nvSpPr>
        <p:spPr>
          <a:xfrm>
            <a:off x="1981200" y="228600"/>
            <a:ext cx="82296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40C22"/>
              </a:buClr>
              <a:buSzPts val="4000"/>
              <a:buFont typeface="Calibri"/>
              <a:buNone/>
            </a:pPr>
            <a:r>
              <a:rPr b="1" i="0" lang="en-US" sz="4000" u="non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Мета викладання дисципліни</a:t>
            </a:r>
            <a:endParaRPr/>
          </a:p>
        </p:txBody>
      </p:sp>
      <p:sp>
        <p:nvSpPr>
          <p:cNvPr id="108" name="Google Shape;108;p4"/>
          <p:cNvSpPr txBox="1"/>
          <p:nvPr>
            <p:ph idx="1" type="body"/>
          </p:nvPr>
        </p:nvSpPr>
        <p:spPr>
          <a:xfrm>
            <a:off x="1676400" y="1219200"/>
            <a:ext cx="89916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Метою викладання навчальної дисципліни «</a:t>
            </a:r>
            <a:r>
              <a:rPr b="0" i="0" lang="en-US" sz="2800" u="none" cap="none" strike="noStrik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Клітинна біологія</a:t>
            </a: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» є забезпечення високого рівня загально-біологічної підготовки фармацевтів: 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Досягти</a:t>
            </a: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чіткої орієнтації здобувачів вищої освіти, заклавши фундамент їхнього навчання на профільних теоретичних кафедрах, а в подальшому – на кафедрах фармацевтичного профілю.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Засвоїти</a:t>
            </a: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теоретичні основи щодо будови, класифікації клітин рослин, тварин, бактерій  і грибів, їх значення та використання в медицині, фармації тощо.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Опанувати</a:t>
            </a: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методи та процедури макро- і мікроскопічного аналізу клітин.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"/>
          <p:cNvSpPr txBox="1"/>
          <p:nvPr>
            <p:ph type="title"/>
          </p:nvPr>
        </p:nvSpPr>
        <p:spPr>
          <a:xfrm>
            <a:off x="1981200" y="152400"/>
            <a:ext cx="82296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40C22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Компетентності</a:t>
            </a: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114" name="Google Shape;114;p5"/>
          <p:cNvSpPr txBox="1"/>
          <p:nvPr>
            <p:ph idx="1" type="body"/>
          </p:nvPr>
        </p:nvSpPr>
        <p:spPr>
          <a:xfrm>
            <a:off x="1524000" y="914400"/>
            <a:ext cx="8991600" cy="571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b="0" i="1" lang="en-US" sz="2400" u="none" cap="none" strike="noStrik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інтегральна</a:t>
            </a:r>
            <a:r>
              <a:rPr b="0" i="0" lang="en-US" sz="2400" u="none" cap="none" strike="noStrik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здатність розв’язувати складні задачі та критично осмислювати й вирішувати практичні проблеми у професійній фармацевтичній, або дослідницько-інноваційній діяльності із застосуванням положень, теорій та методів фундаментальних, хімічних, технологічних, біомедичних та соціально-економічних наук; інтегрувати знання та вирішувати складні питання, формулювати судження за обмеженої інформації; зрозуміло доносити власні знання, висновки та їх обґрунтованість до аудиторії. 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1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b="0" i="1" lang="en-US" sz="2400" u="none" cap="none" strike="noStrik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загальні</a:t>
            </a:r>
            <a:r>
              <a:rPr b="1" i="1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здатність застосовувати знання в практичних ситуаціях; здатність до адаптації та дії у новій ситуації.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b="0" i="1" lang="en-US" sz="2400" u="none" cap="none" strike="noStrik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спеціальні</a:t>
            </a:r>
            <a:r>
              <a:rPr b="0" i="1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здатність проводити санітарно-просвітницьку роботу серед населення з метою профілактики поширених хвороб, попередження небезпечних інфекційних, вірусних та паразитарних хвороб, а також з метою сприяння своєчасному виявленню та підтриманню прихильності до лікування цих хвороб згідно з їхніми медико-біологічними характеристиками та мікробіологічними особливостями.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6"/>
          <p:cNvSpPr txBox="1"/>
          <p:nvPr>
            <p:ph type="title"/>
          </p:nvPr>
        </p:nvSpPr>
        <p:spPr>
          <a:xfrm>
            <a:off x="1981200" y="152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40C22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Результати навчання:</a:t>
            </a:r>
            <a:endParaRPr/>
          </a:p>
        </p:txBody>
      </p:sp>
      <p:sp>
        <p:nvSpPr>
          <p:cNvPr id="120" name="Google Shape;120;p6"/>
          <p:cNvSpPr txBox="1"/>
          <p:nvPr>
            <p:ph idx="1" type="body"/>
          </p:nvPr>
        </p:nvSpPr>
        <p:spPr>
          <a:xfrm>
            <a:off x="1676400" y="1066800"/>
            <a:ext cx="88392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Інтегративні кінцеві </a:t>
            </a:r>
            <a:r>
              <a:rPr b="0" i="0" lang="en-US" sz="2800" u="none" cap="none" strike="noStrike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програмні результати навчання (ПРН)</a:t>
            </a:r>
            <a:r>
              <a:rPr b="1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формуванню яких сприяє навчальна дисципліна.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ПРН 1. Застосовувати знання з загальних та фахових дисциплін у професійній діяльності.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ПРН 2. Визначати вплив факторів, що впливають на процеси всмоктування, розподілу, депонування, метаболізму та виведення лікарського засобу і обумовлені станом, особливостями організму людини та фізико-хімічними властивостями лікарських засобів.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7"/>
          <p:cNvSpPr txBox="1"/>
          <p:nvPr>
            <p:ph type="title"/>
          </p:nvPr>
        </p:nvSpPr>
        <p:spPr>
          <a:xfrm>
            <a:off x="1981200" y="0"/>
            <a:ext cx="822960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40C22"/>
              </a:buClr>
              <a:buSzPts val="4000"/>
              <a:buFont typeface="Calibri"/>
              <a:buNone/>
            </a:pPr>
            <a:r>
              <a:rPr b="1" i="0" lang="en-US" sz="4000" u="non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Зв’язок з іншими дисциплінами</a:t>
            </a:r>
            <a:endParaRPr/>
          </a:p>
        </p:txBody>
      </p:sp>
      <p:sp>
        <p:nvSpPr>
          <p:cNvPr id="126" name="Google Shape;126;p7"/>
          <p:cNvSpPr txBox="1"/>
          <p:nvPr>
            <p:ph idx="1" type="body"/>
          </p:nvPr>
        </p:nvSpPr>
        <p:spPr>
          <a:xfrm>
            <a:off x="1676400" y="1143000"/>
            <a:ext cx="8839200" cy="556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40C22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Клітинна біологія</a:t>
            </a: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базується на вивченні здобувачем вищої освіти біології з основами генетики, ботаніки, зоології, загальної та неорганічної хімії, інформаційної технології у фармації, латинської й української мови і інтегрована з цими дисциплінами. 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F40C22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Клітинна біологія</a:t>
            </a: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виконує роль базової біологічної дисципліни для певних професійно орієнтованих і спеціальних дисциплін та закладає основи вивчення здобувачами вищої освіти: </a:t>
            </a:r>
            <a:r>
              <a:rPr b="0" i="0" lang="en-US" sz="2400" u="none" cap="none" strike="noStrike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фармакогнозії, ресурсознавства лікарських рослин, навчальної практики з фармакогнозії, лікарської токсикології, токсикологічної та судової хімії, технології ліків, технології лікарських косметичних засобів, біологічної хімії, фармацевтичної біотехнології. 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Програмою передбачена інтеграція з цими дисциплінами та формування умінь щодо застосовування знань з клітинної біології в процесі подальшого навчання, а також у професійній діяльності.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8"/>
          <p:cNvSpPr txBox="1"/>
          <p:nvPr>
            <p:ph type="title"/>
          </p:nvPr>
        </p:nvSpPr>
        <p:spPr>
          <a:xfrm>
            <a:off x="1981200" y="152400"/>
            <a:ext cx="82296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40C22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Методичне забезпечення</a:t>
            </a:r>
            <a:endParaRPr/>
          </a:p>
        </p:txBody>
      </p:sp>
      <p:sp>
        <p:nvSpPr>
          <p:cNvPr id="132" name="Google Shape;132;p8"/>
          <p:cNvSpPr txBox="1"/>
          <p:nvPr>
            <p:ph idx="1" type="body"/>
          </p:nvPr>
        </p:nvSpPr>
        <p:spPr>
          <a:xfrm>
            <a:off x="1752600" y="914400"/>
            <a:ext cx="8763000" cy="571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Навчально-методичне забезпечення курсу 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«</a:t>
            </a:r>
            <a:r>
              <a:rPr b="1" i="0" lang="en-US" sz="2400" u="none" cap="none" strike="noStrik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Клітинна біологія</a:t>
            </a: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»: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конспектів лекцій з дисципліни;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презентаційних матеріалів з курсу; відеороликів;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підручників та посібників з клітинної біології та цитології;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комплексу тестових завдань для вхідного та вихідного контролю знань на заняттях;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інструктивно-методичних матеріалів до практичних занять;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контрольних завдань до практичних занять;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завданнь для заліків;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методичних матеріалів, що забезпечують самостійну роботу здобувачів вищої освіти.</a:t>
            </a:r>
            <a:endParaRPr/>
          </a:p>
          <a:p>
            <a:pPr indent="-228600" lvl="0" marL="228600" marR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br>
              <a:rPr b="1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9"/>
          <p:cNvSpPr txBox="1"/>
          <p:nvPr>
            <p:ph idx="4294967295" type="title"/>
          </p:nvPr>
        </p:nvSpPr>
        <p:spPr>
          <a:xfrm>
            <a:off x="2750350" y="762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40C22"/>
              </a:buClr>
              <a:buSzPts val="4400"/>
              <a:buFont typeface="Calibri"/>
              <a:buNone/>
            </a:pPr>
            <a:r>
              <a:rPr b="1" i="0" lang="en-US" sz="4400" u="none" cap="none" strike="noStrik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Викладач</a:t>
            </a:r>
            <a:r>
              <a:rPr b="1" lang="en-US">
                <a:solidFill>
                  <a:srgbClr val="F40C22"/>
                </a:solidFill>
              </a:rPr>
              <a:t> </a:t>
            </a:r>
            <a:r>
              <a:rPr b="1" i="0" lang="en-US" sz="4400" u="none" cap="none" strike="noStrike">
                <a:solidFill>
                  <a:srgbClr val="F40C22"/>
                </a:solidFill>
                <a:latin typeface="Calibri"/>
                <a:ea typeface="Calibri"/>
                <a:cs typeface="Calibri"/>
                <a:sym typeface="Calibri"/>
              </a:rPr>
              <a:t>курсу:</a:t>
            </a:r>
            <a:endParaRPr/>
          </a:p>
        </p:txBody>
      </p:sp>
      <p:sp>
        <p:nvSpPr>
          <p:cNvPr id="138" name="Google Shape;138;p9"/>
          <p:cNvSpPr txBox="1"/>
          <p:nvPr>
            <p:ph idx="4294967295" type="body"/>
          </p:nvPr>
        </p:nvSpPr>
        <p:spPr>
          <a:xfrm>
            <a:off x="5607825" y="2071700"/>
            <a:ext cx="6369900" cy="34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Родінкова Вікторія Валеріївна</a:t>
            </a: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доктор біологічних наук, </a:t>
            </a:r>
            <a:endParaRPr/>
          </a:p>
          <a:p>
            <a:pPr indent="-228600" lvl="0" marL="228600" marR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професор кафедри фармації, розробник курсу “Клітинна біологія”</a:t>
            </a:r>
            <a:endParaRPr/>
          </a:p>
          <a:p>
            <a:pPr indent="0" lvl="0" marL="228600" marR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228600" marR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9" name="Google Shape;139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19175" y="1878425"/>
            <a:ext cx="3352800" cy="335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10"/>
          <p:cNvPicPr preferRelativeResize="0"/>
          <p:nvPr/>
        </p:nvPicPr>
        <p:blipFill rotWithShape="1">
          <a:blip r:embed="rId3">
            <a:alphaModFix/>
          </a:blip>
          <a:srcRect b="1423" l="34388" r="755" t="-205"/>
          <a:stretch/>
        </p:blipFill>
        <p:spPr>
          <a:xfrm>
            <a:off x="1524000" y="-42862"/>
            <a:ext cx="9285287" cy="6900862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0"/>
          <p:cNvSpPr txBox="1"/>
          <p:nvPr>
            <p:ph idx="4294967295" type="ctrTitle"/>
          </p:nvPr>
        </p:nvSpPr>
        <p:spPr>
          <a:xfrm>
            <a:off x="0" y="2289175"/>
            <a:ext cx="6858000" cy="13684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b="1" i="0" lang="en-US" sz="6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Дякую за увагу!</a:t>
            </a:r>
            <a:endParaRPr/>
          </a:p>
        </p:txBody>
      </p:sp>
      <p:pic>
        <p:nvPicPr>
          <p:cNvPr descr="D:\English students\картинки по клетке\Cell_membrane_detailed_diagram_ua.png" id="146" name="Google Shape;146;p10"/>
          <p:cNvPicPr preferRelativeResize="0"/>
          <p:nvPr>
            <p:ph idx="4294967295" type="subTitle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91000" y="3733800"/>
            <a:ext cx="8001000" cy="29718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0"/>
          <p:cNvSpPr txBox="1"/>
          <p:nvPr/>
        </p:nvSpPr>
        <p:spPr>
          <a:xfrm>
            <a:off x="2655887" y="569912"/>
            <a:ext cx="6662737" cy="14462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МІНІСТЕРСТВО ОХОРОНИ ЗДОРОВ'Я УКРАЇНИ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Вінницький національний медичний університет ім. М.І. Пирогова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Кафедра фармації</a:t>
            </a:r>
            <a:endParaRPr/>
          </a:p>
        </p:txBody>
      </p:sp>
      <p:pic>
        <p:nvPicPr>
          <p:cNvPr id="148" name="Google Shape;148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15462" y="393700"/>
            <a:ext cx="1019175" cy="210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Оформление по умолчанию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1601-01-01T00:00:00Z</dcterms:created>
  <dc:creator>Админ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