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lvl1pPr>
      <a:defRPr>
        <a:latin typeface="Calibri"/>
        <a:ea typeface="Calibri"/>
        <a:cs typeface="Calibri"/>
        <a:sym typeface="Calibri"/>
      </a:defRPr>
    </a:lvl1pPr>
    <a:lvl2pPr indent="457200">
      <a:defRPr>
        <a:latin typeface="Calibri"/>
        <a:ea typeface="Calibri"/>
        <a:cs typeface="Calibri"/>
        <a:sym typeface="Calibri"/>
      </a:defRPr>
    </a:lvl2pPr>
    <a:lvl3pPr indent="914400">
      <a:defRPr>
        <a:latin typeface="Calibri"/>
        <a:ea typeface="Calibri"/>
        <a:cs typeface="Calibri"/>
        <a:sym typeface="Calibri"/>
      </a:defRPr>
    </a:lvl3pPr>
    <a:lvl4pPr indent="1371600">
      <a:defRPr>
        <a:latin typeface="Calibri"/>
        <a:ea typeface="Calibri"/>
        <a:cs typeface="Calibri"/>
        <a:sym typeface="Calibri"/>
      </a:defRPr>
    </a:lvl4pPr>
    <a:lvl5pPr indent="1828800">
      <a:defRPr>
        <a:latin typeface="Calibri"/>
        <a:ea typeface="Calibri"/>
        <a:cs typeface="Calibri"/>
        <a:sym typeface="Calibri"/>
      </a:defRPr>
    </a:lvl5pPr>
    <a:lvl6pPr indent="2286000">
      <a:defRPr>
        <a:latin typeface="Calibri"/>
        <a:ea typeface="Calibri"/>
        <a:cs typeface="Calibri"/>
        <a:sym typeface="Calibri"/>
      </a:defRPr>
    </a:lvl6pPr>
    <a:lvl7pPr indent="2743200">
      <a:defRPr>
        <a:latin typeface="Calibri"/>
        <a:ea typeface="Calibri"/>
        <a:cs typeface="Calibri"/>
        <a:sym typeface="Calibri"/>
      </a:defRPr>
    </a:lvl7pPr>
    <a:lvl8pPr indent="3200400">
      <a:defRPr>
        <a:latin typeface="Calibri"/>
        <a:ea typeface="Calibri"/>
        <a:cs typeface="Calibri"/>
        <a:sym typeface="Calibri"/>
      </a:defRPr>
    </a:lvl8pPr>
    <a:lvl9pPr indent="3657600">
      <a:defRPr>
        <a:latin typeface="Calibri"/>
        <a:ea typeface="Calibri"/>
        <a:cs typeface="Calibri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1DEEE"/>
          </a:solidFill>
        </a:fill>
      </a:tcStyle>
    </a:wholeTbl>
    <a:band2H>
      <a:tcTxStyle/>
      <a:tcStyle>
        <a:tcBdr/>
        <a:fill>
          <a:solidFill>
            <a:srgbClr val="EAEFF7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629DD1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629DD1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629DD1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7DBE1"/>
          </a:solidFill>
        </a:fill>
      </a:tcStyle>
    </a:wholeTbl>
    <a:band2H>
      <a:tcTxStyle/>
      <a:tcStyle>
        <a:tcBdr/>
        <a:fill>
          <a:solidFill>
            <a:srgbClr val="ECEEF1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F8FA9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F8FA9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F8FA9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EDBDF"/>
          </a:solidFill>
        </a:fill>
      </a:tcStyle>
    </a:wholeTbl>
    <a:band2H>
      <a:tcTxStyle/>
      <a:tcStyle>
        <a:tcBdr/>
        <a:fill>
          <a:solidFill>
            <a:srgbClr val="EFEEF0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D90A0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D90A0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D90A0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29DD1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29DD1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396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51" name="Shape 5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752624459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7"/>
          <p:cNvSpPr>
            <a:spLocks noGrp="1"/>
          </p:cNvSpPr>
          <p:nvPr>
            <p:ph type="title"/>
          </p:nvPr>
        </p:nvSpPr>
        <p:spPr>
          <a:xfrm>
            <a:off x="1391476" y="2276872"/>
            <a:ext cx="9793090" cy="1440161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3477B2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4400" b="1">
                <a:solidFill>
                  <a:srgbClr val="3477B2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400">
                <a:solidFill>
                  <a:srgbClr val="1F5FA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1F5FA0"/>
                </a:solidFill>
              </a:rPr>
              <a:t>Образец текста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1F5FA0"/>
                </a:solidFill>
              </a:rPr>
              <a:t>Второй уровень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1F5FA0"/>
                </a:solidFill>
              </a:rPr>
              <a:t>Третий уровень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1F5FA0"/>
                </a:solidFill>
              </a:rPr>
              <a:t>Четвертый уровень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1F5FA0"/>
                </a:solidFill>
              </a:rPr>
              <a:t>Пятый уровень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3695732" y="4406901"/>
            <a:ext cx="7630553" cy="2451099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rgbClr val="F2F2F2"/>
                </a:solidFill>
              </a:defRPr>
            </a:lvl1pPr>
          </a:lstStyle>
          <a:p>
            <a:pPr lvl="0">
              <a:defRPr sz="1800" b="0" cap="none">
                <a:solidFill>
                  <a:srgbClr val="000000"/>
                </a:solidFill>
                <a:effectLst/>
              </a:defRPr>
            </a:pPr>
            <a:r>
              <a:rPr sz="4000" b="1" cap="all">
                <a:solidFill>
                  <a:srgbClr val="F2F2F2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3695732" y="1192213"/>
            <a:ext cx="7630553" cy="32146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F2F2F2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2F2F2"/>
                </a:solidFill>
              </a:rPr>
              <a:t>Образец текста</a:t>
            </a:r>
          </a:p>
        </p:txBody>
      </p:sp>
      <p:sp>
        <p:nvSpPr>
          <p:cNvPr id="16" name="Shape 1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2F2F2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2F2F2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400">
                <a:solidFill>
                  <a:srgbClr val="F2F2F2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xfrm>
            <a:off x="239349" y="2060848"/>
            <a:ext cx="5760640" cy="4797152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>
                <a:solidFill>
                  <a:srgbClr val="F2F2F2"/>
                </a:solidFill>
              </a:defRPr>
            </a:lvl1pPr>
            <a:lvl2pPr marL="790575" indent="-333375">
              <a:spcBef>
                <a:spcPts val="600"/>
              </a:spcBef>
              <a:defRPr sz="2800">
                <a:solidFill>
                  <a:srgbClr val="F2F2F2"/>
                </a:solidFill>
              </a:defRPr>
            </a:lvl2pPr>
            <a:lvl3pPr marL="1234439" indent="-320039">
              <a:spcBef>
                <a:spcPts val="600"/>
              </a:spcBef>
              <a:defRPr sz="2800">
                <a:solidFill>
                  <a:srgbClr val="F2F2F2"/>
                </a:solidFill>
              </a:defRPr>
            </a:lvl3pPr>
            <a:lvl4pPr marL="1727200" indent="-355600">
              <a:spcBef>
                <a:spcPts val="600"/>
              </a:spcBef>
              <a:defRPr sz="2800">
                <a:solidFill>
                  <a:srgbClr val="F2F2F2"/>
                </a:solidFill>
              </a:defRPr>
            </a:lvl4pPr>
            <a:lvl5pPr marL="2184400" indent="-355600">
              <a:spcBef>
                <a:spcPts val="600"/>
              </a:spcBef>
              <a:defRPr sz="2800">
                <a:solidFill>
                  <a:srgbClr val="F2F2F2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2F2F2"/>
                </a:solidFill>
              </a:rPr>
              <a:t>Образец текста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2F2F2"/>
                </a:solidFill>
              </a:rPr>
              <a:t>Второй уровень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2F2F2"/>
                </a:solidFill>
              </a:rPr>
              <a:t>Третий уровень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2F2F2"/>
                </a:solidFill>
              </a:rPr>
              <a:t>Четвертый уровень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2F2F2"/>
                </a:solidFill>
              </a:rPr>
              <a:t>Пятый уровень</a:t>
            </a:r>
          </a:p>
        </p:txBody>
      </p:sp>
      <p:sp>
        <p:nvSpPr>
          <p:cNvPr id="20" name="Shape 2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2F2F2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143338" y="24434"/>
            <a:ext cx="11905324" cy="109150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234F77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400">
                <a:solidFill>
                  <a:srgbClr val="234F77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xfrm>
            <a:off x="335360" y="1115941"/>
            <a:ext cx="5568620" cy="144065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>
                <a:solidFill>
                  <a:srgbClr val="C4BCC6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400" b="1">
                <a:solidFill>
                  <a:srgbClr val="C4BCC6"/>
                </a:solidFill>
              </a:rPr>
              <a:t>Образец текста</a:t>
            </a:r>
          </a:p>
        </p:txBody>
      </p:sp>
      <p:sp>
        <p:nvSpPr>
          <p:cNvPr id="24" name="Shape 24"/>
          <p:cNvSpPr>
            <a:spLocks noGrp="1"/>
          </p:cNvSpPr>
          <p:nvPr>
            <p:ph type="sldNum" sz="quarter" idx="2"/>
          </p:nvPr>
        </p:nvSpPr>
        <p:spPr>
          <a:xfrm>
            <a:off x="9961746" y="6404293"/>
            <a:ext cx="1620654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4BCC6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234F77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400">
                <a:solidFill>
                  <a:srgbClr val="234F77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27" name="Shape 2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4BCC6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4BCC6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xfrm>
            <a:off x="609601" y="0"/>
            <a:ext cx="4011084" cy="143510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C4BCC6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2000" b="1">
                <a:solidFill>
                  <a:srgbClr val="C4BCC6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idx="1"/>
          </p:nvPr>
        </p:nvSpPr>
        <p:spPr>
          <a:xfrm>
            <a:off x="4751851" y="1916832"/>
            <a:ext cx="6815667" cy="494116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4BCC6"/>
                </a:solidFill>
              </a:defRPr>
            </a:lvl1pPr>
            <a:lvl2pPr>
              <a:defRPr>
                <a:solidFill>
                  <a:srgbClr val="C4BCC6"/>
                </a:solidFill>
              </a:defRPr>
            </a:lvl2pPr>
            <a:lvl3pPr>
              <a:defRPr>
                <a:solidFill>
                  <a:srgbClr val="C4BCC6"/>
                </a:solidFill>
              </a:defRPr>
            </a:lvl3pPr>
            <a:lvl4pPr>
              <a:defRPr>
                <a:solidFill>
                  <a:srgbClr val="C4BCC6"/>
                </a:solidFill>
              </a:defRPr>
            </a:lvl4pPr>
            <a:lvl5pPr>
              <a:defRPr>
                <a:solidFill>
                  <a:srgbClr val="C4BCC6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Образец текста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Второй уровень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Третий уровень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Четвертый уровень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Пятый уровень</a:t>
            </a:r>
          </a:p>
        </p:txBody>
      </p:sp>
      <p:sp>
        <p:nvSpPr>
          <p:cNvPr id="33" name="Shape 3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4BCC6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xfrm>
            <a:off x="2389716" y="4800600"/>
            <a:ext cx="73152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C4BCC6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2000" b="1">
                <a:solidFill>
                  <a:srgbClr val="C4BCC6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2389716" y="5367337"/>
            <a:ext cx="73152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>
                <a:solidFill>
                  <a:srgbClr val="C4BCC6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rgbClr val="C4BCC6"/>
                </a:solidFill>
              </a:rPr>
              <a:t>Образец текста</a:t>
            </a:r>
          </a:p>
        </p:txBody>
      </p:sp>
      <p:sp>
        <p:nvSpPr>
          <p:cNvPr id="37" name="Shape 3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4BCC6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234F77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400">
                <a:solidFill>
                  <a:srgbClr val="234F77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4BCC6"/>
                </a:solidFill>
              </a:defRPr>
            </a:lvl1pPr>
            <a:lvl2pPr>
              <a:defRPr>
                <a:solidFill>
                  <a:srgbClr val="C4BCC6"/>
                </a:solidFill>
              </a:defRPr>
            </a:lvl2pPr>
            <a:lvl3pPr>
              <a:defRPr>
                <a:solidFill>
                  <a:srgbClr val="C4BCC6"/>
                </a:solidFill>
              </a:defRPr>
            </a:lvl3pPr>
            <a:lvl4pPr>
              <a:defRPr>
                <a:solidFill>
                  <a:srgbClr val="C4BCC6"/>
                </a:solidFill>
              </a:defRPr>
            </a:lvl4pPr>
            <a:lvl5pPr>
              <a:defRPr>
                <a:solidFill>
                  <a:srgbClr val="C4BCC6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Образец текста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Второй уровень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Третий уровень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Четвертый уровень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Пятый уровень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4BCC6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8839200" y="0"/>
            <a:ext cx="2743200" cy="640080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4BCC6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400">
                <a:solidFill>
                  <a:srgbClr val="C4BCC6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xfrm>
            <a:off x="609600" y="274639"/>
            <a:ext cx="8026400" cy="658336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4BCC6"/>
                </a:solidFill>
              </a:defRPr>
            </a:lvl1pPr>
            <a:lvl2pPr>
              <a:defRPr>
                <a:solidFill>
                  <a:srgbClr val="C4BCC6"/>
                </a:solidFill>
              </a:defRPr>
            </a:lvl2pPr>
            <a:lvl3pPr>
              <a:defRPr>
                <a:solidFill>
                  <a:srgbClr val="C4BCC6"/>
                </a:solidFill>
              </a:defRPr>
            </a:lvl3pPr>
            <a:lvl4pPr>
              <a:defRPr>
                <a:solidFill>
                  <a:srgbClr val="C4BCC6"/>
                </a:solidFill>
              </a:defRPr>
            </a:lvl4pPr>
            <a:lvl5pPr>
              <a:defRPr>
                <a:solidFill>
                  <a:srgbClr val="C4BCC6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Образец текста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Второй уровень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Третий уровень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Четвертый уровень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C4BCC6"/>
                </a:solidFill>
              </a:rPr>
              <a:t>Пятый уровень</a:t>
            </a:r>
          </a:p>
        </p:txBody>
      </p:sp>
      <p:sp>
        <p:nvSpPr>
          <p:cNvPr id="45" name="Shape 4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4BCC6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35099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6000">
                <a:solidFill>
                  <a:srgbClr val="1F5FA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idx="1"/>
          </p:nvPr>
        </p:nvSpPr>
        <p:spPr>
          <a:xfrm>
            <a:off x="1524000" y="3602037"/>
            <a:ext cx="9144000" cy="3255963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500"/>
              </a:spcBef>
              <a:buSzTx/>
              <a:buFontTx/>
              <a:buNone/>
              <a:defRPr sz="24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1F5FA0"/>
                </a:solidFill>
              </a:rPr>
              <a:t>Образец подзаголовка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15">
            <a:extLst/>
          </a:blip>
          <a:stretch>
            <a:fillRect/>
          </a:stretch>
        </p:blipFill>
        <p:spPr>
          <a:xfrm>
            <a:off x="-2160917" y="45855"/>
            <a:ext cx="1010350" cy="757762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hape 3"/>
          <p:cNvSpPr>
            <a:spLocks noGrp="1"/>
          </p:cNvSpPr>
          <p:nvPr>
            <p:ph type="sldNum" sz="quarter" idx="2"/>
          </p:nvPr>
        </p:nvSpPr>
        <p:spPr>
          <a:xfrm>
            <a:off x="8737600" y="6404293"/>
            <a:ext cx="2844800" cy="269241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200">
                <a:solidFill>
                  <a:srgbClr val="1F5FA0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4" name="Shape 4"/>
          <p:cNvSpPr>
            <a:spLocks noGrp="1"/>
          </p:cNvSpPr>
          <p:nvPr>
            <p:ph type="title"/>
          </p:nvPr>
        </p:nvSpPr>
        <p:spPr>
          <a:xfrm>
            <a:off x="143338" y="0"/>
            <a:ext cx="11905324" cy="11403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400">
                <a:solidFill>
                  <a:srgbClr val="1F5FA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Образец заголовка</a:t>
            </a:r>
          </a:p>
        </p:txBody>
      </p:sp>
      <p:sp>
        <p:nvSpPr>
          <p:cNvPr id="5" name="Shape 5"/>
          <p:cNvSpPr>
            <a:spLocks noGrp="1"/>
          </p:cNvSpPr>
          <p:nvPr>
            <p:ph type="body" idx="1"/>
          </p:nvPr>
        </p:nvSpPr>
        <p:spPr>
          <a:xfrm>
            <a:off x="239349" y="1340767"/>
            <a:ext cx="11809312" cy="55172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1F5FA0"/>
                </a:solidFill>
              </a:rPr>
              <a:t>Образец текста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1F5FA0"/>
                </a:solidFill>
              </a:rPr>
              <a:t>Второй уровень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1F5FA0"/>
                </a:solidFill>
              </a:rPr>
              <a:t>Третий уровень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1F5FA0"/>
                </a:solidFill>
              </a:rPr>
              <a:t>Четвертый уровень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1F5FA0"/>
                </a:solidFill>
              </a:rPr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algn="ctr">
        <a:defRPr sz="4400">
          <a:solidFill>
            <a:srgbClr val="1F5FA0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latin typeface="Calibri"/>
          <a:ea typeface="Calibri"/>
          <a:cs typeface="Calibri"/>
          <a:sym typeface="Calibri"/>
        </a:defRPr>
      </a:lvl1pPr>
      <a:lvl2pPr algn="ctr">
        <a:defRPr sz="4400">
          <a:solidFill>
            <a:srgbClr val="1F5FA0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latin typeface="Calibri"/>
          <a:ea typeface="Calibri"/>
          <a:cs typeface="Calibri"/>
          <a:sym typeface="Calibri"/>
        </a:defRPr>
      </a:lvl2pPr>
      <a:lvl3pPr algn="ctr">
        <a:defRPr sz="4400">
          <a:solidFill>
            <a:srgbClr val="1F5FA0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latin typeface="Calibri"/>
          <a:ea typeface="Calibri"/>
          <a:cs typeface="Calibri"/>
          <a:sym typeface="Calibri"/>
        </a:defRPr>
      </a:lvl3pPr>
      <a:lvl4pPr algn="ctr">
        <a:defRPr sz="4400">
          <a:solidFill>
            <a:srgbClr val="1F5FA0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latin typeface="Calibri"/>
          <a:ea typeface="Calibri"/>
          <a:cs typeface="Calibri"/>
          <a:sym typeface="Calibri"/>
        </a:defRPr>
      </a:lvl4pPr>
      <a:lvl5pPr algn="ctr">
        <a:defRPr sz="4400">
          <a:solidFill>
            <a:srgbClr val="1F5FA0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latin typeface="Calibri"/>
          <a:ea typeface="Calibri"/>
          <a:cs typeface="Calibri"/>
          <a:sym typeface="Calibri"/>
        </a:defRPr>
      </a:lvl5pPr>
      <a:lvl6pPr algn="ctr">
        <a:defRPr sz="4400">
          <a:solidFill>
            <a:srgbClr val="1F5FA0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latin typeface="Calibri"/>
          <a:ea typeface="Calibri"/>
          <a:cs typeface="Calibri"/>
          <a:sym typeface="Calibri"/>
        </a:defRPr>
      </a:lvl6pPr>
      <a:lvl7pPr algn="ctr">
        <a:defRPr sz="4400">
          <a:solidFill>
            <a:srgbClr val="1F5FA0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latin typeface="Calibri"/>
          <a:ea typeface="Calibri"/>
          <a:cs typeface="Calibri"/>
          <a:sym typeface="Calibri"/>
        </a:defRPr>
      </a:lvl7pPr>
      <a:lvl8pPr algn="ctr">
        <a:defRPr sz="4400">
          <a:solidFill>
            <a:srgbClr val="1F5FA0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latin typeface="Calibri"/>
          <a:ea typeface="Calibri"/>
          <a:cs typeface="Calibri"/>
          <a:sym typeface="Calibri"/>
        </a:defRPr>
      </a:lvl8pPr>
      <a:lvl9pPr algn="ctr">
        <a:defRPr sz="4400">
          <a:solidFill>
            <a:srgbClr val="1F5FA0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latin typeface="Calibri"/>
          <a:ea typeface="Calibri"/>
          <a:cs typeface="Calibri"/>
          <a:sym typeface="Calibri"/>
        </a:defRPr>
      </a:lvl9pPr>
    </p:titleStyle>
    <p:bodyStyle>
      <a:lvl1pPr marL="342900" indent="-342900">
        <a:spcBef>
          <a:spcPts val="700"/>
        </a:spcBef>
        <a:buSzPct val="100000"/>
        <a:buFont typeface="Arial"/>
        <a:buChar char="•"/>
        <a:defRPr sz="3200">
          <a:solidFill>
            <a:srgbClr val="1F5FA0"/>
          </a:solidFill>
          <a:latin typeface="Calibri"/>
          <a:ea typeface="Calibri"/>
          <a:cs typeface="Calibri"/>
          <a:sym typeface="Calibri"/>
        </a:defRPr>
      </a:lvl1pPr>
      <a:lvl2pPr marL="783771" indent="-326571">
        <a:spcBef>
          <a:spcPts val="700"/>
        </a:spcBef>
        <a:buSzPct val="100000"/>
        <a:buFont typeface="Arial"/>
        <a:buChar char="–"/>
        <a:defRPr sz="3200">
          <a:solidFill>
            <a:srgbClr val="1F5FA0"/>
          </a:solidFill>
          <a:latin typeface="Calibri"/>
          <a:ea typeface="Calibri"/>
          <a:cs typeface="Calibri"/>
          <a:sym typeface="Calibri"/>
        </a:defRPr>
      </a:lvl2pPr>
      <a:lvl3pPr marL="1219200" indent="-304800">
        <a:spcBef>
          <a:spcPts val="700"/>
        </a:spcBef>
        <a:buSzPct val="100000"/>
        <a:buFont typeface="Arial"/>
        <a:buChar char="•"/>
        <a:defRPr sz="3200">
          <a:solidFill>
            <a:srgbClr val="1F5FA0"/>
          </a:solidFill>
          <a:latin typeface="Calibri"/>
          <a:ea typeface="Calibri"/>
          <a:cs typeface="Calibri"/>
          <a:sym typeface="Calibri"/>
        </a:defRPr>
      </a:lvl3pPr>
      <a:lvl4pPr marL="1737360" indent="-365760">
        <a:spcBef>
          <a:spcPts val="700"/>
        </a:spcBef>
        <a:buSzPct val="100000"/>
        <a:buFont typeface="Arial"/>
        <a:buChar char="–"/>
        <a:defRPr sz="3200">
          <a:solidFill>
            <a:srgbClr val="1F5FA0"/>
          </a:solidFill>
          <a:latin typeface="Calibri"/>
          <a:ea typeface="Calibri"/>
          <a:cs typeface="Calibri"/>
          <a:sym typeface="Calibri"/>
        </a:defRPr>
      </a:lvl4pPr>
      <a:lvl5pPr marL="2194560" indent="-365760">
        <a:spcBef>
          <a:spcPts val="700"/>
        </a:spcBef>
        <a:buSzPct val="100000"/>
        <a:buFont typeface="Arial"/>
        <a:buChar char="»"/>
        <a:defRPr sz="3200">
          <a:solidFill>
            <a:srgbClr val="1F5FA0"/>
          </a:solidFill>
          <a:latin typeface="Calibri"/>
          <a:ea typeface="Calibri"/>
          <a:cs typeface="Calibri"/>
          <a:sym typeface="Calibri"/>
        </a:defRPr>
      </a:lvl5pPr>
      <a:lvl6pPr marL="2651760" indent="-365760">
        <a:spcBef>
          <a:spcPts val="700"/>
        </a:spcBef>
        <a:buSzPct val="100000"/>
        <a:buFont typeface="Arial"/>
        <a:buChar char="•"/>
        <a:defRPr sz="3200">
          <a:solidFill>
            <a:srgbClr val="1F5FA0"/>
          </a:solidFill>
          <a:latin typeface="Calibri"/>
          <a:ea typeface="Calibri"/>
          <a:cs typeface="Calibri"/>
          <a:sym typeface="Calibri"/>
        </a:defRPr>
      </a:lvl6pPr>
      <a:lvl7pPr marL="3108960" indent="-365760">
        <a:spcBef>
          <a:spcPts val="700"/>
        </a:spcBef>
        <a:buSzPct val="100000"/>
        <a:buFont typeface="Arial"/>
        <a:buChar char="•"/>
        <a:defRPr sz="3200">
          <a:solidFill>
            <a:srgbClr val="1F5FA0"/>
          </a:solidFill>
          <a:latin typeface="Calibri"/>
          <a:ea typeface="Calibri"/>
          <a:cs typeface="Calibri"/>
          <a:sym typeface="Calibri"/>
        </a:defRPr>
      </a:lvl7pPr>
      <a:lvl8pPr marL="3566159" indent="-365759">
        <a:spcBef>
          <a:spcPts val="700"/>
        </a:spcBef>
        <a:buSzPct val="100000"/>
        <a:buFont typeface="Arial"/>
        <a:buChar char="•"/>
        <a:defRPr sz="3200">
          <a:solidFill>
            <a:srgbClr val="1F5FA0"/>
          </a:solidFill>
          <a:latin typeface="Calibri"/>
          <a:ea typeface="Calibri"/>
          <a:cs typeface="Calibri"/>
          <a:sym typeface="Calibri"/>
        </a:defRPr>
      </a:lvl8pPr>
      <a:lvl9pPr marL="4023359" indent="-365759">
        <a:spcBef>
          <a:spcPts val="700"/>
        </a:spcBef>
        <a:buSzPct val="100000"/>
        <a:buFont typeface="Arial"/>
        <a:buChar char="•"/>
        <a:defRPr sz="3200">
          <a:solidFill>
            <a:srgbClr val="1F5FA0"/>
          </a:solidFill>
          <a:latin typeface="Calibri"/>
          <a:ea typeface="Calibri"/>
          <a:cs typeface="Calibri"/>
          <a:sym typeface="Calibri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22860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743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3200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3657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>
            <a:spLocks noGrp="1"/>
          </p:cNvSpPr>
          <p:nvPr>
            <p:ph type="title"/>
          </p:nvPr>
        </p:nvSpPr>
        <p:spPr>
          <a:xfrm>
            <a:off x="911424" y="65223"/>
            <a:ext cx="11905323" cy="1048668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l" defTabSz="388620">
              <a:defRPr sz="1800">
                <a:solidFill>
                  <a:srgbClr val="000000"/>
                </a:solidFill>
                <a:effectLst/>
              </a:defRPr>
            </a:pPr>
            <a:r>
              <a:rPr lang="en-US" sz="2125" b="1" dirty="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National </a:t>
            </a:r>
            <a:r>
              <a:rPr lang="en-US" sz="2125" b="1" dirty="0" err="1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Pirogov</a:t>
            </a:r>
            <a:r>
              <a:rPr lang="en-US" sz="2125" b="1" dirty="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 Memorial Medical University, </a:t>
            </a:r>
            <a:r>
              <a:rPr lang="en-US" sz="2125" b="1" dirty="0" err="1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Vinnytsya</a:t>
            </a:r>
            <a:r>
              <a:rPr lang="en-US" sz="2125" b="1" dirty="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/>
            </a:r>
            <a:br>
              <a:rPr lang="en-US" sz="2125" b="1" dirty="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</a:br>
            <a:r>
              <a:rPr lang="en-US" sz="2125" b="1" dirty="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Department of Pharmacy</a:t>
            </a:r>
            <a:endParaRPr sz="2125" b="1" dirty="0">
              <a:solidFill>
                <a:srgbClr val="202124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54" name="Shape 54"/>
          <p:cNvSpPr>
            <a:spLocks noGrp="1"/>
          </p:cNvSpPr>
          <p:nvPr>
            <p:ph type="body" idx="1"/>
          </p:nvPr>
        </p:nvSpPr>
        <p:spPr>
          <a:xfrm>
            <a:off x="-1094152" y="1543967"/>
            <a:ext cx="11809314" cy="4968554"/>
          </a:xfrm>
          <a:prstGeom prst="rect">
            <a:avLst/>
          </a:prstGeom>
        </p:spPr>
        <p:txBody>
          <a:bodyPr/>
          <a:lstStyle/>
          <a:p>
            <a:pPr marL="0" lvl="0" indent="0" algn="ctr" defTabSz="457200">
              <a:spcBef>
                <a:spcPts val="100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400" dirty="0">
                <a:latin typeface="Trebuchet MS"/>
                <a:ea typeface="Trebuchet MS"/>
                <a:cs typeface="Trebuchet MS"/>
                <a:sym typeface="Trebuchet MS"/>
              </a:rPr>
              <a:t>ELECTIVE COURSE </a:t>
            </a:r>
          </a:p>
          <a:p>
            <a:pPr marL="0" lvl="0" indent="0" algn="ctr" defTabSz="457200">
              <a:spcBef>
                <a:spcPts val="100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400" b="1" dirty="0">
                <a:latin typeface="Trebuchet MS"/>
                <a:ea typeface="Trebuchet MS"/>
                <a:cs typeface="Trebuchet MS"/>
                <a:sym typeface="Trebuchet MS"/>
              </a:rPr>
              <a:t>Own business </a:t>
            </a:r>
            <a:r>
              <a:rPr sz="2200" b="1" dirty="0">
                <a:latin typeface="Trebuchet MS"/>
                <a:ea typeface="Trebuchet MS"/>
                <a:cs typeface="Trebuchet MS"/>
                <a:sym typeface="Trebuchet MS"/>
              </a:rPr>
              <a:t>. </a:t>
            </a:r>
            <a:r>
              <a:rPr sz="2200" b="1">
                <a:latin typeface="Trebuchet MS"/>
                <a:ea typeface="Trebuchet MS"/>
                <a:cs typeface="Trebuchet MS"/>
                <a:sym typeface="Trebuchet MS"/>
              </a:rPr>
              <a:t>PHARMACY</a:t>
            </a:r>
            <a:endParaRPr sz="3600" b="1"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r" defTabSz="457200">
              <a:spcBef>
                <a:spcPts val="100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1400">
              <a:solidFill>
                <a:srgbClr val="80808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ctr" defTabSz="457200">
              <a:spcBef>
                <a:spcPts val="0"/>
              </a:spcBef>
              <a:buSzTx/>
              <a:buNone/>
              <a:tabLst>
                <a:tab pos="2959100" algn="r"/>
                <a:tab pos="5930900" algn="r"/>
                <a:tab pos="5930900" algn="r"/>
              </a:tabLst>
              <a:defRPr sz="1800">
                <a:solidFill>
                  <a:srgbClr val="000000"/>
                </a:solidFill>
              </a:defRPr>
            </a:pPr>
            <a:r>
              <a:rPr dirty="0">
                <a:latin typeface="Trebuchet MS"/>
                <a:ea typeface="Trebuchet MS"/>
                <a:cs typeface="Trebuchet MS"/>
                <a:sym typeface="Trebuchet MS"/>
              </a:rPr>
              <a:t>                                            Training for specialists in the field of knowledge 22 « Health »</a:t>
            </a:r>
          </a:p>
        </p:txBody>
      </p:sp>
      <p:pic>
        <p:nvPicPr>
          <p:cNvPr id="55" name="image4.jpg" descr="3D человек, показывая ваш продукт на лоток — стоковое фото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93700" y="4042099"/>
            <a:ext cx="5217360" cy="3478669"/>
          </a:xfrm>
          <a:prstGeom prst="rect">
            <a:avLst/>
          </a:prstGeom>
          <a:ln w="12700">
            <a:miter lim="400000"/>
          </a:ln>
        </p:spPr>
      </p:pic>
      <p:pic>
        <p:nvPicPr>
          <p:cNvPr id="56" name="image5.png"/>
          <p:cNvPicPr/>
          <p:nvPr/>
        </p:nvPicPr>
        <p:blipFill>
          <a:blip r:embed="rId3">
            <a:extLst/>
          </a:blip>
          <a:srcRect b="18030"/>
          <a:stretch>
            <a:fillRect/>
          </a:stretch>
        </p:blipFill>
        <p:spPr>
          <a:xfrm>
            <a:off x="8308169" y="-103397"/>
            <a:ext cx="2209608" cy="1919210"/>
          </a:xfrm>
          <a:prstGeom prst="rect">
            <a:avLst/>
          </a:prstGeom>
          <a:ln w="12700">
            <a:miter lim="400000"/>
          </a:ln>
        </p:spPr>
      </p:pic>
      <p:pic>
        <p:nvPicPr>
          <p:cNvPr id="57" name="image6.png" descr="Вінницький національний медичний університет ім. М. І. Пирогова — Вікіпедія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737668" y="-15034"/>
            <a:ext cx="1454332" cy="2257851"/>
          </a:xfrm>
          <a:prstGeom prst="rect">
            <a:avLst/>
          </a:prstGeom>
          <a:ln w="12700">
            <a:miter lim="400000"/>
          </a:ln>
        </p:spPr>
      </p:pic>
      <p:pic>
        <p:nvPicPr>
          <p:cNvPr id="58" name="image7.jpg" descr="Винницкий национальный медицинский университет им. Н.И.Пирогова — Euromed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6284159" y="3330899"/>
            <a:ext cx="4868229" cy="365117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/>
          </p:cNvSpPr>
          <p:nvPr>
            <p:ph type="title"/>
          </p:nvPr>
        </p:nvSpPr>
        <p:spPr>
          <a:xfrm>
            <a:off x="143339" y="45854"/>
            <a:ext cx="11905323" cy="1048668"/>
          </a:xfrm>
          <a:prstGeom prst="rect">
            <a:avLst/>
          </a:prstGeom>
        </p:spPr>
        <p:txBody>
          <a:bodyPr/>
          <a:lstStyle>
            <a:lvl1pPr>
              <a:lnSpc>
                <a:spcPct val="107000"/>
              </a:lnSpc>
              <a:spcBef>
                <a:spcPts val="800"/>
              </a:spcBef>
              <a:defRPr sz="3900"/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3900">
                <a:solidFill>
                  <a:srgbClr val="1F5FA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i want to open a …</a:t>
            </a:r>
          </a:p>
        </p:txBody>
      </p:sp>
      <p:sp>
        <p:nvSpPr>
          <p:cNvPr id="61" name="Shape 61"/>
          <p:cNvSpPr/>
          <p:nvPr/>
        </p:nvSpPr>
        <p:spPr>
          <a:xfrm>
            <a:off x="871066" y="1086234"/>
            <a:ext cx="2112137" cy="19704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629DD1"/>
          </a:solidFill>
          <a:ln w="12700">
            <a:solidFill>
              <a:srgbClr val="487399"/>
            </a:solidFill>
            <a:miter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FFFFFF"/>
                </a:solidFill>
              </a:rPr>
              <a:t> pharmacy ? </a:t>
            </a:r>
          </a:p>
        </p:txBody>
      </p:sp>
      <p:grpSp>
        <p:nvGrpSpPr>
          <p:cNvPr id="64" name="Group 64"/>
          <p:cNvGrpSpPr/>
          <p:nvPr/>
        </p:nvGrpSpPr>
        <p:grpSpPr>
          <a:xfrm>
            <a:off x="8925058" y="1307982"/>
            <a:ext cx="2112137" cy="1970466"/>
            <a:chOff x="0" y="0"/>
            <a:chExt cx="2112136" cy="1970465"/>
          </a:xfrm>
        </p:grpSpPr>
        <p:sp>
          <p:nvSpPr>
            <p:cNvPr id="62" name="Shape 62"/>
            <p:cNvSpPr/>
            <p:nvPr/>
          </p:nvSpPr>
          <p:spPr>
            <a:xfrm>
              <a:off x="-1" y="0"/>
              <a:ext cx="2112138" cy="19704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629DD1"/>
            </a:solidFill>
            <a:ln w="12700" cap="flat">
              <a:solidFill>
                <a:srgbClr val="487399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3" name="Shape 63"/>
            <p:cNvSpPr/>
            <p:nvPr/>
          </p:nvSpPr>
          <p:spPr>
            <a:xfrm>
              <a:off x="309314" y="806162"/>
              <a:ext cx="1493508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lvl="0" algn="ctr"/>
              <a:r>
                <a:rPr>
                  <a:solidFill>
                    <a:srgbClr val="FFFFFF"/>
                  </a:solidFill>
                </a:rPr>
                <a:t>Mini-market ?</a:t>
              </a:r>
            </a:p>
          </p:txBody>
        </p:sp>
      </p:grpSp>
      <p:grpSp>
        <p:nvGrpSpPr>
          <p:cNvPr id="67" name="Group 67"/>
          <p:cNvGrpSpPr/>
          <p:nvPr/>
        </p:nvGrpSpPr>
        <p:grpSpPr>
          <a:xfrm>
            <a:off x="2201036" y="3408702"/>
            <a:ext cx="2112137" cy="1970466"/>
            <a:chOff x="0" y="0"/>
            <a:chExt cx="2112136" cy="1970465"/>
          </a:xfrm>
        </p:grpSpPr>
        <p:sp>
          <p:nvSpPr>
            <p:cNvPr id="65" name="Shape 65"/>
            <p:cNvSpPr/>
            <p:nvPr/>
          </p:nvSpPr>
          <p:spPr>
            <a:xfrm>
              <a:off x="-1" y="0"/>
              <a:ext cx="2112138" cy="19704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629DD1"/>
            </a:solidFill>
            <a:ln w="12700" cap="flat">
              <a:solidFill>
                <a:srgbClr val="487399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6" name="Shape 66"/>
            <p:cNvSpPr/>
            <p:nvPr/>
          </p:nvSpPr>
          <p:spPr>
            <a:xfrm>
              <a:off x="309314" y="672813"/>
              <a:ext cx="1493508" cy="624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lvl="0" algn="ctr"/>
              <a:r>
                <a:rPr>
                  <a:solidFill>
                    <a:srgbClr val="FFFFFF"/>
                  </a:solidFill>
                </a:rPr>
                <a:t>pharmacy point?</a:t>
              </a:r>
            </a:p>
          </p:txBody>
        </p:sp>
      </p:grpSp>
      <p:grpSp>
        <p:nvGrpSpPr>
          <p:cNvPr id="70" name="Group 70"/>
          <p:cNvGrpSpPr/>
          <p:nvPr/>
        </p:nvGrpSpPr>
        <p:grpSpPr>
          <a:xfrm>
            <a:off x="7481375" y="3408702"/>
            <a:ext cx="2112137" cy="1970466"/>
            <a:chOff x="0" y="0"/>
            <a:chExt cx="2112136" cy="1970465"/>
          </a:xfrm>
        </p:grpSpPr>
        <p:sp>
          <p:nvSpPr>
            <p:cNvPr id="68" name="Shape 68"/>
            <p:cNvSpPr/>
            <p:nvPr/>
          </p:nvSpPr>
          <p:spPr>
            <a:xfrm>
              <a:off x="-1" y="0"/>
              <a:ext cx="2112138" cy="19704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629DD1"/>
            </a:solidFill>
            <a:ln w="12700" cap="flat">
              <a:solidFill>
                <a:srgbClr val="487399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9" name="Shape 69"/>
            <p:cNvSpPr/>
            <p:nvPr/>
          </p:nvSpPr>
          <p:spPr>
            <a:xfrm>
              <a:off x="309314" y="672813"/>
              <a:ext cx="1493508" cy="624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lvl="0" algn="ctr"/>
              <a:r>
                <a:rPr>
                  <a:solidFill>
                    <a:srgbClr val="FFFFFF"/>
                  </a:solidFill>
                </a:rPr>
                <a:t> pharmacy</a:t>
              </a:r>
            </a:p>
            <a:p>
              <a:pPr lvl="0" algn="ctr"/>
              <a:r>
                <a:rPr>
                  <a:solidFill>
                    <a:srgbClr val="FFFFFF"/>
                  </a:solidFill>
                </a:rPr>
                <a:t>warehouse ?</a:t>
              </a:r>
            </a:p>
          </p:txBody>
        </p:sp>
      </p:grpSp>
      <p:pic>
        <p:nvPicPr>
          <p:cNvPr id="71" name="image8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681016" y="1625303"/>
            <a:ext cx="2432517" cy="2621508"/>
          </a:xfrm>
          <a:prstGeom prst="rect">
            <a:avLst/>
          </a:prstGeom>
          <a:ln w="12700">
            <a:miter lim="400000"/>
          </a:ln>
        </p:spPr>
      </p:pic>
      <p:pic>
        <p:nvPicPr>
          <p:cNvPr id="72" name="image9.jpg" descr="Переваги і недоліки - ІНФОЛ - комп'ютери, копіри, техніка для навчання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152982" y="4929284"/>
            <a:ext cx="3413297" cy="170664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/>
          </p:cNvSpPr>
          <p:nvPr>
            <p:ph type="title"/>
          </p:nvPr>
        </p:nvSpPr>
        <p:spPr>
          <a:xfrm>
            <a:off x="143339" y="45854"/>
            <a:ext cx="11905323" cy="576053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lvl="0" defTabSz="365760">
              <a:lnSpc>
                <a:spcPct val="107000"/>
              </a:lnSpc>
              <a:spcBef>
                <a:spcPts val="300"/>
              </a:spcBef>
              <a:defRPr sz="1800">
                <a:solidFill>
                  <a:srgbClr val="000000"/>
                </a:solidFill>
                <a:effectLst/>
              </a:defRPr>
            </a:pPr>
            <a:r>
              <a:rPr sz="1560">
                <a:solidFill>
                  <a:srgbClr val="1F5FA0"/>
                </a:solidFill>
                <a:effectLst>
                  <a:outerShdw blurRad="15240" dist="15240" dir="2700000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sz="1560">
                <a:solidFill>
                  <a:srgbClr val="1F5FA0"/>
                </a:solidFill>
                <a:effectLst>
                  <a:outerShdw blurRad="15240" dist="15240" dir="2700000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sz="1560">
                <a:solidFill>
                  <a:srgbClr val="1F5FA0"/>
                </a:solidFill>
                <a:effectLst>
                  <a:outerShdw blurRad="15240" dist="15240" dir="2700000" rotWithShape="0">
                    <a:srgbClr val="000000">
                      <a:alpha val="43137"/>
                    </a:srgbClr>
                  </a:outerShdw>
                </a:effectLst>
              </a:rPr>
              <a:t>Where to start when you want to open a pharmacy ?</a:t>
            </a:r>
            <a:br>
              <a:rPr sz="1560">
                <a:solidFill>
                  <a:srgbClr val="1F5FA0"/>
                </a:solidFill>
                <a:effectLst>
                  <a:outerShdw blurRad="15240" dist="15240" dir="2700000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sz="1560">
                <a:solidFill>
                  <a:srgbClr val="1F5F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Відкрити аптеку: з чого почати? </a:t>
            </a:r>
            <a:br>
              <a:rPr sz="1560">
                <a:solidFill>
                  <a:srgbClr val="1F5F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1560">
              <a:solidFill>
                <a:srgbClr val="1F5FA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143338" y="953589"/>
            <a:ext cx="12048663" cy="1711233"/>
          </a:xfrm>
          <a:prstGeom prst="rect">
            <a:avLst/>
          </a:prstGeom>
        </p:spPr>
        <p:txBody>
          <a:bodyPr/>
          <a:lstStyle/>
          <a:p>
            <a:pPr marL="0" lvl="0" indent="0" defTabSz="457200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To open a pharmacy, the owner does not need to have a pharmaceutical education, but for other requirements </a:t>
            </a:r>
          </a:p>
          <a:p>
            <a:pPr marL="0" lvl="0" indent="0" defTabSz="457200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you need to know their consequences and conditions. There are specific requirements for each type of </a:t>
            </a:r>
          </a:p>
          <a:p>
            <a:pPr marL="0" lvl="0" indent="0" defTabSz="457200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pharmacy. And there are many requirements that are not so easy to overcome </a:t>
            </a:r>
          </a:p>
        </p:txBody>
      </p:sp>
      <p:pic>
        <p:nvPicPr>
          <p:cNvPr id="76" name="image1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44613" y="5011816"/>
            <a:ext cx="2895601" cy="1581151"/>
          </a:xfrm>
          <a:prstGeom prst="rect">
            <a:avLst/>
          </a:prstGeom>
          <a:ln w="12700">
            <a:miter lim="400000"/>
          </a:ln>
        </p:spPr>
      </p:pic>
      <p:pic>
        <p:nvPicPr>
          <p:cNvPr id="77" name="image11.jpg" descr="Подводные камни или опыт – дорогой ценой |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971109" y="2233746"/>
            <a:ext cx="8220892" cy="4624254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Shape 78"/>
          <p:cNvSpPr/>
          <p:nvPr/>
        </p:nvSpPr>
        <p:spPr>
          <a:xfrm>
            <a:off x="6706885" y="2233746"/>
            <a:ext cx="3038008" cy="408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100">
                <a:solidFill>
                  <a:srgbClr val="FF0000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FF0000"/>
                </a:solidFill>
              </a:rPr>
              <a:t>Licensing requirements</a:t>
            </a:r>
          </a:p>
        </p:txBody>
      </p:sp>
      <p:pic>
        <p:nvPicPr>
          <p:cNvPr id="79" name="image12.jpg" descr="Ліцензія на аптеку. Отримати ліцензію на аптечний пункт.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107607" y="2233746"/>
            <a:ext cx="2169615" cy="30691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>
            <a:spLocks noGrp="1"/>
          </p:cNvSpPr>
          <p:nvPr>
            <p:ph type="title"/>
          </p:nvPr>
        </p:nvSpPr>
        <p:spPr>
          <a:xfrm>
            <a:off x="143339" y="45854"/>
            <a:ext cx="11905323" cy="1048668"/>
          </a:xfrm>
          <a:prstGeom prst="rect">
            <a:avLst/>
          </a:prstGeom>
        </p:spPr>
        <p:txBody>
          <a:bodyPr/>
          <a:lstStyle>
            <a:lvl1pPr algn="l" defTabSz="457200">
              <a:defRPr sz="28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2800">
                <a:solidFill>
                  <a:srgbClr val="202124"/>
                </a:solidFill>
              </a:rPr>
              <a:t>Our teamwork will help you find answers:</a:t>
            </a:r>
          </a:p>
        </p:txBody>
      </p:sp>
      <p:pic>
        <p:nvPicPr>
          <p:cNvPr id="82" name="image13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425733" y="991847"/>
            <a:ext cx="2362201" cy="1933576"/>
          </a:xfrm>
          <a:prstGeom prst="rect">
            <a:avLst/>
          </a:prstGeom>
          <a:ln w="12700">
            <a:miter lim="400000"/>
          </a:ln>
        </p:spPr>
      </p:pic>
      <p:sp>
        <p:nvSpPr>
          <p:cNvPr id="83" name="Shape 83"/>
          <p:cNvSpPr>
            <a:spLocks noGrp="1"/>
          </p:cNvSpPr>
          <p:nvPr>
            <p:ph type="body" idx="1"/>
          </p:nvPr>
        </p:nvSpPr>
        <p:spPr>
          <a:xfrm>
            <a:off x="199876" y="1382958"/>
            <a:ext cx="6566400" cy="4976910"/>
          </a:xfrm>
          <a:prstGeom prst="rect">
            <a:avLst/>
          </a:prstGeom>
        </p:spPr>
        <p:txBody>
          <a:bodyPr/>
          <a:lstStyle/>
          <a:p>
            <a:pPr marL="0" lvl="0" indent="0" defTabSz="406908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492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-Who is an entrepreneur?</a:t>
            </a:r>
          </a:p>
          <a:p>
            <a:pPr marL="0" lvl="0" indent="0" defTabSz="406908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492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-Doing business in Ukraine.</a:t>
            </a:r>
          </a:p>
          <a:p>
            <a:pPr marL="0" lvl="0" indent="0" defTabSz="406908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492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-From idea to business plan and business model.</a:t>
            </a:r>
          </a:p>
          <a:p>
            <a:pPr marL="0" lvl="0" indent="0" defTabSz="406908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492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-Taxation of the pharmaceutical business in Ukraine.</a:t>
            </a:r>
          </a:p>
          <a:p>
            <a:pPr marL="0" lvl="0" indent="0" defTabSz="406908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492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-Legal aspects - how to protect the interests of a pharmaceutical institution.</a:t>
            </a:r>
          </a:p>
          <a:p>
            <a:pPr marL="0" lvl="0" indent="0" defTabSz="406908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492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-How to find a place in the market.</a:t>
            </a:r>
          </a:p>
          <a:p>
            <a:pPr marL="0" lvl="0" indent="0" defTabSz="406908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492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-How to form a team.</a:t>
            </a:r>
          </a:p>
          <a:p>
            <a:pPr marL="0" lvl="0" indent="0" defTabSz="406908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492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-Enterprise life cycle and how to succeed in it.</a:t>
            </a:r>
          </a:p>
          <a:p>
            <a:pPr marL="0" lvl="0" indent="0" defTabSz="406908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492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-Management aspects of one's own business.</a:t>
            </a:r>
          </a:p>
        </p:txBody>
      </p:sp>
      <p:pic>
        <p:nvPicPr>
          <p:cNvPr id="84" name="image14.jpg" descr="Что делает робот ночью в аптеке? | ЛекОбоз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090614" y="3008815"/>
            <a:ext cx="3958048" cy="2544460"/>
          </a:xfrm>
          <a:prstGeom prst="rect">
            <a:avLst/>
          </a:prstGeom>
          <a:ln w="12700">
            <a:miter lim="400000"/>
          </a:ln>
        </p:spPr>
      </p:pic>
      <p:pic>
        <p:nvPicPr>
          <p:cNvPr id="85" name="image15.jpg" descr="Відстань між аптеками має бути більше 500 метрів: законопроект |  «Дебет-Кредит» - Бухгалтерські новини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217920" y="983679"/>
            <a:ext cx="3095899" cy="2025138"/>
          </a:xfrm>
          <a:prstGeom prst="rect">
            <a:avLst/>
          </a:prstGeom>
          <a:ln w="12700">
            <a:miter lim="400000"/>
          </a:ln>
        </p:spPr>
      </p:pic>
      <p:pic>
        <p:nvPicPr>
          <p:cNvPr id="86" name="image16.jpg" descr="Найдорожчі у світі автомобілі (ФОТО) – Твоя МАШИНА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329713" y="5225796"/>
            <a:ext cx="2996102" cy="153550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/>
          </p:cNvSpPr>
          <p:nvPr>
            <p:ph type="title"/>
          </p:nvPr>
        </p:nvSpPr>
        <p:spPr>
          <a:xfrm>
            <a:off x="143339" y="45854"/>
            <a:ext cx="11905323" cy="1048668"/>
          </a:xfrm>
          <a:prstGeom prst="rect">
            <a:avLst/>
          </a:prstGeom>
        </p:spPr>
        <p:txBody>
          <a:bodyPr/>
          <a:lstStyle/>
          <a:p>
            <a:pPr lvl="0" algn="l" defTabSz="457200">
              <a:defRPr sz="1800">
                <a:solidFill>
                  <a:srgbClr val="000000"/>
                </a:solidFill>
                <a:effectLst/>
              </a:defRPr>
            </a:pPr>
            <a:endParaRPr sz="1600" b="1">
              <a:solidFill>
                <a:srgbClr val="1A59F1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l" defTabSz="457200">
              <a:defRPr sz="1800">
                <a:solidFill>
                  <a:srgbClr val="000000"/>
                </a:solidFill>
                <a:effectLst/>
              </a:defRPr>
            </a:pPr>
            <a:r>
              <a:rPr sz="2800" b="1">
                <a:solidFill>
                  <a:srgbClr val="1A59F1"/>
                </a:solidFill>
                <a:latin typeface="+mj-lt"/>
                <a:ea typeface="+mj-ea"/>
                <a:cs typeface="+mj-cs"/>
                <a:sym typeface="Helvetica"/>
              </a:rPr>
              <a:t>After completing the course what can you do  by yourself?</a:t>
            </a:r>
          </a:p>
        </p:txBody>
      </p:sp>
      <p:pic>
        <p:nvPicPr>
          <p:cNvPr id="89" name="image17.png" descr="Аптека Херсон 050 883 60 09 Drugstore B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78631" y="4058389"/>
            <a:ext cx="3315931" cy="2799612"/>
          </a:xfrm>
          <a:prstGeom prst="rect">
            <a:avLst/>
          </a:prstGeom>
          <a:ln w="12700">
            <a:miter lim="400000"/>
          </a:ln>
        </p:spPr>
      </p:pic>
      <p:sp>
        <p:nvSpPr>
          <p:cNvPr id="90" name="Shape 90"/>
          <p:cNvSpPr>
            <a:spLocks noGrp="1"/>
          </p:cNvSpPr>
          <p:nvPr>
            <p:ph type="body" idx="1"/>
          </p:nvPr>
        </p:nvSpPr>
        <p:spPr>
          <a:xfrm>
            <a:off x="304310" y="923749"/>
            <a:ext cx="11465325" cy="3935633"/>
          </a:xfrm>
          <a:prstGeom prst="rect">
            <a:avLst/>
          </a:prstGeom>
        </p:spPr>
        <p:txBody>
          <a:bodyPr/>
          <a:lstStyle/>
          <a:p>
            <a:pPr marL="0" lvl="0" indent="0" defTabSz="370331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268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-Pass the state registration of the enterprise and create the subject of economic activity.</a:t>
            </a:r>
          </a:p>
          <a:p>
            <a:pPr marL="0" lvl="0" indent="0" defTabSz="370331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268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-Choose the legal form of ownership.</a:t>
            </a:r>
          </a:p>
          <a:p>
            <a:pPr marL="0" lvl="0" indent="0" defTabSz="370331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268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-Make the perspective plan of development (Business plan) of the pharmaceutical enterprise.</a:t>
            </a:r>
          </a:p>
          <a:p>
            <a:pPr marL="0" lvl="0" indent="0" defTabSz="370331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268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-Select the appropriate tax system.</a:t>
            </a:r>
          </a:p>
          <a:p>
            <a:pPr marL="0" lvl="0" indent="0" defTabSz="370331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268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-Choose a room that meets the requirements of the legislation for pharmaceutical companies.</a:t>
            </a:r>
          </a:p>
          <a:p>
            <a:pPr marL="0" lvl="0" indent="0" defTabSz="370331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268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-Prepare the documents required to obtain a license, submit them to the licensing authority and obtain a license.</a:t>
            </a:r>
          </a:p>
          <a:p>
            <a:pPr marL="0" lvl="0" indent="0" defTabSz="370331">
              <a:spcBef>
                <a:spcPts val="0"/>
              </a:spcBef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sz="2268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-Find reliable suppliers and contractors, prepare and enter into appropriate agreements with them.</a:t>
            </a:r>
          </a:p>
        </p:txBody>
      </p:sp>
      <p:pic>
        <p:nvPicPr>
          <p:cNvPr id="91" name="image18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26250" y="4650376"/>
            <a:ext cx="5365750" cy="2207624"/>
          </a:xfrm>
          <a:prstGeom prst="rect">
            <a:avLst/>
          </a:prstGeom>
          <a:ln w="12700">
            <a:miter lim="400000"/>
          </a:ln>
        </p:spPr>
      </p:pic>
      <p:pic>
        <p:nvPicPr>
          <p:cNvPr id="92" name="image19.png" descr="3dmankrok4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316927" y="5368833"/>
            <a:ext cx="2191278" cy="13716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/>
          </p:cNvSpPr>
          <p:nvPr>
            <p:ph type="title"/>
          </p:nvPr>
        </p:nvSpPr>
        <p:spPr>
          <a:xfrm>
            <a:off x="1533062" y="116632"/>
            <a:ext cx="8928994" cy="862865"/>
          </a:xfrm>
          <a:prstGeom prst="rect">
            <a:avLst/>
          </a:prstGeom>
        </p:spPr>
        <p:txBody>
          <a:bodyPr/>
          <a:lstStyle>
            <a:lvl1pPr>
              <a:defRPr sz="4000"/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000">
                <a:solidFill>
                  <a:srgbClr val="1F5FA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Methods of learning </a:t>
            </a:r>
          </a:p>
        </p:txBody>
      </p:sp>
      <p:pic>
        <p:nvPicPr>
          <p:cNvPr id="95" name="image2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5575" y="3700124"/>
            <a:ext cx="3658779" cy="3157876"/>
          </a:xfrm>
          <a:prstGeom prst="rect">
            <a:avLst/>
          </a:prstGeom>
          <a:ln w="12700">
            <a:miter lim="400000"/>
          </a:ln>
        </p:spPr>
      </p:pic>
      <p:sp>
        <p:nvSpPr>
          <p:cNvPr id="96" name="Shape 96"/>
          <p:cNvSpPr/>
          <p:nvPr/>
        </p:nvSpPr>
        <p:spPr>
          <a:xfrm>
            <a:off x="1631505" y="682286"/>
            <a:ext cx="9036496" cy="2504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defTabSz="457200"/>
            <a:r>
              <a:rPr sz="16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Teaching methods:</a:t>
            </a:r>
          </a:p>
          <a:p>
            <a:pPr lvl="0" defTabSz="457200"/>
            <a:r>
              <a:rPr sz="16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-Verbal (story, explanation, conversation);</a:t>
            </a:r>
          </a:p>
          <a:p>
            <a:pPr lvl="0" defTabSz="457200"/>
            <a:r>
              <a:rPr sz="16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-Explanatory-demonstration (multimedia lectures with audio accompaniment);</a:t>
            </a:r>
          </a:p>
          <a:p>
            <a:pPr lvl="0" defTabSz="457200"/>
            <a:r>
              <a:rPr sz="16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-Visual (demonstration of short videos, showing the work of pharmacies);</a:t>
            </a:r>
          </a:p>
          <a:p>
            <a:pPr lvl="0" defTabSz="457200"/>
            <a:r>
              <a:rPr sz="16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-Inductive (generalization of observation results).</a:t>
            </a:r>
          </a:p>
          <a:p>
            <a:pPr lvl="0" defTabSz="457200"/>
            <a:r>
              <a:rPr sz="16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-Our meetings include the use of advanced computer technologies, business games, conferences, conversations, discussions, dialogues, consultations, competitions, brainstorming technologies, case studies, trainings.</a:t>
            </a:r>
          </a:p>
          <a:p>
            <a:pPr lvl="0" defTabSz="457200"/>
            <a:r>
              <a:rPr sz="16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-Our meetings are attended by modern heads of pharmaceutical companies, managers, representatives, coaches, inspectors.</a:t>
            </a:r>
          </a:p>
        </p:txBody>
      </p:sp>
      <p:pic>
        <p:nvPicPr>
          <p:cNvPr id="97" name="image21.jpg" descr="Біологія навколо нас: кейс-метод на уроках хімії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085908" y="3917432"/>
            <a:ext cx="4106092" cy="2712956"/>
          </a:xfrm>
          <a:prstGeom prst="rect">
            <a:avLst/>
          </a:prstGeom>
          <a:ln w="12700">
            <a:miter lim="400000"/>
          </a:ln>
        </p:spPr>
      </p:pic>
      <p:pic>
        <p:nvPicPr>
          <p:cNvPr id="98" name="image22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266277" y="4121929"/>
            <a:ext cx="3462563" cy="230396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/>
          </p:cNvSpPr>
          <p:nvPr>
            <p:ph type="title"/>
          </p:nvPr>
        </p:nvSpPr>
        <p:spPr>
          <a:xfrm>
            <a:off x="1631503" y="45856"/>
            <a:ext cx="8928993" cy="1006881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400">
                <a:solidFill>
                  <a:srgbClr val="1F5FA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Logistics</a:t>
            </a:r>
          </a:p>
        </p:txBody>
      </p:sp>
      <p:sp>
        <p:nvSpPr>
          <p:cNvPr id="101" name="Shape 101"/>
          <p:cNvSpPr/>
          <p:nvPr/>
        </p:nvSpPr>
        <p:spPr>
          <a:xfrm>
            <a:off x="2207568" y="836712"/>
            <a:ext cx="7103297" cy="313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defTabSz="457200"/>
            <a:r>
              <a:rPr sz="20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To conduct the educational process, the Department of Pharmacy has full logistics:</a:t>
            </a:r>
          </a:p>
          <a:p>
            <a:pPr lvl="0" defTabSz="457200"/>
            <a:r>
              <a:rPr sz="20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-Equipped classrooms, computers connected to the Internet, laptops, multimedia projectors,scanners, printers;</a:t>
            </a:r>
          </a:p>
          <a:p>
            <a:pPr lvl="0" defTabSz="457200"/>
            <a:r>
              <a:rPr sz="20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-Materials of lecture presentations with audio accompaniment;</a:t>
            </a:r>
          </a:p>
          <a:p>
            <a:pPr lvl="0" defTabSz="457200"/>
            <a:r>
              <a:rPr sz="20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-Methodical recommendations for practical classes and independent work of students;</a:t>
            </a:r>
          </a:p>
          <a:p>
            <a:pPr lvl="0" defTabSz="457200"/>
            <a:r>
              <a:rPr sz="20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-List of theoretical questions for final control</a:t>
            </a:r>
          </a:p>
          <a:p>
            <a:pPr lvl="0" defTabSz="457200"/>
            <a:r>
              <a:rPr sz="20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-Test tasks;</a:t>
            </a:r>
          </a:p>
          <a:p>
            <a:pPr lvl="0" defTabSz="457200"/>
            <a:r>
              <a:rPr sz="2000">
                <a:solidFill>
                  <a:srgbClr val="202124"/>
                </a:solidFill>
                <a:latin typeface="+mj-lt"/>
                <a:ea typeface="+mj-ea"/>
                <a:cs typeface="+mj-cs"/>
                <a:sym typeface="Helvetica"/>
              </a:rPr>
              <a:t>-Situational tasks.</a:t>
            </a:r>
          </a:p>
        </p:txBody>
      </p:sp>
      <p:pic>
        <p:nvPicPr>
          <p:cNvPr id="102" name="image23.png" descr="Матеріально-технічне забезпечення | Бердичівський міський ліцей №15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27847" y="3693676"/>
            <a:ext cx="5956373" cy="316432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/>
          </p:cNvSpPr>
          <p:nvPr>
            <p:ph type="title"/>
          </p:nvPr>
        </p:nvSpPr>
        <p:spPr>
          <a:xfrm>
            <a:off x="286677" y="538931"/>
            <a:ext cx="11905323" cy="1048667"/>
          </a:xfrm>
          <a:prstGeom prst="rect">
            <a:avLst/>
          </a:prstGeom>
        </p:spPr>
        <p:txBody>
          <a:bodyPr/>
          <a:lstStyle/>
          <a:p>
            <a:pPr lvl="0" algn="l" defTabSz="457200">
              <a:defRPr sz="1800">
                <a:solidFill>
                  <a:srgbClr val="000000"/>
                </a:solidFill>
                <a:effectLst/>
              </a:defRPr>
            </a:pPr>
            <a:endParaRPr sz="1600">
              <a:solidFill>
                <a:srgbClr val="2924EF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l" defTabSz="457200">
              <a:defRPr sz="1800">
                <a:solidFill>
                  <a:srgbClr val="000000"/>
                </a:solidFill>
                <a:effectLst/>
              </a:defRPr>
            </a:pPr>
            <a:r>
              <a:rPr sz="2800">
                <a:solidFill>
                  <a:srgbClr val="2924EF"/>
                </a:solidFill>
                <a:latin typeface="+mj-lt"/>
                <a:ea typeface="+mj-ea"/>
                <a:cs typeface="+mj-cs"/>
                <a:sym typeface="Helvetica"/>
              </a:rPr>
              <a:t>                         Motto Financial leader of the future</a:t>
            </a:r>
          </a:p>
        </p:txBody>
      </p:sp>
      <p:pic>
        <p:nvPicPr>
          <p:cNvPr id="105" name="image2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000" y="2819400"/>
            <a:ext cx="2466975" cy="1847850"/>
          </a:xfrm>
          <a:prstGeom prst="rect">
            <a:avLst/>
          </a:prstGeom>
          <a:ln w="12700">
            <a:miter lim="400000"/>
          </a:ln>
        </p:spPr>
      </p:pic>
      <p:pic>
        <p:nvPicPr>
          <p:cNvPr id="106" name="image25.jpg" descr="Строгий супермен — стоковое фото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785631" y="1449976"/>
            <a:ext cx="2038806" cy="21952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07" name="image26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820342" y="3383281"/>
            <a:ext cx="3930577" cy="288131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/>
          </p:cNvSpPr>
          <p:nvPr>
            <p:ph type="title"/>
          </p:nvPr>
        </p:nvSpPr>
        <p:spPr>
          <a:xfrm>
            <a:off x="143339" y="45854"/>
            <a:ext cx="11905323" cy="1048668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400">
                <a:solidFill>
                  <a:srgbClr val="1F5FA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rPr>
              <a:t>Progress with specialists</a:t>
            </a:r>
          </a:p>
        </p:txBody>
      </p:sp>
      <p:pic>
        <p:nvPicPr>
          <p:cNvPr id="110" name="media1.mp4"/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358537" y="1133184"/>
            <a:ext cx="9201513" cy="5175542"/>
          </a:xfrm>
          <a:prstGeom prst="rect">
            <a:avLst/>
          </a:prstGeom>
        </p:spPr>
      </p:pic>
      <p:pic>
        <p:nvPicPr>
          <p:cNvPr id="111" name="image28.png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0201275" y="0"/>
            <a:ext cx="1990725" cy="19716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00" fill="hold"/>
                                        <p:tgtEl>
                                          <p:spTgt spid="1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1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110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629DD1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629DD1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629DD1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629DD1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473</Words>
  <Application>Microsoft Office PowerPoint</Application>
  <PresentationFormat>Произвольный</PresentationFormat>
  <Paragraphs>54</Paragraphs>
  <Slides>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Default</vt:lpstr>
      <vt:lpstr>National Pirogov Memorial Medical University, Vinnytsya Department of Pharmacy</vt:lpstr>
      <vt:lpstr>i want to open a …</vt:lpstr>
      <vt:lpstr> Where to start when you want to open a pharmacy ? Відкрити аптеку: з чого почати?  </vt:lpstr>
      <vt:lpstr>Our teamwork will help you find answers:</vt:lpstr>
      <vt:lpstr> After completing the course what can you do  by yourself?</vt:lpstr>
      <vt:lpstr>Methods of learning </vt:lpstr>
      <vt:lpstr>Logistics</vt:lpstr>
      <vt:lpstr>                          Motto Financial leader of the future</vt:lpstr>
      <vt:lpstr>Progress with specialists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MINISTRY OF HEALTH OF UKRAINE  VINNITSA NATIONAL MEDICAL UNIVERSITY. N.I.PIROGOV Department of Pharmacy</dc:title>
  <dc:creator>ДОМАШНИЙ</dc:creator>
  <cp:lastModifiedBy>ДОМАШНИЙ</cp:lastModifiedBy>
  <cp:revision>2</cp:revision>
  <dcterms:modified xsi:type="dcterms:W3CDTF">2021-04-12T08:41:41Z</dcterms:modified>
</cp:coreProperties>
</file>