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 ЛЮДИНИ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2.6. ЕМБІОЛОГІЯ ЛЮДИНИ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2.6 «ЕМБІОЛОГІЯ ЛЮДИНИ»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/>
              <a:t>базові знання з анатомії людини, гістології, цитології, медичної біології, медичної та біоорганічної хімії, медичної </a:t>
            </a:r>
            <a:r>
              <a:rPr lang="uk-UA" sz="2800" dirty="0" smtClean="0"/>
              <a:t>фізики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пренатального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умінь</a:t>
            </a:r>
            <a:r>
              <a:rPr lang="ru-RU" sz="2400" dirty="0"/>
              <a:t> </a:t>
            </a:r>
            <a:r>
              <a:rPr lang="ru-RU" sz="2400" dirty="0" err="1"/>
              <a:t>встановлення</a:t>
            </a:r>
            <a:r>
              <a:rPr lang="ru-RU" sz="2400" dirty="0"/>
              <a:t> </a:t>
            </a:r>
            <a:r>
              <a:rPr lang="ru-RU" sz="2400" dirty="0" err="1"/>
              <a:t>взаємозв’язку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порушеннями</a:t>
            </a:r>
            <a:r>
              <a:rPr lang="ru-RU" sz="2400" dirty="0"/>
              <a:t> </a:t>
            </a:r>
            <a:r>
              <a:rPr lang="ru-RU" sz="2400" dirty="0" err="1"/>
              <a:t>розвитку</a:t>
            </a:r>
            <a:r>
              <a:rPr lang="ru-RU" sz="2400" dirty="0"/>
              <a:t> та </a:t>
            </a:r>
            <a:r>
              <a:rPr lang="ru-RU" sz="2400" dirty="0" err="1"/>
              <a:t>клінічними</a:t>
            </a:r>
            <a:r>
              <a:rPr lang="ru-RU" sz="2400" dirty="0"/>
              <a:t> </a:t>
            </a:r>
            <a:r>
              <a:rPr lang="ru-RU" sz="2400" dirty="0" err="1" smtClean="0"/>
              <a:t>проявами</a:t>
            </a:r>
            <a:endParaRPr lang="ru-RU" sz="2400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/>
              <a:t>закономірності пренатального розвитку людини</a:t>
            </a:r>
            <a:r>
              <a:rPr lang="uk-UA" sz="2400" dirty="0" smtClean="0"/>
              <a:t>,</a:t>
            </a:r>
          </a:p>
          <a:p>
            <a:r>
              <a:rPr lang="uk-UA" sz="2400" dirty="0" smtClean="0"/>
              <a:t> </a:t>
            </a:r>
            <a:r>
              <a:rPr lang="uk-UA" sz="2400" dirty="0"/>
              <a:t>етапи ембріогенезу, формування органів і </a:t>
            </a:r>
            <a:r>
              <a:rPr lang="uk-UA" sz="2400" dirty="0" smtClean="0"/>
              <a:t>систем</a:t>
            </a:r>
          </a:p>
          <a:p>
            <a:r>
              <a:rPr lang="uk-UA" sz="2400" dirty="0" smtClean="0"/>
              <a:t>механізми </a:t>
            </a:r>
            <a:r>
              <a:rPr lang="uk-UA" sz="2400" dirty="0"/>
              <a:t>виникнення вроджених вад розвитку</a:t>
            </a:r>
            <a:r>
              <a:rPr lang="uk-UA" sz="2400" dirty="0" smtClean="0"/>
              <a:t>.</a:t>
            </a:r>
          </a:p>
          <a:p>
            <a:r>
              <a:rPr lang="uk-UA" sz="2400" dirty="0" smtClean="0"/>
              <a:t> </a:t>
            </a:r>
            <a:r>
              <a:rPr lang="uk-UA" sz="2400" dirty="0"/>
              <a:t>критичні періоди розвитку, </a:t>
            </a:r>
            <a:endParaRPr lang="uk-UA" sz="2400" dirty="0" smtClean="0"/>
          </a:p>
          <a:p>
            <a:r>
              <a:rPr lang="uk-UA" sz="2400" dirty="0" err="1" smtClean="0"/>
              <a:t>тератогенні</a:t>
            </a:r>
            <a:r>
              <a:rPr lang="uk-UA" sz="2400" dirty="0" smtClean="0"/>
              <a:t> </a:t>
            </a:r>
            <a:r>
              <a:rPr lang="uk-UA" sz="2400" dirty="0"/>
              <a:t>фактори та їх значення для клінічної практики..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/>
              <a:t>аналізувати етапи пренатального розвитку органів і систем</a:t>
            </a:r>
            <a:r>
              <a:rPr lang="uk-UA" sz="3600" dirty="0" smtClean="0"/>
              <a:t>;</a:t>
            </a:r>
          </a:p>
          <a:p>
            <a:pPr lvl="0"/>
            <a:r>
              <a:rPr lang="uk-UA" sz="3600" dirty="0" smtClean="0"/>
              <a:t> </a:t>
            </a:r>
            <a:r>
              <a:rPr lang="uk-UA" sz="3600" dirty="0"/>
              <a:t>визначати критичні періоди розвитку та фактори ризику</a:t>
            </a:r>
            <a:r>
              <a:rPr lang="uk-UA" sz="3600" dirty="0" smtClean="0"/>
              <a:t>;</a:t>
            </a:r>
          </a:p>
          <a:p>
            <a:pPr lvl="0"/>
            <a:r>
              <a:rPr lang="uk-UA" sz="3600" dirty="0" smtClean="0"/>
              <a:t> </a:t>
            </a:r>
            <a:r>
              <a:rPr lang="uk-UA" sz="3600" dirty="0"/>
              <a:t>інтерпретувати причини виникнення вроджених вад</a:t>
            </a:r>
            <a:r>
              <a:rPr lang="uk-UA" sz="3600" dirty="0" smtClean="0"/>
              <a:t>;</a:t>
            </a:r>
          </a:p>
          <a:p>
            <a:pPr lvl="0"/>
            <a:r>
              <a:rPr lang="uk-UA" sz="3600" dirty="0" smtClean="0"/>
              <a:t> </a:t>
            </a:r>
            <a:r>
              <a:rPr lang="uk-UA" sz="3600" dirty="0"/>
              <a:t>встановлювати зв’язок між ембріологічними порушеннями та клінічними проявами; </a:t>
            </a:r>
            <a:endParaRPr lang="uk-UA" sz="3600" dirty="0" smtClean="0"/>
          </a:p>
          <a:p>
            <a:pPr lvl="0"/>
            <a:r>
              <a:rPr lang="uk-UA" sz="3600" dirty="0" smtClean="0"/>
              <a:t> </a:t>
            </a:r>
            <a:r>
              <a:rPr lang="uk-UA" sz="3600" dirty="0"/>
              <a:t>застосовувати знання ембріології у клінічній практиці (неврологія, педіатрія, сімейна медицина</a:t>
            </a:r>
            <a:r>
              <a:rPr lang="uk-UA" sz="3600" dirty="0" smtClean="0"/>
              <a:t>);</a:t>
            </a:r>
          </a:p>
          <a:p>
            <a:pPr lvl="0"/>
            <a:r>
              <a:rPr lang="uk-UA" sz="3600" dirty="0" smtClean="0"/>
              <a:t>пояснювати </a:t>
            </a:r>
            <a:r>
              <a:rPr lang="uk-UA" sz="3600" dirty="0"/>
              <a:t>пацієнтам причини та механізми порушень розвитку. 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4" y="5284785"/>
            <a:ext cx="2173857" cy="2030415"/>
          </a:xfrm>
        </p:spPr>
        <p:txBody>
          <a:bodyPr>
            <a:normAutofit/>
          </a:bodyPr>
          <a:lstStyle/>
          <a:p>
            <a:r>
              <a:rPr lang="ru-RU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Володимир</a:t>
            </a:r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ШКОЛЬНІКОВ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анатомії людини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/>
              <a:t>anatomy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1" y="1853886"/>
            <a:ext cx="2286000" cy="304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144" y="1853886"/>
            <a:ext cx="2286000" cy="3048000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3148181" y="5253490"/>
            <a:ext cx="2231166" cy="1604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Ганна ГАЛУНКО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205</TotalTime>
  <Words>286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2.6. ЕМБІОЛОГІЯ ЛЮДИНИ</vt:lpstr>
      <vt:lpstr>Паспорт ОСВІТНЬОГО КОМПОНЕнТА   ВК 2.6 «ЕМБІОЛОГІЯ ЛЮДИНИ»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Anatomy VNMU</cp:lastModifiedBy>
  <cp:revision>10</cp:revision>
  <dcterms:created xsi:type="dcterms:W3CDTF">2026-04-08T10:22:59Z</dcterms:created>
  <dcterms:modified xsi:type="dcterms:W3CDTF">2026-04-29T06:42:07Z</dcterms:modified>
</cp:coreProperties>
</file>