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notesMasterIdLst>
    <p:notesMasterId r:id="rId33"/>
  </p:notesMasterIdLst>
  <p:sldIdLst>
    <p:sldId id="257" r:id="rId2"/>
    <p:sldId id="275" r:id="rId3"/>
    <p:sldId id="274" r:id="rId4"/>
    <p:sldId id="271" r:id="rId5"/>
    <p:sldId id="259" r:id="rId6"/>
    <p:sldId id="260" r:id="rId7"/>
    <p:sldId id="261" r:id="rId8"/>
    <p:sldId id="262" r:id="rId9"/>
    <p:sldId id="263" r:id="rId10"/>
    <p:sldId id="264" r:id="rId11"/>
    <p:sldId id="276" r:id="rId12"/>
    <p:sldId id="266" r:id="rId13"/>
    <p:sldId id="277" r:id="rId14"/>
    <p:sldId id="278" r:id="rId15"/>
    <p:sldId id="279" r:id="rId16"/>
    <p:sldId id="280" r:id="rId17"/>
    <p:sldId id="281" r:id="rId18"/>
    <p:sldId id="282" r:id="rId19"/>
    <p:sldId id="273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2" r:id="rId29"/>
    <p:sldId id="293" r:id="rId30"/>
    <p:sldId id="294" r:id="rId31"/>
    <p:sldId id="272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66" d="100"/>
          <a:sy n="66" d="100"/>
        </p:scale>
        <p:origin x="-24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C0464-3C86-42DE-9E00-F95748F200B1}" type="datetimeFigureOut">
              <a:rPr lang="uk-UA" smtClean="0"/>
              <a:pPr/>
              <a:t>13.07.2026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4A7EF-694A-49A3-B9FC-A0A0DDCC6A00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uk-UA" sz="1800" noProof="0" dirty="0"/>
          </a:p>
        </p:txBody>
      </p:sp>
      <p:cxnSp>
        <p:nvCxnSpPr>
          <p:cNvPr id="12" name="Пряма сполучна лінія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1207" y="448056"/>
            <a:ext cx="6877119" cy="640080"/>
          </a:xfrm>
        </p:spPr>
        <p:txBody>
          <a:bodyPr rtlCol="0" anchor="b" anchorCtr="0">
            <a:normAutofit/>
          </a:bodyPr>
          <a:lstStyle>
            <a:lvl1pPr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rtl="0"/>
            <a:r>
              <a:rPr lang="uk-UA" noProof="0"/>
              <a:t>Зразок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0"/>
          </p:nvPr>
        </p:nvSpPr>
        <p:spPr>
          <a:xfrm>
            <a:off x="539496" y="1435608"/>
            <a:ext cx="44165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Редагувати стиль зразка тексту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Другий рівень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Третій рівень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Четвертий рівень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6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6114C9EB-A11B-4BDD-8762-08B78C756D6D}" type="datetime1">
              <a:rPr lang="uk-UA" noProof="0" smtClean="0"/>
              <a:pPr rtl="0"/>
              <a:t>13.07.2026</a:t>
            </a:fld>
            <a:endParaRPr lang="uk-UA" noProof="0" dirty="0"/>
          </a:p>
        </p:txBody>
      </p:sp>
      <p:sp>
        <p:nvSpPr>
          <p:cNvPr id="7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uk-UA" noProof="0" dirty="0"/>
          </a:p>
        </p:txBody>
      </p:sp>
      <p:sp>
        <p:nvSpPr>
          <p:cNvPr id="8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37192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9860EDB8-5305-433F-BE41-D7A86D811DB3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xmlns="" val="21858365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00748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11" r:id="rId13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ПАТОЛОГІЧНОЇ АНАТОМІЇ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І3 Педіатрія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u="sng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 Охорона здоров’я та соціальне забезпечення</a:t>
            </a:r>
            <a:endParaRPr lang="uk-UA" b="1" dirty="0">
              <a:solidFill>
                <a:srgbClr val="002060"/>
              </a:solidFill>
              <a:latin typeface="Calibri" pitchFamily="34" charset="0"/>
              <a:ea typeface="Calibri" panose="020F0502020204030204" pitchFamily="34" charset="0"/>
              <a:cs typeface="Calibri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третій </a:t>
            </a:r>
            <a:r>
              <a:rPr lang="uk-UA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освітньо-науковий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рівень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" y="2483420"/>
            <a:ext cx="12192000" cy="1470025"/>
          </a:xfrm>
        </p:spPr>
        <p:txBody>
          <a:bodyPr>
            <a:normAutofit/>
          </a:bodyPr>
          <a:lstStyle/>
          <a:p>
            <a:r>
              <a:rPr lang="uk-UA" sz="3200" b="1" dirty="0">
                <a:latin typeface="Century Gothic" panose="020B0502020202020204" pitchFamily="34" charset="0"/>
              </a:rPr>
              <a:t>ВК5.4  Клінічна морфологія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36372F5-8646-4C7F-8AB9-9BFC1E7F4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32" y="4089560"/>
            <a:ext cx="2056002" cy="1981502"/>
          </a:xfrm>
          <a:prstGeom prst="rect">
            <a:avLst/>
          </a:prstGeom>
        </p:spPr>
      </p:pic>
      <p:pic>
        <p:nvPicPr>
          <p:cNvPr id="10242" name="Picture 2" descr="D:\Кафедра\Навчальний процес\вибіркові дисципліни\вибіркові дисципліни в каталог робочі програми\unna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287" y="261257"/>
            <a:ext cx="2148114" cy="21481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wide_cleanly_composed_conceptual_medical_biotech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78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65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8368" y="502920"/>
            <a:ext cx="27432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</a:rPr>
              <a:t>Ідея курсу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658368" y="1078992"/>
            <a:ext cx="6949440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</a:rPr>
              <a:t>Клінічна морфологія — це не повторення патанатомії. Це мова, якою тканина пояснює клініку, прогноз і логіку дослідження.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731520" y="3246120"/>
            <a:ext cx="1207008" cy="1207008"/>
          </a:xfrm>
          <a:prstGeom prst="ellipse">
            <a:avLst/>
          </a:prstGeom>
          <a:solidFill>
            <a:srgbClr val="6D5BD0"/>
          </a:solidFill>
          <a:ln w="12700">
            <a:solidFill>
              <a:srgbClr val="FFFFFF">
                <a:alpha val="55000"/>
              </a:srgbClr>
            </a:solidFill>
            <a:prstDash val="solid"/>
          </a:ln>
          <a:effectLst>
            <a:outerShdw blurRad="25400" dist="12700" dir="2700000" algn="bl" rotWithShape="0">
              <a:srgbClr val="000000">
                <a:alpha val="14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1170432" y="3566160"/>
            <a:ext cx="320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1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411480" y="4663440"/>
            <a:ext cx="18288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Клініка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2404872" y="3840480"/>
            <a:ext cx="502920" cy="0"/>
          </a:xfrm>
          <a:prstGeom prst="line">
            <a:avLst/>
          </a:prstGeom>
          <a:noFill/>
          <a:ln w="25400">
            <a:solidFill>
              <a:srgbClr val="FFFFFF">
                <a:alpha val="80000"/>
              </a:srgbClr>
            </a:solidFill>
            <a:prstDash val="solid"/>
            <a:headEnd type="none"/>
            <a:tailEnd type="triangle"/>
          </a:ln>
        </p:spPr>
      </p:sp>
      <p:sp>
        <p:nvSpPr>
          <p:cNvPr id="11" name="Shape 8"/>
          <p:cNvSpPr/>
          <p:nvPr/>
        </p:nvSpPr>
        <p:spPr>
          <a:xfrm>
            <a:off x="2971800" y="3246120"/>
            <a:ext cx="1207008" cy="1207008"/>
          </a:xfrm>
          <a:prstGeom prst="ellipse">
            <a:avLst/>
          </a:prstGeom>
          <a:solidFill>
            <a:srgbClr val="3BB3C3"/>
          </a:solidFill>
          <a:ln w="12700">
            <a:solidFill>
              <a:srgbClr val="FFFFFF">
                <a:alpha val="55000"/>
              </a:srgbClr>
            </a:solidFill>
            <a:prstDash val="solid"/>
          </a:ln>
          <a:effectLst>
            <a:outerShdw blurRad="25400" dist="12700" dir="2700000" algn="bl" rotWithShape="0">
              <a:srgbClr val="000000">
                <a:alpha val="14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3410712" y="3566160"/>
            <a:ext cx="320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2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2651760" y="4663440"/>
            <a:ext cx="18288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Біопсія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4645152" y="3840480"/>
            <a:ext cx="502920" cy="0"/>
          </a:xfrm>
          <a:prstGeom prst="line">
            <a:avLst/>
          </a:prstGeom>
          <a:noFill/>
          <a:ln w="25400">
            <a:solidFill>
              <a:srgbClr val="FFFFFF">
                <a:alpha val="80000"/>
              </a:srgbClr>
            </a:solidFill>
            <a:prstDash val="solid"/>
            <a:headEnd type="none"/>
            <a:tailEnd type="triangle"/>
          </a:ln>
        </p:spPr>
      </p:sp>
      <p:sp>
        <p:nvSpPr>
          <p:cNvPr id="15" name="Shape 12"/>
          <p:cNvSpPr/>
          <p:nvPr/>
        </p:nvSpPr>
        <p:spPr>
          <a:xfrm>
            <a:off x="5212080" y="3246120"/>
            <a:ext cx="1207008" cy="1207008"/>
          </a:xfrm>
          <a:prstGeom prst="ellipse">
            <a:avLst/>
          </a:prstGeom>
          <a:solidFill>
            <a:srgbClr val="6D5BD0"/>
          </a:solidFill>
          <a:ln w="12700">
            <a:solidFill>
              <a:srgbClr val="FFFFFF">
                <a:alpha val="55000"/>
              </a:srgbClr>
            </a:solidFill>
            <a:prstDash val="solid"/>
          </a:ln>
          <a:effectLst>
            <a:outerShdw blurRad="25400" dist="12700" dir="2700000" algn="bl" rotWithShape="0">
              <a:srgbClr val="000000">
                <a:alpha val="14000"/>
              </a:srgbClr>
            </a:outerShdw>
          </a:effectLst>
        </p:spPr>
      </p:sp>
      <p:sp>
        <p:nvSpPr>
          <p:cNvPr id="16" name="Text 13"/>
          <p:cNvSpPr/>
          <p:nvPr/>
        </p:nvSpPr>
        <p:spPr>
          <a:xfrm>
            <a:off x="5650992" y="3566160"/>
            <a:ext cx="320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3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4892040" y="4663440"/>
            <a:ext cx="18288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Морфологія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6885432" y="3840480"/>
            <a:ext cx="502920" cy="0"/>
          </a:xfrm>
          <a:prstGeom prst="line">
            <a:avLst/>
          </a:prstGeom>
          <a:noFill/>
          <a:ln w="25400">
            <a:solidFill>
              <a:srgbClr val="FFFFFF">
                <a:alpha val="80000"/>
              </a:srgbClr>
            </a:solidFill>
            <a:prstDash val="solid"/>
            <a:headEnd type="none"/>
            <a:tailEnd type="triangle"/>
          </a:ln>
        </p:spPr>
      </p:sp>
      <p:sp>
        <p:nvSpPr>
          <p:cNvPr id="19" name="Shape 16"/>
          <p:cNvSpPr/>
          <p:nvPr/>
        </p:nvSpPr>
        <p:spPr>
          <a:xfrm>
            <a:off x="7452360" y="3246120"/>
            <a:ext cx="1207008" cy="1207008"/>
          </a:xfrm>
          <a:prstGeom prst="ellipse">
            <a:avLst/>
          </a:prstGeom>
          <a:solidFill>
            <a:srgbClr val="3BB3C3"/>
          </a:solidFill>
          <a:ln w="12700">
            <a:solidFill>
              <a:srgbClr val="FFFFFF">
                <a:alpha val="55000"/>
              </a:srgbClr>
            </a:solidFill>
            <a:prstDash val="solid"/>
          </a:ln>
          <a:effectLst>
            <a:outerShdw blurRad="25400" dist="12700" dir="2700000" algn="bl" rotWithShape="0">
              <a:srgbClr val="000000">
                <a:alpha val="14000"/>
              </a:srgbClr>
            </a:outerShdw>
          </a:effectLst>
        </p:spPr>
      </p:sp>
      <p:sp>
        <p:nvSpPr>
          <p:cNvPr id="20" name="Text 17"/>
          <p:cNvSpPr/>
          <p:nvPr/>
        </p:nvSpPr>
        <p:spPr>
          <a:xfrm>
            <a:off x="7891272" y="3566160"/>
            <a:ext cx="320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4</a:t>
            </a:r>
            <a:endParaRPr lang="en-US" sz="1400" dirty="0"/>
          </a:p>
        </p:txBody>
      </p:sp>
      <p:sp>
        <p:nvSpPr>
          <p:cNvPr id="21" name="Text 18"/>
          <p:cNvSpPr/>
          <p:nvPr/>
        </p:nvSpPr>
        <p:spPr>
          <a:xfrm>
            <a:off x="7132320" y="4663440"/>
            <a:ext cx="18288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ІГХ / молекулярні дані</a:t>
            </a:r>
            <a:endParaRPr lang="en-US" sz="1100" dirty="0"/>
          </a:p>
        </p:txBody>
      </p:sp>
      <p:sp>
        <p:nvSpPr>
          <p:cNvPr id="22" name="Shape 19"/>
          <p:cNvSpPr/>
          <p:nvPr/>
        </p:nvSpPr>
        <p:spPr>
          <a:xfrm>
            <a:off x="9125712" y="3840480"/>
            <a:ext cx="502920" cy="0"/>
          </a:xfrm>
          <a:prstGeom prst="line">
            <a:avLst/>
          </a:prstGeom>
          <a:noFill/>
          <a:ln w="25400">
            <a:solidFill>
              <a:srgbClr val="FFFFFF">
                <a:alpha val="80000"/>
              </a:srgbClr>
            </a:solidFill>
            <a:prstDash val="solid"/>
            <a:headEnd type="none"/>
            <a:tailEnd type="triangle"/>
          </a:ln>
        </p:spPr>
      </p:sp>
      <p:sp>
        <p:nvSpPr>
          <p:cNvPr id="23" name="Shape 20"/>
          <p:cNvSpPr/>
          <p:nvPr/>
        </p:nvSpPr>
        <p:spPr>
          <a:xfrm>
            <a:off x="9692640" y="3246120"/>
            <a:ext cx="1207008" cy="1207008"/>
          </a:xfrm>
          <a:prstGeom prst="ellipse">
            <a:avLst/>
          </a:prstGeom>
          <a:solidFill>
            <a:srgbClr val="6D5BD0"/>
          </a:solidFill>
          <a:ln w="12700">
            <a:solidFill>
              <a:srgbClr val="FFFFFF">
                <a:alpha val="55000"/>
              </a:srgbClr>
            </a:solidFill>
            <a:prstDash val="solid"/>
          </a:ln>
          <a:effectLst>
            <a:outerShdw blurRad="25400" dist="12700" dir="2700000" algn="bl" rotWithShape="0">
              <a:srgbClr val="000000">
                <a:alpha val="14000"/>
              </a:srgbClr>
            </a:outerShdw>
          </a:effectLst>
        </p:spPr>
      </p:sp>
      <p:sp>
        <p:nvSpPr>
          <p:cNvPr id="24" name="Text 21"/>
          <p:cNvSpPr/>
          <p:nvPr/>
        </p:nvSpPr>
        <p:spPr>
          <a:xfrm>
            <a:off x="10131552" y="3566160"/>
            <a:ext cx="320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5</a:t>
            </a:r>
            <a:endParaRPr lang="en-US" sz="1400" dirty="0"/>
          </a:p>
        </p:txBody>
      </p:sp>
      <p:sp>
        <p:nvSpPr>
          <p:cNvPr id="25" name="Text 22"/>
          <p:cNvSpPr/>
          <p:nvPr/>
        </p:nvSpPr>
        <p:spPr>
          <a:xfrm>
            <a:off x="9372600" y="4663440"/>
            <a:ext cx="18288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Рішення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1099566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Autofit/>
          </a:bodyPr>
          <a:lstStyle/>
          <a:p>
            <a:r>
              <a:rPr lang="uk-UA" sz="2400" b="1" dirty="0">
                <a:solidFill>
                  <a:srgbClr val="102A43"/>
                </a:solidFill>
                <a:latin typeface="Calibri" panose="020F0502020204030204" pitchFamily="34" charset="0"/>
                <a:ea typeface="Aptos Display" pitchFamily="34" charset="-122"/>
                <a:cs typeface="Calibri" panose="020F0502020204030204" pitchFamily="34" charset="0"/>
              </a:rPr>
              <a:t>Паспорт </a:t>
            </a:r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компонента </a:t>
            </a:r>
            <a:r>
              <a:rPr lang="uk-UA" sz="2400" b="1" dirty="0">
                <a:latin typeface="Century Gothic" panose="020B0502020202020204" pitchFamily="34" charset="0"/>
              </a:rPr>
              <a:t>ВК5.4 Клінічна морфологія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Вибіркова компонента освітньо-наукової програми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1520" y="1417320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96112" y="1536192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02A43"/>
                </a:solidFill>
              </a:rPr>
              <a:t>Освітній рівень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3913631" y="1490472"/>
            <a:ext cx="4134993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0D1B2A"/>
                </a:solidFill>
              </a:rPr>
              <a:t>третій </a:t>
            </a:r>
            <a:r>
              <a:rPr lang="en-US" sz="1400" dirty="0" err="1">
                <a:solidFill>
                  <a:srgbClr val="0D1B2A"/>
                </a:solidFill>
              </a:rPr>
              <a:t>освітньо-науковий</a:t>
            </a:r>
            <a:r>
              <a:rPr lang="en-US" sz="1400" dirty="0">
                <a:solidFill>
                  <a:srgbClr val="0D1B2A"/>
                </a:solidFill>
              </a:rPr>
              <a:t> </a:t>
            </a:r>
            <a:r>
              <a:rPr lang="en-US" sz="1400" dirty="0" err="1">
                <a:solidFill>
                  <a:srgbClr val="0D1B2A"/>
                </a:solidFill>
              </a:rPr>
              <a:t>рівень</a:t>
            </a:r>
            <a:r>
              <a:rPr lang="uk-UA" sz="1400" dirty="0">
                <a:solidFill>
                  <a:srgbClr val="0D1B2A"/>
                </a:solidFill>
              </a:rPr>
              <a:t>, аспірантура</a:t>
            </a:r>
            <a:r>
              <a:rPr lang="en-US" sz="1400" dirty="0">
                <a:solidFill>
                  <a:srgbClr val="0D1B2A"/>
                </a:solidFill>
              </a:rPr>
              <a:t> (PhD)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731520" y="2039112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96112" y="2157984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02A43"/>
                </a:solidFill>
              </a:rPr>
              <a:t>Галузь знань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3913632" y="2112264"/>
            <a:ext cx="3886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r>
              <a:rPr lang="uk-UA" sz="1400" b="1" u="sng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 Охорона здоров’я та соціальне забезпечення</a:t>
            </a:r>
            <a:r>
              <a:rPr lang="en-US" sz="1400" dirty="0" smtClean="0">
                <a:solidFill>
                  <a:srgbClr val="0D1B2A"/>
                </a:solidFill>
              </a:rPr>
              <a:t>»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731520" y="2660904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96112" y="2779776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02A43"/>
                </a:solidFill>
              </a:rPr>
              <a:t>Спеціальність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3913632" y="2734056"/>
            <a:ext cx="3886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r>
              <a:rPr lang="uk-UA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І3</a:t>
            </a:r>
            <a:r>
              <a:rPr lang="en-US" sz="1400" dirty="0">
                <a:solidFill>
                  <a:srgbClr val="0D1B2A"/>
                </a:solidFill>
              </a:rPr>
              <a:t> «Педіатрія»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731520" y="3282696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96112" y="3401568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02A43"/>
                </a:solidFill>
              </a:rPr>
              <a:t>Статус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3913632" y="3355848"/>
            <a:ext cx="3886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0D1B2A"/>
                </a:solidFill>
              </a:rPr>
              <a:t>ВК 5.4 · вибіркова навчальна дисципліна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731520" y="3904488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96780" y="4017657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 err="1">
                <a:solidFill>
                  <a:srgbClr val="102A43"/>
                </a:solidFill>
              </a:rPr>
              <a:t>Обсяг</a:t>
            </a:r>
            <a:r>
              <a:rPr lang="uk-UA" sz="1400" b="1" dirty="0">
                <a:solidFill>
                  <a:srgbClr val="102A43"/>
                </a:solidFill>
              </a:rPr>
              <a:t> 1,5 </a:t>
            </a:r>
            <a:r>
              <a:rPr lang="uk-UA" sz="1400" b="1" dirty="0" err="1">
                <a:solidFill>
                  <a:srgbClr val="102A43"/>
                </a:solidFill>
              </a:rPr>
              <a:t>кредита</a:t>
            </a:r>
            <a:endParaRPr lang="en-US" sz="1400" dirty="0">
              <a:latin typeface="Gill Sans MT" panose="020B0502020104020203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3913632" y="3977640"/>
            <a:ext cx="3886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0D1B2A"/>
                </a:solidFill>
              </a:rPr>
              <a:t>відповідно до навчального плану ОНП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731520" y="4526280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96112" y="4645152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02A43"/>
                </a:solidFill>
              </a:rPr>
              <a:t>Фокус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3913632" y="4599432"/>
            <a:ext cx="3886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0D1B2A"/>
                </a:solidFill>
              </a:rPr>
              <a:t>клініко-морфологічне мислення, дослідження, трансляційна медицина</a:t>
            </a:r>
            <a:endParaRPr lang="en-US" sz="1400" dirty="0"/>
          </a:p>
        </p:txBody>
      </p:sp>
      <p:pic>
        <p:nvPicPr>
          <p:cNvPr id="23" name="Image 0" descr="/mnt/data/a_high_resolution_clean_medical_scientific_backg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3960" y="2769664"/>
            <a:ext cx="2651760" cy="1492408"/>
          </a:xfrm>
          <a:prstGeom prst="rect">
            <a:avLst/>
          </a:prstGeom>
        </p:spPr>
      </p:pic>
      <p:sp>
        <p:nvSpPr>
          <p:cNvPr id="24" name="Shape 21"/>
          <p:cNvSpPr/>
          <p:nvPr/>
        </p:nvSpPr>
        <p:spPr>
          <a:xfrm>
            <a:off x="8823960" y="1207008"/>
            <a:ext cx="2651760" cy="4617720"/>
          </a:xfrm>
          <a:prstGeom prst="rect">
            <a:avLst/>
          </a:prstGeom>
          <a:solidFill>
            <a:srgbClr val="FFFFFF">
              <a:alpha val="3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6" name="Text 23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3</a:t>
            </a:r>
            <a:endParaRPr lang="en-US" sz="700" dirty="0"/>
          </a:p>
        </p:txBody>
      </p:sp>
      <p:sp>
        <p:nvSpPr>
          <p:cNvPr id="27" name="Shape 18">
            <a:extLst>
              <a:ext uri="{FF2B5EF4-FFF2-40B4-BE49-F238E27FC236}">
                <a16:creationId xmlns:a16="http://schemas.microsoft.com/office/drawing/2014/main" xmlns="" id="{8CD06DD2-5647-487C-B717-6BB0814D2880}"/>
              </a:ext>
            </a:extLst>
          </p:cNvPr>
          <p:cNvSpPr/>
          <p:nvPr/>
        </p:nvSpPr>
        <p:spPr>
          <a:xfrm>
            <a:off x="731520" y="5221224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  <p:txBody>
          <a:bodyPr/>
          <a:lstStyle/>
          <a:p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 контролю: </a:t>
            </a:r>
          </a:p>
          <a:p>
            <a:endParaRPr lang="uk-UA" dirty="0"/>
          </a:p>
        </p:txBody>
      </p:sp>
      <p:sp>
        <p:nvSpPr>
          <p:cNvPr id="28" name="Shape 18">
            <a:extLst>
              <a:ext uri="{FF2B5EF4-FFF2-40B4-BE49-F238E27FC236}">
                <a16:creationId xmlns:a16="http://schemas.microsoft.com/office/drawing/2014/main" xmlns="" id="{C4E94FE0-0374-4BB4-8307-6F98D15983D4}"/>
              </a:ext>
            </a:extLst>
          </p:cNvPr>
          <p:cNvSpPr/>
          <p:nvPr/>
        </p:nvSpPr>
        <p:spPr>
          <a:xfrm>
            <a:off x="713232" y="5897881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  <p:txBody>
          <a:bodyPr/>
          <a:lstStyle/>
          <a:p>
            <a:r>
              <a:rPr lang="uk-UA" dirty="0"/>
              <a:t>Мова</a:t>
            </a:r>
          </a:p>
        </p:txBody>
      </p:sp>
      <p:sp>
        <p:nvSpPr>
          <p:cNvPr id="29" name="Прямокутник 28">
            <a:extLst>
              <a:ext uri="{FF2B5EF4-FFF2-40B4-BE49-F238E27FC236}">
                <a16:creationId xmlns:a16="http://schemas.microsoft.com/office/drawing/2014/main" xmlns="" id="{E29B4769-6B19-4456-B8FA-86BA27CE055B}"/>
              </a:ext>
            </a:extLst>
          </p:cNvPr>
          <p:cNvSpPr/>
          <p:nvPr/>
        </p:nvSpPr>
        <p:spPr>
          <a:xfrm>
            <a:off x="4066031" y="5961888"/>
            <a:ext cx="36758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dirty="0">
                <a:solidFill>
                  <a:srgbClr val="0D1B2A"/>
                </a:solidFill>
              </a:rPr>
              <a:t>українська</a:t>
            </a: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xmlns="" id="{61DEC2BC-1472-4EEE-9DBC-3791A600FD62}"/>
              </a:ext>
            </a:extLst>
          </p:cNvPr>
          <p:cNvSpPr/>
          <p:nvPr/>
        </p:nvSpPr>
        <p:spPr>
          <a:xfrm>
            <a:off x="4066031" y="5355336"/>
            <a:ext cx="36758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dirty="0">
                <a:solidFill>
                  <a:srgbClr val="0D1B2A"/>
                </a:solidFill>
              </a:rPr>
              <a:t>залік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05D6EC4-9050-4FF3-A4A5-B7D2D487C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0451593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ЧОГО СКЛАДАЄТЬСЯ Клінічна морфологія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8BA637B9-6660-4134-9D64-2278C7844D7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777253" cy="3977640"/>
          </a:xfrm>
        </p:spPr>
        <p:txBody>
          <a:bodyPr>
            <a:normAutofit/>
          </a:bodyPr>
          <a:lstStyle/>
          <a:p>
            <a:r>
              <a:rPr lang="uk-UA" b="1" dirty="0"/>
              <a:t>ВК </a:t>
            </a:r>
            <a:r>
              <a:rPr lang="uk-UA" b="1" dirty="0" smtClean="0"/>
              <a:t>5.4  «К</a:t>
            </a:r>
            <a:r>
              <a:rPr lang="uk-UA" b="1" dirty="0" smtClean="0"/>
              <a:t>лінічна морфологія</a:t>
            </a:r>
            <a:r>
              <a:rPr lang="uk-UA" b="1" dirty="0" smtClean="0"/>
              <a:t>» </a:t>
            </a:r>
            <a:r>
              <a:rPr lang="uk-UA" b="1" dirty="0"/>
              <a:t>у галузі знань </a:t>
            </a:r>
            <a:r>
              <a:rPr lang="uk-UA" b="1" u="sng" dirty="0"/>
              <a:t>І Охорона здоров’я та соціальне </a:t>
            </a:r>
            <a:r>
              <a:rPr lang="uk-UA" b="1" u="sng" dirty="0" smtClean="0"/>
              <a:t>забезпечення </a:t>
            </a:r>
            <a:r>
              <a:rPr lang="uk-UA" b="1" dirty="0"/>
              <a:t> </a:t>
            </a:r>
            <a:r>
              <a:rPr lang="uk-UA" b="1" dirty="0" smtClean="0"/>
              <a:t>третього </a:t>
            </a:r>
            <a:r>
              <a:rPr lang="uk-UA" b="1" dirty="0" smtClean="0"/>
              <a:t>рівня </a:t>
            </a:r>
            <a:r>
              <a:rPr lang="uk-UA" b="1" dirty="0"/>
              <a:t>вищої освіти за спеціальністю </a:t>
            </a:r>
            <a:r>
              <a:rPr lang="uk-UA" b="1" dirty="0"/>
              <a:t> </a:t>
            </a:r>
            <a:r>
              <a:rPr lang="uk-UA" b="1" dirty="0" smtClean="0"/>
              <a:t>І3 </a:t>
            </a:r>
            <a:r>
              <a:rPr lang="uk-UA" b="1" dirty="0" smtClean="0"/>
              <a:t>«Педіатрія»   </a:t>
            </a:r>
            <a:r>
              <a:rPr lang="uk-UA" b="1" dirty="0"/>
              <a:t>обсяг курсу складає </a:t>
            </a:r>
            <a:r>
              <a:rPr lang="uk-UA" b="1" dirty="0" smtClean="0"/>
              <a:t>1,5 </a:t>
            </a:r>
            <a:r>
              <a:rPr lang="uk-UA" b="1" dirty="0" smtClean="0"/>
              <a:t>кредити </a:t>
            </a:r>
            <a:r>
              <a:rPr lang="uk-UA" b="1" dirty="0"/>
              <a:t>ЄКТС </a:t>
            </a:r>
            <a:r>
              <a:rPr lang="uk-UA" b="1" dirty="0" smtClean="0"/>
              <a:t>(</a:t>
            </a:r>
            <a:r>
              <a:rPr lang="uk-UA" b="1" dirty="0" smtClean="0"/>
              <a:t>45</a:t>
            </a:r>
            <a:r>
              <a:rPr lang="uk-UA" b="1" dirty="0" smtClean="0"/>
              <a:t> </a:t>
            </a:r>
            <a:r>
              <a:rPr lang="uk-UA" b="1" dirty="0"/>
              <a:t>годин), з них: </a:t>
            </a:r>
          </a:p>
          <a:p>
            <a:r>
              <a:rPr lang="uk-UA" b="1" dirty="0"/>
              <a:t>• </a:t>
            </a:r>
            <a:r>
              <a:rPr lang="uk-UA" sz="1600" b="1" dirty="0"/>
              <a:t>лекції – </a:t>
            </a:r>
            <a:r>
              <a:rPr lang="uk-UA" sz="1600" b="1" dirty="0" smtClean="0"/>
              <a:t>22</a:t>
            </a:r>
            <a:r>
              <a:rPr lang="uk-UA" sz="1600" b="1" dirty="0" smtClean="0"/>
              <a:t> </a:t>
            </a:r>
            <a:r>
              <a:rPr lang="uk-UA" sz="1600" b="1" dirty="0"/>
              <a:t>годин </a:t>
            </a:r>
          </a:p>
          <a:p>
            <a:r>
              <a:rPr lang="uk-UA" sz="1600" b="1" dirty="0"/>
              <a:t>• практичні заняття – </a:t>
            </a:r>
            <a:r>
              <a:rPr lang="uk-UA" sz="1600" b="1" dirty="0" smtClean="0"/>
              <a:t>10</a:t>
            </a:r>
            <a:r>
              <a:rPr lang="uk-UA" sz="1600" b="1" dirty="0" smtClean="0"/>
              <a:t> </a:t>
            </a:r>
            <a:r>
              <a:rPr lang="uk-UA" sz="1600" b="1" dirty="0"/>
              <a:t>годин </a:t>
            </a:r>
          </a:p>
          <a:p>
            <a:r>
              <a:rPr lang="uk-UA" sz="1600" b="1" dirty="0"/>
              <a:t>• самостійна робота – </a:t>
            </a:r>
            <a:r>
              <a:rPr lang="uk-UA" sz="1600" b="1" dirty="0" smtClean="0"/>
              <a:t>13</a:t>
            </a:r>
            <a:r>
              <a:rPr lang="uk-UA" sz="1600" b="1" dirty="0" smtClean="0"/>
              <a:t> </a:t>
            </a:r>
            <a:r>
              <a:rPr lang="uk-UA" sz="1600" b="1" dirty="0"/>
              <a:t>годин</a:t>
            </a:r>
          </a:p>
          <a:p>
            <a:r>
              <a:rPr lang="uk-UA" sz="1600" b="1" dirty="0"/>
              <a:t>Форма підсумкового контролю – залік.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uk-UA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Більш детальну інформацію про курс містять: </a:t>
            </a:r>
            <a:r>
              <a:rPr lang="uk-UA" b="1" dirty="0" err="1"/>
              <a:t>силабус</a:t>
            </a:r>
            <a:r>
              <a:rPr lang="uk-UA" b="1" dirty="0"/>
              <a:t>, робоча програма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(розміщені на веб-сторінці кафедри патологічної анатомії)</a:t>
            </a:r>
          </a:p>
        </p:txBody>
      </p:sp>
      <p:pic>
        <p:nvPicPr>
          <p:cNvPr id="5" name="Picture 2" descr="A Guide to Good Digestion Part 4: The Small Intestine - Spectrum  Chiropractic Natural Family Healthcare">
            <a:extLst>
              <a:ext uri="{FF2B5EF4-FFF2-40B4-BE49-F238E27FC236}">
                <a16:creationId xmlns:a16="http://schemas.microsoft.com/office/drawing/2014/main" xmlns="" id="{09AF61FA-A8A9-497E-8BFD-E9E4D00F6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7788" y="2489211"/>
            <a:ext cx="4095012" cy="314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2262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Чому це важливо саме для педіатрії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Дитина — не “маленький дорослий”: морфологія має вікову, генетичну та перинатальну специфіку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1520" y="1508760"/>
            <a:ext cx="484632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  <a:effectLst>
            <a:outerShdw blurRad="19050" dist="12700" dir="2700000" algn="bl" rotWithShape="0">
              <a:srgbClr val="000000">
                <a:alpha val="9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960120" y="1673352"/>
            <a:ext cx="4297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Вікова морфологія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960120" y="2011680"/>
            <a:ext cx="4297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56616B"/>
                </a:solidFill>
              </a:rPr>
              <a:t>органи та тканини змінюються разом із розвитком дитини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731520" y="3063240"/>
            <a:ext cx="484632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  <a:effectLst>
            <a:outerShdw blurRad="19050" dist="12700" dir="2700000" algn="bl" rotWithShape="0">
              <a:srgbClr val="000000">
                <a:alpha val="9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960120" y="3227832"/>
            <a:ext cx="4297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Перинатальна патологія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960120" y="3566160"/>
            <a:ext cx="4297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56616B"/>
                </a:solidFill>
              </a:rPr>
              <a:t>плацента, гіпоксія, недоношеність, адаптація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6309360" y="1508760"/>
            <a:ext cx="484632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  <a:effectLst>
            <a:outerShdw blurRad="19050" dist="12700" dir="2700000" algn="bl" rotWithShape="0">
              <a:srgbClr val="000000">
                <a:alpha val="9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6537960" y="1673352"/>
            <a:ext cx="4297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Педіатричні пухлини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37960" y="2011680"/>
            <a:ext cx="4297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56616B"/>
                </a:solidFill>
              </a:rPr>
              <a:t>WHO 5th Edition виділяє окремий том для дитячих пухлин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6309360" y="3063240"/>
            <a:ext cx="484632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  <a:effectLst>
            <a:outerShdw blurRad="19050" dist="12700" dir="2700000" algn="bl" rotWithShape="0">
              <a:srgbClr val="000000">
                <a:alpha val="9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6537960" y="3227832"/>
            <a:ext cx="4297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Трансляційна медицина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6537960" y="3566160"/>
            <a:ext cx="4297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56616B"/>
                </a:solidFill>
              </a:rPr>
              <a:t>біопсія → молекулярні маркери → ризик → терапія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914400" y="5074920"/>
            <a:ext cx="10332720" cy="5029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0D1B2A"/>
                </a:solidFill>
              </a:rPr>
              <a:t>Курс формує здатність бачити захворювання як динамічну систему: від клітинного ушкодження до клінічного фенотипу та доказового рішення.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9" name="Text 17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4</a:t>
            </a:r>
            <a:endParaRPr lang="en-US" sz="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high_resolution_clean_medical_scientific_backgr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88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Мета дисципліни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PhD-рівень: від опису препарату до дослідницького висновку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77240" y="1600200"/>
            <a:ext cx="7040880" cy="14173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102A43"/>
                </a:solidFill>
              </a:rPr>
              <a:t>Сформувати здатність здобувача PhD інтегрувати клінічні, морфологічні, </a:t>
            </a:r>
            <a:r>
              <a:rPr lang="uk-UA" sz="1800" b="1" dirty="0" smtClean="0">
                <a:solidFill>
                  <a:srgbClr val="102A43"/>
                </a:solidFill>
              </a:rPr>
              <a:t> </a:t>
            </a:r>
            <a:r>
              <a:rPr lang="en-US" sz="1800" b="1" dirty="0" err="1" smtClean="0">
                <a:solidFill>
                  <a:srgbClr val="102A43"/>
                </a:solidFill>
              </a:rPr>
              <a:t>гістологічні</a:t>
            </a:r>
            <a:r>
              <a:rPr lang="en-US" sz="1800" b="1" dirty="0">
                <a:solidFill>
                  <a:srgbClr val="102A43"/>
                </a:solidFill>
              </a:rPr>
              <a:t>, </a:t>
            </a:r>
            <a:r>
              <a:rPr lang="uk-UA" sz="1800" b="1" dirty="0" smtClean="0">
                <a:solidFill>
                  <a:srgbClr val="102A43"/>
                </a:solidFill>
              </a:rPr>
              <a:t> </a:t>
            </a:r>
            <a:r>
              <a:rPr lang="en-US" sz="1800" b="1" dirty="0" err="1" smtClean="0">
                <a:solidFill>
                  <a:srgbClr val="102A43"/>
                </a:solidFill>
              </a:rPr>
              <a:t>імуногістохімічні</a:t>
            </a:r>
            <a:r>
              <a:rPr lang="en-US" sz="1800" b="1" dirty="0">
                <a:solidFill>
                  <a:srgbClr val="102A43"/>
                </a:solidFill>
              </a:rPr>
              <a:t>, </a:t>
            </a:r>
            <a:r>
              <a:rPr lang="uk-UA" sz="1800" b="1" dirty="0" smtClean="0">
                <a:solidFill>
                  <a:srgbClr val="102A43"/>
                </a:solidFill>
              </a:rPr>
              <a:t> </a:t>
            </a:r>
            <a:r>
              <a:rPr lang="en-US" sz="1800" b="1" dirty="0" err="1" smtClean="0">
                <a:solidFill>
                  <a:srgbClr val="102A43"/>
                </a:solidFill>
              </a:rPr>
              <a:t>молекулярні</a:t>
            </a:r>
            <a:r>
              <a:rPr lang="en-US" sz="1800" b="1" dirty="0" smtClean="0">
                <a:solidFill>
                  <a:srgbClr val="102A43"/>
                </a:solidFill>
              </a:rPr>
              <a:t> </a:t>
            </a:r>
            <a:r>
              <a:rPr lang="en-US" sz="1800" b="1" dirty="0">
                <a:solidFill>
                  <a:srgbClr val="102A43"/>
                </a:solidFill>
              </a:rPr>
              <a:t>та лабораторні дані для розуміння патогенезу, </a:t>
            </a:r>
            <a:r>
              <a:rPr lang="uk-UA" sz="1800" b="1" dirty="0" smtClean="0">
                <a:solidFill>
                  <a:srgbClr val="102A43"/>
                </a:solidFill>
              </a:rPr>
              <a:t> </a:t>
            </a:r>
            <a:r>
              <a:rPr lang="en-US" sz="1800" b="1" dirty="0" err="1" smtClean="0">
                <a:solidFill>
                  <a:srgbClr val="102A43"/>
                </a:solidFill>
              </a:rPr>
              <a:t>діагностики</a:t>
            </a:r>
            <a:r>
              <a:rPr lang="en-US" sz="1800" b="1" dirty="0">
                <a:solidFill>
                  <a:srgbClr val="102A43"/>
                </a:solidFill>
              </a:rPr>
              <a:t>, прогнозу й планування власного наукового дослідження.</a:t>
            </a:r>
            <a:endParaRPr lang="en-US" sz="1800" dirty="0"/>
          </a:p>
        </p:txBody>
      </p:sp>
      <p:sp>
        <p:nvSpPr>
          <p:cNvPr id="8" name="Text 5"/>
          <p:cNvSpPr/>
          <p:nvPr/>
        </p:nvSpPr>
        <p:spPr>
          <a:xfrm>
            <a:off x="8412480" y="1645920"/>
            <a:ext cx="1005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3BB3C3"/>
                </a:solidFill>
              </a:rPr>
              <a:t>1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8412480" y="2066544"/>
            <a:ext cx="1005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20" dirty="0">
                <a:solidFill>
                  <a:srgbClr val="56616B"/>
                </a:solidFill>
              </a:rPr>
              <a:t>клініко-морфологічна логіка</a:t>
            </a:r>
            <a:endParaRPr lang="en-US" sz="820" dirty="0"/>
          </a:p>
        </p:txBody>
      </p:sp>
      <p:sp>
        <p:nvSpPr>
          <p:cNvPr id="10" name="Text 7"/>
          <p:cNvSpPr/>
          <p:nvPr/>
        </p:nvSpPr>
        <p:spPr>
          <a:xfrm>
            <a:off x="9692640" y="1645920"/>
            <a:ext cx="1005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6D5BD0"/>
                </a:solidFill>
              </a:rPr>
              <a:t>≥6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9692640" y="2066544"/>
            <a:ext cx="1005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20" dirty="0">
                <a:solidFill>
                  <a:srgbClr val="56616B"/>
                </a:solidFill>
              </a:rPr>
              <a:t>практичні кейси</a:t>
            </a:r>
            <a:endParaRPr lang="en-US" sz="820" dirty="0"/>
          </a:p>
        </p:txBody>
      </p:sp>
      <p:sp>
        <p:nvSpPr>
          <p:cNvPr id="12" name="Text 9"/>
          <p:cNvSpPr/>
          <p:nvPr/>
        </p:nvSpPr>
        <p:spPr>
          <a:xfrm>
            <a:off x="10972800" y="1645920"/>
            <a:ext cx="1005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D8638E"/>
                </a:solidFill>
              </a:rPr>
              <a:t>1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10972800" y="2066544"/>
            <a:ext cx="1005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20" dirty="0">
                <a:solidFill>
                  <a:srgbClr val="56616B"/>
                </a:solidFill>
              </a:rPr>
              <a:t>дослідницький результат</a:t>
            </a:r>
            <a:endParaRPr lang="en-US" sz="820" dirty="0"/>
          </a:p>
        </p:txBody>
      </p:sp>
      <p:sp>
        <p:nvSpPr>
          <p:cNvPr id="14" name="Shape 11"/>
          <p:cNvSpPr/>
          <p:nvPr/>
        </p:nvSpPr>
        <p:spPr>
          <a:xfrm>
            <a:off x="914400" y="4114800"/>
            <a:ext cx="3063240" cy="786384"/>
          </a:xfrm>
          <a:prstGeom prst="chevron">
            <a:avLst/>
          </a:prstGeom>
          <a:solidFill>
            <a:srgbClr val="3BB3C3"/>
          </a:solidFill>
          <a:ln w="12700">
            <a:solidFill>
              <a:srgbClr val="FFFFFF">
                <a:alpha val="75000"/>
              </a:srgbClr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1143000" y="4297680"/>
            <a:ext cx="25146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Клінічна проблема</a:t>
            </a:r>
            <a:endParaRPr lang="en-US" sz="1200" dirty="0"/>
          </a:p>
        </p:txBody>
      </p:sp>
      <p:sp>
        <p:nvSpPr>
          <p:cNvPr id="16" name="Text 13"/>
          <p:cNvSpPr/>
          <p:nvPr/>
        </p:nvSpPr>
        <p:spPr>
          <a:xfrm>
            <a:off x="1005840" y="5120640"/>
            <a:ext cx="2743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Що сталося з пацієнтом?</a:t>
            </a:r>
            <a:endParaRPr lang="en-US" sz="950" dirty="0"/>
          </a:p>
        </p:txBody>
      </p:sp>
      <p:sp>
        <p:nvSpPr>
          <p:cNvPr id="17" name="Shape 14"/>
          <p:cNvSpPr/>
          <p:nvPr/>
        </p:nvSpPr>
        <p:spPr>
          <a:xfrm>
            <a:off x="4663440" y="4114800"/>
            <a:ext cx="3063240" cy="786384"/>
          </a:xfrm>
          <a:prstGeom prst="chevron">
            <a:avLst/>
          </a:prstGeom>
          <a:solidFill>
            <a:srgbClr val="6D5BD0"/>
          </a:solidFill>
          <a:ln w="12700">
            <a:solidFill>
              <a:srgbClr val="FFFFFF">
                <a:alpha val="75000"/>
              </a:srgbClr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4892040" y="4297680"/>
            <a:ext cx="25146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Морфологічний доказ</a:t>
            </a:r>
            <a:endParaRPr lang="en-US" sz="1200" dirty="0"/>
          </a:p>
        </p:txBody>
      </p:sp>
      <p:sp>
        <p:nvSpPr>
          <p:cNvPr id="19" name="Text 16"/>
          <p:cNvSpPr/>
          <p:nvPr/>
        </p:nvSpPr>
        <p:spPr>
          <a:xfrm>
            <a:off x="4754880" y="5120640"/>
            <a:ext cx="2743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Що говорить тканина?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8412480" y="4114800"/>
            <a:ext cx="3063240" cy="786384"/>
          </a:xfrm>
          <a:prstGeom prst="chevron">
            <a:avLst/>
          </a:prstGeom>
          <a:solidFill>
            <a:srgbClr val="2274A5"/>
          </a:solidFill>
          <a:ln w="12700">
            <a:solidFill>
              <a:srgbClr val="FFFFFF">
                <a:alpha val="75000"/>
              </a:srgbClr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8641080" y="4297680"/>
            <a:ext cx="25146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Наукова інтерпретація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8503920" y="5120640"/>
            <a:ext cx="2743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Яка гіпотеза перевіряється?</a:t>
            </a:r>
            <a:endParaRPr lang="en-US" sz="950" dirty="0"/>
          </a:p>
        </p:txBody>
      </p:sp>
      <p:sp>
        <p:nvSpPr>
          <p:cNvPr id="23" name="Text 20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4" name="Text 21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5</a:t>
            </a:r>
            <a:endParaRPr lang="en-US" sz="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Завдання курсу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Що саме має навчитися робити аспірант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77240" y="1508760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59536" y="1591056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1</a:t>
            </a:r>
            <a:endParaRPr lang="en-US" sz="720" dirty="0"/>
          </a:p>
        </p:txBody>
      </p:sp>
      <p:sp>
        <p:nvSpPr>
          <p:cNvPr id="7" name="Text 5"/>
          <p:cNvSpPr/>
          <p:nvPr/>
        </p:nvSpPr>
        <p:spPr>
          <a:xfrm>
            <a:off x="1243584" y="1481328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читати морфологічний препарат як клінічний доказ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777240" y="2176272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59536" y="2258568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2</a:t>
            </a:r>
            <a:endParaRPr lang="en-US" sz="720" dirty="0"/>
          </a:p>
        </p:txBody>
      </p:sp>
      <p:sp>
        <p:nvSpPr>
          <p:cNvPr id="10" name="Text 8"/>
          <p:cNvSpPr/>
          <p:nvPr/>
        </p:nvSpPr>
        <p:spPr>
          <a:xfrm>
            <a:off x="1243584" y="2148840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пояснювати патогенез через клітинне ушкодження та тканинну відповідь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777240" y="2843784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59536" y="2926080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3</a:t>
            </a:r>
            <a:endParaRPr lang="en-US" sz="720" dirty="0"/>
          </a:p>
        </p:txBody>
      </p:sp>
      <p:sp>
        <p:nvSpPr>
          <p:cNvPr id="13" name="Text 11"/>
          <p:cNvSpPr/>
          <p:nvPr/>
        </p:nvSpPr>
        <p:spPr>
          <a:xfrm>
            <a:off x="1243584" y="2816352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працювати з біопсією, операційним та аутопсійним матеріалом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777240" y="3511296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59536" y="3593592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4</a:t>
            </a:r>
            <a:endParaRPr lang="en-US" sz="720" dirty="0"/>
          </a:p>
        </p:txBody>
      </p:sp>
      <p:sp>
        <p:nvSpPr>
          <p:cNvPr id="16" name="Text 14"/>
          <p:cNvSpPr/>
          <p:nvPr/>
        </p:nvSpPr>
        <p:spPr>
          <a:xfrm>
            <a:off x="1243584" y="3483864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оцінювати ІГХ / молекулярні результати у межах діагностичної логіки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777240" y="4178808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59536" y="4261104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5</a:t>
            </a:r>
            <a:endParaRPr lang="en-US" sz="720" dirty="0"/>
          </a:p>
        </p:txBody>
      </p:sp>
      <p:sp>
        <p:nvSpPr>
          <p:cNvPr id="19" name="Text 17"/>
          <p:cNvSpPr/>
          <p:nvPr/>
        </p:nvSpPr>
        <p:spPr>
          <a:xfrm>
            <a:off x="1243584" y="4151376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використовувати WHO-класифікації та доказові джерела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777240" y="4846320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59536" y="4928616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6</a:t>
            </a:r>
            <a:endParaRPr lang="en-US" sz="720" dirty="0"/>
          </a:p>
        </p:txBody>
      </p:sp>
      <p:sp>
        <p:nvSpPr>
          <p:cNvPr id="22" name="Text 20"/>
          <p:cNvSpPr/>
          <p:nvPr/>
        </p:nvSpPr>
        <p:spPr>
          <a:xfrm>
            <a:off x="1243584" y="4818888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будувати дизайн морфологічного фрагмента PhD-дослідження</a:t>
            </a:r>
            <a:endParaRPr lang="en-US" sz="1600" dirty="0"/>
          </a:p>
        </p:txBody>
      </p:sp>
      <p:pic>
        <p:nvPicPr>
          <p:cNvPr id="23" name="Image 0" descr="/mnt/data/a_wide_clean_medical_scientific_conceptual_illus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240" y="2792633"/>
            <a:ext cx="1920240" cy="1080709"/>
          </a:xfrm>
          <a:prstGeom prst="rect">
            <a:avLst/>
          </a:prstGeom>
        </p:spPr>
      </p:pic>
      <p:sp>
        <p:nvSpPr>
          <p:cNvPr id="24" name="Text 21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5" name="Text 22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6</a:t>
            </a:r>
            <a:endParaRPr lang="en-US" sz="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Очікувані результати навчання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Рівень — не “знати тему”, а застосовувати морфологію у науці та клінічній логіці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85800" y="1417320"/>
            <a:ext cx="3291840" cy="4160520"/>
          </a:xfrm>
          <a:prstGeom prst="roundRect">
            <a:avLst>
              <a:gd name="adj" fmla="val 2222"/>
            </a:avLst>
          </a:prstGeom>
          <a:solidFill>
            <a:srgbClr val="EAF6FB"/>
          </a:solidFill>
          <a:ln w="10160">
            <a:solidFill>
              <a:srgbClr val="B8DDE8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941832" y="1700784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274A5"/>
                </a:solidFill>
              </a:rPr>
              <a:t>Знати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1069848" y="2331720"/>
            <a:ext cx="2651760" cy="26517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250" dirty="0">
                <a:solidFill>
                  <a:srgbClr val="102A43"/>
                </a:solidFill>
              </a:rPr>
              <a:t>морфологічні основи захворювань дитячого віку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сучасні принципи WHO-класифікацій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можливості та межі ІГХ/молекулярної патології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4526280" y="1417320"/>
            <a:ext cx="3291840" cy="4160520"/>
          </a:xfrm>
          <a:prstGeom prst="roundRect">
            <a:avLst>
              <a:gd name="adj" fmla="val 2222"/>
            </a:avLst>
          </a:prstGeom>
          <a:solidFill>
            <a:srgbClr val="F4F1FE"/>
          </a:solidFill>
          <a:ln w="10160">
            <a:solidFill>
              <a:srgbClr val="D0C9F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782312" y="1700784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D5BD0"/>
                </a:solidFill>
              </a:rPr>
              <a:t>Вміти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4910328" y="2331720"/>
            <a:ext cx="2651760" cy="26517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250" dirty="0">
                <a:solidFill>
                  <a:srgbClr val="102A43"/>
                </a:solidFill>
              </a:rPr>
              <a:t>інтегрувати клініку з мікроскопією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аналізувати кейси й формувати висновок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обґрунтовувати діагностичне рішення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8366760" y="1417320"/>
            <a:ext cx="3291840" cy="4160520"/>
          </a:xfrm>
          <a:prstGeom prst="roundRect">
            <a:avLst>
              <a:gd name="adj" fmla="val 2222"/>
            </a:avLst>
          </a:prstGeom>
          <a:solidFill>
            <a:srgbClr val="FFF3F7"/>
          </a:solidFill>
          <a:ln w="10160">
            <a:solidFill>
              <a:srgbClr val="F1A3BE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622792" y="1700784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D8638E"/>
                </a:solidFill>
              </a:rPr>
              <a:t>Володіти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8750808" y="2331720"/>
            <a:ext cx="2651760" cy="26517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250" dirty="0">
                <a:solidFill>
                  <a:srgbClr val="102A43"/>
                </a:solidFill>
              </a:rPr>
              <a:t>критичним аналізом морфологічних даних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плануванням морфологічного дослідження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академічною комунікацією результатів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5" name="Text 13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7</a:t>
            </a:r>
            <a:endParaRPr lang="en-US" sz="7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wide_cleanly_composed_conceptual_medical_biotech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75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58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8368" y="475488"/>
            <a:ext cx="54864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FFFFFF"/>
                </a:solidFill>
              </a:rPr>
              <a:t>Карта компетентностей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731520" y="2423160"/>
            <a:ext cx="1920240" cy="1965960"/>
          </a:xfrm>
          <a:prstGeom prst="roundRect">
            <a:avLst>
              <a:gd name="adj" fmla="val 2857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50392" y="2697480"/>
            <a:ext cx="168249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02A43"/>
                </a:solidFill>
              </a:rPr>
              <a:t>Клініко-морфологічна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1143000" y="3154680"/>
            <a:ext cx="109728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914400" y="342900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60" dirty="0">
                <a:solidFill>
                  <a:srgbClr val="56616B"/>
                </a:solidFill>
              </a:rPr>
              <a:t>бачити зв’язок “симптом — тканина — механізм”</a:t>
            </a:r>
            <a:endParaRPr lang="en-US" sz="860" dirty="0"/>
          </a:p>
        </p:txBody>
      </p:sp>
      <p:sp>
        <p:nvSpPr>
          <p:cNvPr id="10" name="Shape 7"/>
          <p:cNvSpPr/>
          <p:nvPr/>
        </p:nvSpPr>
        <p:spPr>
          <a:xfrm>
            <a:off x="2926080" y="2423160"/>
            <a:ext cx="1920240" cy="1965960"/>
          </a:xfrm>
          <a:prstGeom prst="roundRect">
            <a:avLst>
              <a:gd name="adj" fmla="val 2857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3044952" y="2697480"/>
            <a:ext cx="168249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02A43"/>
                </a:solidFill>
              </a:rPr>
              <a:t>Дослідницька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3337560" y="3154680"/>
            <a:ext cx="109728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3108960" y="342900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60" dirty="0">
                <a:solidFill>
                  <a:srgbClr val="56616B"/>
                </a:solidFill>
              </a:rPr>
              <a:t>формувати гіпотезу та морфологічний дизайн</a:t>
            </a:r>
            <a:endParaRPr lang="en-US" sz="860" dirty="0"/>
          </a:p>
        </p:txBody>
      </p:sp>
      <p:sp>
        <p:nvSpPr>
          <p:cNvPr id="14" name="Shape 11"/>
          <p:cNvSpPr/>
          <p:nvPr/>
        </p:nvSpPr>
        <p:spPr>
          <a:xfrm>
            <a:off x="5120640" y="2423160"/>
            <a:ext cx="1920240" cy="1965960"/>
          </a:xfrm>
          <a:prstGeom prst="roundRect">
            <a:avLst>
              <a:gd name="adj" fmla="val 2857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5239512" y="2697480"/>
            <a:ext cx="168249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02A43"/>
                </a:solidFill>
              </a:rPr>
              <a:t>Доказова</a:t>
            </a:r>
            <a:endParaRPr lang="en-US" sz="1300" dirty="0"/>
          </a:p>
        </p:txBody>
      </p:sp>
      <p:sp>
        <p:nvSpPr>
          <p:cNvPr id="16" name="Shape 13"/>
          <p:cNvSpPr/>
          <p:nvPr/>
        </p:nvSpPr>
        <p:spPr>
          <a:xfrm>
            <a:off x="5532120" y="3154680"/>
            <a:ext cx="109728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5303520" y="342900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60" dirty="0">
                <a:solidFill>
                  <a:srgbClr val="56616B"/>
                </a:solidFill>
              </a:rPr>
              <a:t>працювати з WHO, PubMed, Scopus, рекомендаціями</a:t>
            </a:r>
            <a:endParaRPr lang="en-US" sz="860" dirty="0"/>
          </a:p>
        </p:txBody>
      </p:sp>
      <p:sp>
        <p:nvSpPr>
          <p:cNvPr id="18" name="Shape 15"/>
          <p:cNvSpPr/>
          <p:nvPr/>
        </p:nvSpPr>
        <p:spPr>
          <a:xfrm>
            <a:off x="7315200" y="2423160"/>
            <a:ext cx="1920240" cy="1965960"/>
          </a:xfrm>
          <a:prstGeom prst="roundRect">
            <a:avLst>
              <a:gd name="adj" fmla="val 2857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7434072" y="2697480"/>
            <a:ext cx="168249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02A43"/>
                </a:solidFill>
              </a:rPr>
              <a:t>Технологічна</a:t>
            </a:r>
            <a:endParaRPr lang="en-US" sz="1300" dirty="0"/>
          </a:p>
        </p:txBody>
      </p:sp>
      <p:sp>
        <p:nvSpPr>
          <p:cNvPr id="20" name="Shape 17"/>
          <p:cNvSpPr/>
          <p:nvPr/>
        </p:nvSpPr>
        <p:spPr>
          <a:xfrm>
            <a:off x="7726680" y="3154680"/>
            <a:ext cx="109728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7498080" y="342900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60" dirty="0">
                <a:solidFill>
                  <a:srgbClr val="56616B"/>
                </a:solidFill>
              </a:rPr>
              <a:t>розуміти ІГХ, молекулярні тести, цифрову патологію</a:t>
            </a:r>
            <a:endParaRPr lang="en-US" sz="860" dirty="0"/>
          </a:p>
        </p:txBody>
      </p:sp>
      <p:sp>
        <p:nvSpPr>
          <p:cNvPr id="22" name="Shape 19"/>
          <p:cNvSpPr/>
          <p:nvPr/>
        </p:nvSpPr>
        <p:spPr>
          <a:xfrm>
            <a:off x="9509760" y="2423160"/>
            <a:ext cx="1920240" cy="1965960"/>
          </a:xfrm>
          <a:prstGeom prst="roundRect">
            <a:avLst>
              <a:gd name="adj" fmla="val 2857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9628632" y="2697480"/>
            <a:ext cx="168249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02A43"/>
                </a:solidFill>
              </a:rPr>
              <a:t>Комунікаційна</a:t>
            </a:r>
            <a:endParaRPr lang="en-US" sz="1300" dirty="0"/>
          </a:p>
        </p:txBody>
      </p:sp>
      <p:sp>
        <p:nvSpPr>
          <p:cNvPr id="24" name="Shape 21"/>
          <p:cNvSpPr/>
          <p:nvPr/>
        </p:nvSpPr>
        <p:spPr>
          <a:xfrm>
            <a:off x="9921240" y="3154680"/>
            <a:ext cx="109728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9692640" y="342900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60" dirty="0">
                <a:solidFill>
                  <a:srgbClr val="56616B"/>
                </a:solidFill>
              </a:rPr>
              <a:t>представляти кейс, аргументувати висновок</a:t>
            </a:r>
            <a:endParaRPr lang="en-US" sz="86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Архітектура курсу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6 тематичних блоків, які масштабуються під обсяг ОНП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77240" y="150876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6500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941832" y="176479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BB3C3"/>
                </a:solidFill>
              </a:rPr>
              <a:t>1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1618488" y="171907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Метод клінічної морфології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4526280" y="150876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6500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690872" y="176479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D5BD0"/>
                </a:solidFill>
              </a:rPr>
              <a:t>2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5367528" y="171907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Запалення, регенерація, імунопатологія</a:t>
            </a:r>
            <a:endParaRPr lang="en-US" sz="1350" dirty="0"/>
          </a:p>
        </p:txBody>
      </p:sp>
      <p:sp>
        <p:nvSpPr>
          <p:cNvPr id="11" name="Shape 9"/>
          <p:cNvSpPr/>
          <p:nvPr/>
        </p:nvSpPr>
        <p:spPr>
          <a:xfrm>
            <a:off x="8275320" y="150876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6500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439912" y="176479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BB3C3"/>
                </a:solidFill>
              </a:rPr>
              <a:t>3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9116568" y="171907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Перинатальна та неонатальна патологія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777240" y="329184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6500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41832" y="354787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D5BD0"/>
                </a:solidFill>
              </a:rPr>
              <a:t>4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618488" y="350215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Педіатрична онкоморфологія</a:t>
            </a:r>
            <a:endParaRPr lang="en-US" sz="1350" dirty="0"/>
          </a:p>
        </p:txBody>
      </p:sp>
      <p:sp>
        <p:nvSpPr>
          <p:cNvPr id="17" name="Shape 15"/>
          <p:cNvSpPr/>
          <p:nvPr/>
        </p:nvSpPr>
        <p:spPr>
          <a:xfrm>
            <a:off x="4526280" y="329184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6500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690872" y="354787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BB3C3"/>
                </a:solidFill>
              </a:rPr>
              <a:t>5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5367528" y="350215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Інфекційна та системна патологія</a:t>
            </a:r>
            <a:endParaRPr lang="en-US" sz="1350" dirty="0"/>
          </a:p>
        </p:txBody>
      </p:sp>
      <p:sp>
        <p:nvSpPr>
          <p:cNvPr id="20" name="Shape 18"/>
          <p:cNvSpPr/>
          <p:nvPr/>
        </p:nvSpPr>
        <p:spPr>
          <a:xfrm>
            <a:off x="8275320" y="329184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6500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439912" y="354787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D5BD0"/>
                </a:solidFill>
              </a:rPr>
              <a:t>6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9116568" y="350215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Цифрова і молекулярна патологія</a:t>
            </a:r>
            <a:endParaRPr lang="en-US" sz="1350" dirty="0"/>
          </a:p>
        </p:txBody>
      </p:sp>
      <p:sp>
        <p:nvSpPr>
          <p:cNvPr id="23" name="Text 21"/>
          <p:cNvSpPr/>
          <p:nvPr/>
        </p:nvSpPr>
        <p:spPr>
          <a:xfrm>
            <a:off x="1005840" y="5440680"/>
            <a:ext cx="10058400" cy="3657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D1B2A"/>
                </a:solidFill>
              </a:rPr>
              <a:t>Кожен блок завершується міні-кейсом: клінічні дані → препарат → механізм → прогноз → наукова гіпотеза.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5" name="Text 23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9</a:t>
            </a:r>
            <a:endParaRPr lang="en-US" sz="7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Тематичний план презентаційного курсу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Приклад структури для робочої програми / силабусу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58368" y="1371600"/>
            <a:ext cx="10835640" cy="384048"/>
          </a:xfrm>
          <a:prstGeom prst="rect">
            <a:avLst/>
          </a:prstGeom>
          <a:solidFill>
            <a:srgbClr val="102A43"/>
          </a:solidFill>
          <a:ln w="12700">
            <a:solidFill>
              <a:srgbClr val="102A4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49808" y="1490472"/>
            <a:ext cx="1325880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Модуль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2258568" y="1490472"/>
            <a:ext cx="3246120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FFFF"/>
                </a:solidFill>
              </a:rPr>
              <a:t>Тема</a:t>
            </a:r>
            <a:endParaRPr lang="en-US" sz="850" dirty="0"/>
          </a:p>
        </p:txBody>
      </p:sp>
      <p:sp>
        <p:nvSpPr>
          <p:cNvPr id="8" name="Text 6"/>
          <p:cNvSpPr/>
          <p:nvPr/>
        </p:nvSpPr>
        <p:spPr>
          <a:xfrm>
            <a:off x="5687568" y="1490472"/>
            <a:ext cx="5715000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FFFF"/>
                </a:solidFill>
              </a:rPr>
              <a:t>Фокус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658368" y="1755648"/>
            <a:ext cx="10835640" cy="530352"/>
          </a:xfrm>
          <a:prstGeom prst="rect">
            <a:avLst/>
          </a:prstGeom>
          <a:solidFill>
            <a:srgbClr val="EEF7FB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58952" y="1920240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1</a:t>
            </a:r>
            <a:endParaRPr lang="en-US" sz="820" dirty="0"/>
          </a:p>
        </p:txBody>
      </p:sp>
      <p:sp>
        <p:nvSpPr>
          <p:cNvPr id="11" name="Text 9"/>
          <p:cNvSpPr/>
          <p:nvPr/>
        </p:nvSpPr>
        <p:spPr>
          <a:xfrm>
            <a:off x="2267712" y="1920240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Клініко-морфологічний метод</a:t>
            </a:r>
            <a:endParaRPr lang="en-US" sz="920" dirty="0"/>
          </a:p>
        </p:txBody>
      </p:sp>
      <p:sp>
        <p:nvSpPr>
          <p:cNvPr id="12" name="Text 10"/>
          <p:cNvSpPr/>
          <p:nvPr/>
        </p:nvSpPr>
        <p:spPr>
          <a:xfrm>
            <a:off x="5696712" y="1920240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принципи, джерела даних, межі інтерпретації</a:t>
            </a:r>
            <a:endParaRPr lang="en-US" sz="920" dirty="0"/>
          </a:p>
        </p:txBody>
      </p:sp>
      <p:sp>
        <p:nvSpPr>
          <p:cNvPr id="13" name="Shape 11"/>
          <p:cNvSpPr/>
          <p:nvPr/>
        </p:nvSpPr>
        <p:spPr>
          <a:xfrm>
            <a:off x="658368" y="2286000"/>
            <a:ext cx="10835640" cy="530352"/>
          </a:xfrm>
          <a:prstGeom prst="rect">
            <a:avLst/>
          </a:prstGeom>
          <a:solidFill>
            <a:srgbClr val="FFFFFF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58952" y="2450592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2</a:t>
            </a:r>
            <a:endParaRPr lang="en-US" sz="820" dirty="0"/>
          </a:p>
        </p:txBody>
      </p:sp>
      <p:sp>
        <p:nvSpPr>
          <p:cNvPr id="15" name="Text 13"/>
          <p:cNvSpPr/>
          <p:nvPr/>
        </p:nvSpPr>
        <p:spPr>
          <a:xfrm>
            <a:off x="2267712" y="2450592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Ушкодження, запалення, регенерація</a:t>
            </a:r>
            <a:endParaRPr lang="en-US" sz="920" dirty="0"/>
          </a:p>
        </p:txBody>
      </p:sp>
      <p:sp>
        <p:nvSpPr>
          <p:cNvPr id="16" name="Text 14"/>
          <p:cNvSpPr/>
          <p:nvPr/>
        </p:nvSpPr>
        <p:spPr>
          <a:xfrm>
            <a:off x="5696712" y="2450592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морфологія + патофізіологічний механізм</a:t>
            </a:r>
            <a:endParaRPr lang="en-US" sz="920" dirty="0"/>
          </a:p>
        </p:txBody>
      </p:sp>
      <p:sp>
        <p:nvSpPr>
          <p:cNvPr id="17" name="Shape 15"/>
          <p:cNvSpPr/>
          <p:nvPr/>
        </p:nvSpPr>
        <p:spPr>
          <a:xfrm>
            <a:off x="658368" y="2816352"/>
            <a:ext cx="10835640" cy="530352"/>
          </a:xfrm>
          <a:prstGeom prst="rect">
            <a:avLst/>
          </a:prstGeom>
          <a:solidFill>
            <a:srgbClr val="EEF7FB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58952" y="2980944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3</a:t>
            </a:r>
            <a:endParaRPr lang="en-US" sz="820" dirty="0"/>
          </a:p>
        </p:txBody>
      </p:sp>
      <p:sp>
        <p:nvSpPr>
          <p:cNvPr id="19" name="Text 17"/>
          <p:cNvSpPr/>
          <p:nvPr/>
        </p:nvSpPr>
        <p:spPr>
          <a:xfrm>
            <a:off x="2267712" y="2980944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Перинатальна патологія</a:t>
            </a:r>
            <a:endParaRPr lang="en-US" sz="920" dirty="0"/>
          </a:p>
        </p:txBody>
      </p:sp>
      <p:sp>
        <p:nvSpPr>
          <p:cNvPr id="20" name="Text 18"/>
          <p:cNvSpPr/>
          <p:nvPr/>
        </p:nvSpPr>
        <p:spPr>
          <a:xfrm>
            <a:off x="5696712" y="2980944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плацента, гіпоксія, адаптація, недоношеність</a:t>
            </a:r>
            <a:endParaRPr lang="en-US" sz="920" dirty="0"/>
          </a:p>
        </p:txBody>
      </p:sp>
      <p:sp>
        <p:nvSpPr>
          <p:cNvPr id="21" name="Shape 19"/>
          <p:cNvSpPr/>
          <p:nvPr/>
        </p:nvSpPr>
        <p:spPr>
          <a:xfrm>
            <a:off x="658368" y="3346704"/>
            <a:ext cx="10835640" cy="530352"/>
          </a:xfrm>
          <a:prstGeom prst="rect">
            <a:avLst/>
          </a:prstGeom>
          <a:solidFill>
            <a:srgbClr val="FFFFFF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58952" y="3511296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4</a:t>
            </a:r>
            <a:endParaRPr lang="en-US" sz="820" dirty="0"/>
          </a:p>
        </p:txBody>
      </p:sp>
      <p:sp>
        <p:nvSpPr>
          <p:cNvPr id="23" name="Text 21"/>
          <p:cNvSpPr/>
          <p:nvPr/>
        </p:nvSpPr>
        <p:spPr>
          <a:xfrm>
            <a:off x="2267712" y="3511296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Пухлини дитячого віку</a:t>
            </a:r>
            <a:endParaRPr lang="en-US" sz="920" dirty="0"/>
          </a:p>
        </p:txBody>
      </p:sp>
      <p:sp>
        <p:nvSpPr>
          <p:cNvPr id="24" name="Text 22"/>
          <p:cNvSpPr/>
          <p:nvPr/>
        </p:nvSpPr>
        <p:spPr>
          <a:xfrm>
            <a:off x="5696712" y="3511296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WHO, ІГХ, молекулярні маркери, ризик</a:t>
            </a:r>
            <a:endParaRPr lang="en-US" sz="920" dirty="0"/>
          </a:p>
        </p:txBody>
      </p:sp>
      <p:sp>
        <p:nvSpPr>
          <p:cNvPr id="25" name="Shape 23"/>
          <p:cNvSpPr/>
          <p:nvPr/>
        </p:nvSpPr>
        <p:spPr>
          <a:xfrm>
            <a:off x="658368" y="3877056"/>
            <a:ext cx="10835640" cy="530352"/>
          </a:xfrm>
          <a:prstGeom prst="rect">
            <a:avLst/>
          </a:prstGeom>
          <a:solidFill>
            <a:srgbClr val="EEF7FB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58952" y="4041648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5</a:t>
            </a:r>
            <a:endParaRPr lang="en-US" sz="820" dirty="0"/>
          </a:p>
        </p:txBody>
      </p:sp>
      <p:sp>
        <p:nvSpPr>
          <p:cNvPr id="27" name="Text 25"/>
          <p:cNvSpPr/>
          <p:nvPr/>
        </p:nvSpPr>
        <p:spPr>
          <a:xfrm>
            <a:off x="2267712" y="4041648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Системні та інфекційні процеси</a:t>
            </a:r>
            <a:endParaRPr lang="en-US" sz="920" dirty="0"/>
          </a:p>
        </p:txBody>
      </p:sp>
      <p:sp>
        <p:nvSpPr>
          <p:cNvPr id="28" name="Text 26"/>
          <p:cNvSpPr/>
          <p:nvPr/>
        </p:nvSpPr>
        <p:spPr>
          <a:xfrm>
            <a:off x="5696712" y="4041648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органні прояви, сепсис, імунна відповідь</a:t>
            </a:r>
            <a:endParaRPr lang="en-US" sz="920" dirty="0"/>
          </a:p>
        </p:txBody>
      </p:sp>
      <p:sp>
        <p:nvSpPr>
          <p:cNvPr id="29" name="Shape 27"/>
          <p:cNvSpPr/>
          <p:nvPr/>
        </p:nvSpPr>
        <p:spPr>
          <a:xfrm>
            <a:off x="658368" y="4407408"/>
            <a:ext cx="10835640" cy="530352"/>
          </a:xfrm>
          <a:prstGeom prst="rect">
            <a:avLst/>
          </a:prstGeom>
          <a:solidFill>
            <a:srgbClr val="FFFFFF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58952" y="4572000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6</a:t>
            </a:r>
            <a:endParaRPr lang="en-US" sz="820" dirty="0"/>
          </a:p>
        </p:txBody>
      </p:sp>
      <p:sp>
        <p:nvSpPr>
          <p:cNvPr id="31" name="Text 29"/>
          <p:cNvSpPr/>
          <p:nvPr/>
        </p:nvSpPr>
        <p:spPr>
          <a:xfrm>
            <a:off x="2267712" y="4572000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Дослідницький проєкт</a:t>
            </a:r>
            <a:endParaRPr lang="en-US" sz="920" dirty="0"/>
          </a:p>
        </p:txBody>
      </p:sp>
      <p:sp>
        <p:nvSpPr>
          <p:cNvPr id="32" name="Text 30"/>
          <p:cNvSpPr/>
          <p:nvPr/>
        </p:nvSpPr>
        <p:spPr>
          <a:xfrm>
            <a:off x="5696712" y="4572000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морфометрія, цифрова патологія, висновок</a:t>
            </a:r>
            <a:endParaRPr lang="en-US" sz="920" dirty="0"/>
          </a:p>
        </p:txBody>
      </p:sp>
      <p:sp>
        <p:nvSpPr>
          <p:cNvPr id="33" name="Text 31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34" name="Text 32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10</a:t>
            </a:r>
            <a:endParaRPr lang="en-US" sz="7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clean_high_resolution_infographic_style_illustr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7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Клініко-морфологічний метод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Ключовий алгоритм мислення аспіранта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777240" y="3931920"/>
            <a:ext cx="1508760" cy="658368"/>
          </a:xfrm>
          <a:prstGeom prst="roundRect">
            <a:avLst>
              <a:gd name="adj" fmla="val 11111"/>
            </a:avLst>
          </a:prstGeom>
          <a:solidFill>
            <a:srgbClr val="3BB3C3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6510" dist="1270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868680" y="4096512"/>
            <a:ext cx="27432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1</a:t>
            </a:r>
            <a:endParaRPr lang="en-US" sz="1000" dirty="0"/>
          </a:p>
        </p:txBody>
      </p:sp>
      <p:sp>
        <p:nvSpPr>
          <p:cNvPr id="9" name="Text 6"/>
          <p:cNvSpPr/>
          <p:nvPr/>
        </p:nvSpPr>
        <p:spPr>
          <a:xfrm>
            <a:off x="1161288" y="4078224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930" b="1" dirty="0">
                <a:solidFill>
                  <a:srgbClr val="FFFFFF"/>
                </a:solidFill>
              </a:rPr>
              <a:t>Клінічне питання</a:t>
            </a:r>
            <a:endParaRPr lang="en-US" sz="930" dirty="0"/>
          </a:p>
        </p:txBody>
      </p:sp>
      <p:sp>
        <p:nvSpPr>
          <p:cNvPr id="10" name="Shape 7"/>
          <p:cNvSpPr/>
          <p:nvPr/>
        </p:nvSpPr>
        <p:spPr>
          <a:xfrm>
            <a:off x="2359152" y="4526280"/>
            <a:ext cx="512064" cy="0"/>
          </a:xfrm>
          <a:prstGeom prst="line">
            <a:avLst/>
          </a:prstGeom>
          <a:noFill/>
          <a:ln w="2032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11" name="Shape 8"/>
          <p:cNvSpPr/>
          <p:nvPr/>
        </p:nvSpPr>
        <p:spPr>
          <a:xfrm>
            <a:off x="3017520" y="3931920"/>
            <a:ext cx="1508760" cy="658368"/>
          </a:xfrm>
          <a:prstGeom prst="roundRect">
            <a:avLst>
              <a:gd name="adj" fmla="val 11111"/>
            </a:avLst>
          </a:prstGeom>
          <a:solidFill>
            <a:srgbClr val="6D5BD0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6510" dist="1270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3108960" y="4096512"/>
            <a:ext cx="27432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2</a:t>
            </a:r>
            <a:endParaRPr lang="en-US" sz="1000" dirty="0"/>
          </a:p>
        </p:txBody>
      </p:sp>
      <p:sp>
        <p:nvSpPr>
          <p:cNvPr id="13" name="Text 10"/>
          <p:cNvSpPr/>
          <p:nvPr/>
        </p:nvSpPr>
        <p:spPr>
          <a:xfrm>
            <a:off x="3401568" y="4078224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930" b="1" dirty="0">
                <a:solidFill>
                  <a:srgbClr val="FFFFFF"/>
                </a:solidFill>
              </a:rPr>
              <a:t>Матеріал / метод</a:t>
            </a:r>
            <a:endParaRPr lang="en-US" sz="930" dirty="0"/>
          </a:p>
        </p:txBody>
      </p:sp>
      <p:sp>
        <p:nvSpPr>
          <p:cNvPr id="14" name="Shape 11"/>
          <p:cNvSpPr/>
          <p:nvPr/>
        </p:nvSpPr>
        <p:spPr>
          <a:xfrm>
            <a:off x="4599432" y="4526280"/>
            <a:ext cx="512064" cy="0"/>
          </a:xfrm>
          <a:prstGeom prst="line">
            <a:avLst/>
          </a:prstGeom>
          <a:noFill/>
          <a:ln w="2032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15" name="Shape 12"/>
          <p:cNvSpPr/>
          <p:nvPr/>
        </p:nvSpPr>
        <p:spPr>
          <a:xfrm>
            <a:off x="5257800" y="3931920"/>
            <a:ext cx="1508760" cy="658368"/>
          </a:xfrm>
          <a:prstGeom prst="roundRect">
            <a:avLst>
              <a:gd name="adj" fmla="val 11111"/>
            </a:avLst>
          </a:prstGeom>
          <a:solidFill>
            <a:srgbClr val="3BB3C3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6510" dist="1270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6" name="Text 13"/>
          <p:cNvSpPr/>
          <p:nvPr/>
        </p:nvSpPr>
        <p:spPr>
          <a:xfrm>
            <a:off x="5349240" y="4096512"/>
            <a:ext cx="27432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3</a:t>
            </a:r>
            <a:endParaRPr lang="en-US" sz="1000" dirty="0"/>
          </a:p>
        </p:txBody>
      </p:sp>
      <p:sp>
        <p:nvSpPr>
          <p:cNvPr id="17" name="Text 14"/>
          <p:cNvSpPr/>
          <p:nvPr/>
        </p:nvSpPr>
        <p:spPr>
          <a:xfrm>
            <a:off x="5641848" y="4078224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US" sz="930" b="1" dirty="0">
                <a:solidFill>
                  <a:srgbClr val="FFFFFF"/>
                </a:solidFill>
              </a:rPr>
              <a:t>Морфологічна ознака</a:t>
            </a:r>
            <a:endParaRPr lang="en-US" sz="930" dirty="0"/>
          </a:p>
        </p:txBody>
      </p:sp>
      <p:sp>
        <p:nvSpPr>
          <p:cNvPr id="18" name="Shape 15"/>
          <p:cNvSpPr/>
          <p:nvPr/>
        </p:nvSpPr>
        <p:spPr>
          <a:xfrm>
            <a:off x="6839712" y="4526280"/>
            <a:ext cx="512064" cy="0"/>
          </a:xfrm>
          <a:prstGeom prst="line">
            <a:avLst/>
          </a:prstGeom>
          <a:noFill/>
          <a:ln w="2032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19" name="Shape 16"/>
          <p:cNvSpPr/>
          <p:nvPr/>
        </p:nvSpPr>
        <p:spPr>
          <a:xfrm>
            <a:off x="7498080" y="3931920"/>
            <a:ext cx="1508760" cy="658368"/>
          </a:xfrm>
          <a:prstGeom prst="roundRect">
            <a:avLst>
              <a:gd name="adj" fmla="val 11111"/>
            </a:avLst>
          </a:prstGeom>
          <a:solidFill>
            <a:srgbClr val="6D5BD0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6510" dist="1270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0" name="Text 17"/>
          <p:cNvSpPr/>
          <p:nvPr/>
        </p:nvSpPr>
        <p:spPr>
          <a:xfrm>
            <a:off x="7589520" y="4096512"/>
            <a:ext cx="27432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4</a:t>
            </a:r>
            <a:endParaRPr lang="en-US" sz="1000" dirty="0"/>
          </a:p>
        </p:txBody>
      </p:sp>
      <p:sp>
        <p:nvSpPr>
          <p:cNvPr id="21" name="Text 18"/>
          <p:cNvSpPr/>
          <p:nvPr/>
        </p:nvSpPr>
        <p:spPr>
          <a:xfrm>
            <a:off x="7882128" y="4078224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30" b="1" dirty="0">
                <a:solidFill>
                  <a:srgbClr val="FFFFFF"/>
                </a:solidFill>
              </a:rPr>
              <a:t>Механізм</a:t>
            </a:r>
            <a:endParaRPr lang="en-US" sz="930" dirty="0"/>
          </a:p>
        </p:txBody>
      </p:sp>
      <p:sp>
        <p:nvSpPr>
          <p:cNvPr id="22" name="Shape 19"/>
          <p:cNvSpPr/>
          <p:nvPr/>
        </p:nvSpPr>
        <p:spPr>
          <a:xfrm>
            <a:off x="9079992" y="4526280"/>
            <a:ext cx="512064" cy="0"/>
          </a:xfrm>
          <a:prstGeom prst="line">
            <a:avLst/>
          </a:prstGeom>
          <a:noFill/>
          <a:ln w="2032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23" name="Shape 20"/>
          <p:cNvSpPr/>
          <p:nvPr/>
        </p:nvSpPr>
        <p:spPr>
          <a:xfrm>
            <a:off x="9738360" y="3931920"/>
            <a:ext cx="1508760" cy="658368"/>
          </a:xfrm>
          <a:prstGeom prst="roundRect">
            <a:avLst>
              <a:gd name="adj" fmla="val 11111"/>
            </a:avLst>
          </a:prstGeom>
          <a:solidFill>
            <a:srgbClr val="3BB3C3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6510" dist="1270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4" name="Text 21"/>
          <p:cNvSpPr/>
          <p:nvPr/>
        </p:nvSpPr>
        <p:spPr>
          <a:xfrm>
            <a:off x="9829800" y="4096512"/>
            <a:ext cx="27432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5</a:t>
            </a:r>
            <a:endParaRPr lang="en-US" sz="1000" dirty="0"/>
          </a:p>
        </p:txBody>
      </p:sp>
      <p:sp>
        <p:nvSpPr>
          <p:cNvPr id="25" name="Text 22"/>
          <p:cNvSpPr/>
          <p:nvPr/>
        </p:nvSpPr>
        <p:spPr>
          <a:xfrm>
            <a:off x="10122408" y="4078224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930" b="1" dirty="0">
                <a:solidFill>
                  <a:srgbClr val="FFFFFF"/>
                </a:solidFill>
              </a:rPr>
              <a:t>Висновок / гіпотеза</a:t>
            </a:r>
            <a:endParaRPr lang="en-US" sz="930" dirty="0"/>
          </a:p>
        </p:txBody>
      </p:sp>
      <p:sp>
        <p:nvSpPr>
          <p:cNvPr id="26" name="Text 23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7" name="Text 24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11</a:t>
            </a:r>
            <a:endParaRPr lang="en-US" sz="7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Блок 1. Методологія клінічної морфології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Від препарату до доказового клінічного висновку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77240" y="1417320"/>
            <a:ext cx="6126480" cy="2834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380" dirty="0">
                <a:solidFill>
                  <a:srgbClr val="102A43"/>
                </a:solidFill>
              </a:rPr>
              <a:t>структура морфологічного діагнозу: опис → інтерпретація → клінічний сенс</a:t>
            </a:r>
            <a:endParaRPr lang="en-US" sz="1380" dirty="0"/>
          </a:p>
          <a:p>
            <a:r>
              <a:rPr lang="en-US" sz="1380" dirty="0">
                <a:solidFill>
                  <a:srgbClr val="102A43"/>
                </a:solidFill>
              </a:rPr>
              <a:t>преаналітичний етап: якість матеріалу, фіксація, репрезентативність</a:t>
            </a:r>
            <a:endParaRPr lang="en-US" sz="1380" dirty="0"/>
          </a:p>
          <a:p>
            <a:r>
              <a:rPr lang="en-US" sz="1380" dirty="0">
                <a:solidFill>
                  <a:srgbClr val="102A43"/>
                </a:solidFill>
              </a:rPr>
              <a:t>межі морфологічного висновку: що можна сказати, а що потребує додаткових тестів</a:t>
            </a:r>
            <a:endParaRPr lang="en-US" sz="1380" dirty="0"/>
          </a:p>
          <a:p>
            <a:r>
              <a:rPr lang="en-US" sz="1380" dirty="0">
                <a:solidFill>
                  <a:srgbClr val="102A43"/>
                </a:solidFill>
              </a:rPr>
              <a:t>мова клініко-патологічної комунікації: як формулювати відповідь лікарю</a:t>
            </a:r>
            <a:endParaRPr lang="en-US" sz="1380" dirty="0"/>
          </a:p>
        </p:txBody>
      </p:sp>
      <p:pic>
        <p:nvPicPr>
          <p:cNvPr id="6" name="Image 0" descr="/mnt/data/a_high_detail_photorealistic_clinical_laboratory.png"/>
          <p:cNvPicPr>
            <a:picLocks noChangeAspect="1"/>
          </p:cNvPicPr>
          <p:nvPr/>
        </p:nvPicPr>
        <p:blipFill>
          <a:blip r:embed="rId3"/>
          <a:srcRect l="20504" r="20504"/>
          <a:stretch/>
        </p:blipFill>
        <p:spPr>
          <a:xfrm>
            <a:off x="7406640" y="1298448"/>
            <a:ext cx="3977640" cy="37947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14400" y="5230368"/>
            <a:ext cx="9966960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D1B2A"/>
                </a:solidFill>
              </a:rPr>
              <a:t>Практичний продукт: короткий розбір одного біопсійного кейсу за алгоритмом “клініка — морфологія — механізм”.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9" name="Text 6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12</a:t>
            </a:r>
            <a:endParaRPr lang="en-US" sz="7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Блок 2. Ушкодження, запалення, регенерація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Морфологічні патерни як відбиток патофізіології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554480" y="1508760"/>
            <a:ext cx="1691640" cy="1691640"/>
          </a:xfrm>
          <a:prstGeom prst="arc">
            <a:avLst/>
          </a:prstGeom>
          <a:noFill/>
          <a:ln w="50800">
            <a:solidFill>
              <a:srgbClr val="3BB3C3"/>
            </a:solidFill>
            <a:prstDash val="solid"/>
            <a:headEnd type="none"/>
            <a:tailEnd type="triangle"/>
          </a:ln>
        </p:spPr>
      </p:sp>
      <p:sp>
        <p:nvSpPr>
          <p:cNvPr id="6" name="Text 4"/>
          <p:cNvSpPr/>
          <p:nvPr/>
        </p:nvSpPr>
        <p:spPr>
          <a:xfrm>
            <a:off x="1051560" y="342900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BB3C3"/>
                </a:solidFill>
              </a:rPr>
              <a:t>Ушкодження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1051560" y="3886200"/>
            <a:ext cx="2651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56616B"/>
                </a:solidFill>
              </a:rPr>
              <a:t>гіпоксія, токсичний вплив, апоптоз/некроз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5303520" y="1508760"/>
            <a:ext cx="1691640" cy="1691640"/>
          </a:xfrm>
          <a:prstGeom prst="arc">
            <a:avLst/>
          </a:prstGeom>
          <a:noFill/>
          <a:ln w="50800">
            <a:solidFill>
              <a:srgbClr val="6D5BD0"/>
            </a:solidFill>
            <a:prstDash val="solid"/>
            <a:headEnd type="none"/>
            <a:tailEnd type="triangle"/>
          </a:ln>
        </p:spPr>
      </p:sp>
      <p:sp>
        <p:nvSpPr>
          <p:cNvPr id="9" name="Text 7"/>
          <p:cNvSpPr/>
          <p:nvPr/>
        </p:nvSpPr>
        <p:spPr>
          <a:xfrm>
            <a:off x="4800600" y="342900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D5BD0"/>
                </a:solidFill>
              </a:rPr>
              <a:t>Відповідь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800600" y="3886200"/>
            <a:ext cx="2651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56616B"/>
                </a:solidFill>
              </a:rPr>
              <a:t>гостре/хронічне запалення, імунні механізми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9052560" y="1508760"/>
            <a:ext cx="1691640" cy="1691640"/>
          </a:xfrm>
          <a:prstGeom prst="arc">
            <a:avLst/>
          </a:prstGeom>
          <a:noFill/>
          <a:ln w="50800">
            <a:solidFill>
              <a:srgbClr val="D8638E"/>
            </a:solidFill>
            <a:prstDash val="solid"/>
            <a:headEnd type="none"/>
            <a:tailEnd type="triangle"/>
          </a:ln>
        </p:spPr>
      </p:sp>
      <p:sp>
        <p:nvSpPr>
          <p:cNvPr id="12" name="Text 10"/>
          <p:cNvSpPr/>
          <p:nvPr/>
        </p:nvSpPr>
        <p:spPr>
          <a:xfrm>
            <a:off x="8549640" y="342900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D8638E"/>
                </a:solidFill>
              </a:rPr>
              <a:t>Відновлення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549640" y="3886200"/>
            <a:ext cx="2651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56616B"/>
                </a:solidFill>
              </a:rPr>
              <a:t>регенерація, фіброз, ремоделювання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1005840" y="5303520"/>
            <a:ext cx="987552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102A43"/>
                </a:solidFill>
              </a:rPr>
              <a:t>Аспірант повинен пояснити: чому саме така мікроскопічна картина виникла в конкретному клінічному сценарії.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6" name="Text 14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13</a:t>
            </a:r>
            <a:endParaRPr lang="en-US" sz="7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high_resolution_clean_medical_scientific_backgr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2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Блок 3. Перинатальна та неонатальна патологія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Педіатрична морфологія починається до народження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777240" y="1600200"/>
            <a:ext cx="4754880" cy="868680"/>
          </a:xfrm>
          <a:prstGeom prst="roundRect">
            <a:avLst>
              <a:gd name="adj" fmla="val 8421"/>
            </a:avLst>
          </a:prstGeom>
          <a:solidFill>
            <a:srgbClr val="FFFFFF">
              <a:alpha val="96000"/>
            </a:srgbClr>
          </a:solidFill>
          <a:ln w="889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1005840" y="1764792"/>
            <a:ext cx="1600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BB3C3"/>
                </a:solidFill>
              </a:rPr>
              <a:t>Плацента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2743200" y="1783080"/>
            <a:ext cx="2514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материнсько-плодовий інтерфейс</a:t>
            </a:r>
            <a:endParaRPr lang="en-US" sz="1050" dirty="0"/>
          </a:p>
        </p:txBody>
      </p:sp>
      <p:sp>
        <p:nvSpPr>
          <p:cNvPr id="10" name="Shape 7"/>
          <p:cNvSpPr/>
          <p:nvPr/>
        </p:nvSpPr>
        <p:spPr>
          <a:xfrm>
            <a:off x="6263640" y="1600200"/>
            <a:ext cx="4754880" cy="868680"/>
          </a:xfrm>
          <a:prstGeom prst="roundRect">
            <a:avLst>
              <a:gd name="adj" fmla="val 8421"/>
            </a:avLst>
          </a:prstGeom>
          <a:solidFill>
            <a:srgbClr val="FFFFFF">
              <a:alpha val="96000"/>
            </a:srgbClr>
          </a:solidFill>
          <a:ln w="889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6492240" y="1764792"/>
            <a:ext cx="1600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D5BD0"/>
                </a:solidFill>
              </a:rPr>
              <a:t>Гіпоксія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8229600" y="1783080"/>
            <a:ext cx="2514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морфологічні маркери стресу</a:t>
            </a:r>
            <a:endParaRPr lang="en-US" sz="1050" dirty="0"/>
          </a:p>
        </p:txBody>
      </p:sp>
      <p:sp>
        <p:nvSpPr>
          <p:cNvPr id="13" name="Shape 10"/>
          <p:cNvSpPr/>
          <p:nvPr/>
        </p:nvSpPr>
        <p:spPr>
          <a:xfrm>
            <a:off x="777240" y="2971800"/>
            <a:ext cx="4754880" cy="868680"/>
          </a:xfrm>
          <a:prstGeom prst="roundRect">
            <a:avLst>
              <a:gd name="adj" fmla="val 8421"/>
            </a:avLst>
          </a:prstGeom>
          <a:solidFill>
            <a:srgbClr val="FFFFFF">
              <a:alpha val="96000"/>
            </a:srgbClr>
          </a:solidFill>
          <a:ln w="889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1005840" y="3136392"/>
            <a:ext cx="1600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BB3C3"/>
                </a:solidFill>
              </a:rPr>
              <a:t>Недоношеність</a:t>
            </a:r>
            <a:endParaRPr lang="en-US" sz="1500" dirty="0"/>
          </a:p>
        </p:txBody>
      </p:sp>
      <p:sp>
        <p:nvSpPr>
          <p:cNvPr id="15" name="Text 12"/>
          <p:cNvSpPr/>
          <p:nvPr/>
        </p:nvSpPr>
        <p:spPr>
          <a:xfrm>
            <a:off x="2743200" y="3154680"/>
            <a:ext cx="2514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незрілість органів і адаптація</a:t>
            </a:r>
            <a:endParaRPr lang="en-US" sz="1050" dirty="0"/>
          </a:p>
        </p:txBody>
      </p:sp>
      <p:sp>
        <p:nvSpPr>
          <p:cNvPr id="16" name="Shape 13"/>
          <p:cNvSpPr/>
          <p:nvPr/>
        </p:nvSpPr>
        <p:spPr>
          <a:xfrm>
            <a:off x="6263640" y="2971800"/>
            <a:ext cx="4754880" cy="868680"/>
          </a:xfrm>
          <a:prstGeom prst="roundRect">
            <a:avLst>
              <a:gd name="adj" fmla="val 8421"/>
            </a:avLst>
          </a:prstGeom>
          <a:solidFill>
            <a:srgbClr val="FFFFFF">
              <a:alpha val="96000"/>
            </a:srgbClr>
          </a:solidFill>
          <a:ln w="889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7" name="Text 14"/>
          <p:cNvSpPr/>
          <p:nvPr/>
        </p:nvSpPr>
        <p:spPr>
          <a:xfrm>
            <a:off x="6492240" y="3136392"/>
            <a:ext cx="1600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D5BD0"/>
                </a:solidFill>
              </a:rPr>
              <a:t>Інфекції</a:t>
            </a:r>
            <a:endParaRPr lang="en-US" sz="1500" dirty="0"/>
          </a:p>
        </p:txBody>
      </p:sp>
      <p:sp>
        <p:nvSpPr>
          <p:cNvPr id="18" name="Text 15"/>
          <p:cNvSpPr/>
          <p:nvPr/>
        </p:nvSpPr>
        <p:spPr>
          <a:xfrm>
            <a:off x="8229600" y="3154680"/>
            <a:ext cx="2514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TORCH, сепсис, запальні патерни</a:t>
            </a:r>
            <a:endParaRPr lang="en-US" sz="1050" dirty="0"/>
          </a:p>
        </p:txBody>
      </p:sp>
      <p:sp>
        <p:nvSpPr>
          <p:cNvPr id="19" name="Text 16"/>
          <p:cNvSpPr/>
          <p:nvPr/>
        </p:nvSpPr>
        <p:spPr>
          <a:xfrm>
            <a:off x="868680" y="5212080"/>
            <a:ext cx="10241280" cy="4572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0D1B2A"/>
                </a:solidFill>
              </a:rPr>
              <a:t>Фокус заняття: не “перелік патологій”, а причинно-наслідковий ланцюг: вагітність → плацента → плід → новонароджений → віддалений ризик.</a:t>
            </a:r>
            <a:endParaRPr lang="en-US" sz="1550" dirty="0"/>
          </a:p>
        </p:txBody>
      </p:sp>
      <p:sp>
        <p:nvSpPr>
          <p:cNvPr id="20" name="Text 17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1" name="Text 18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14</a:t>
            </a:r>
            <a:endParaRPr lang="en-US" sz="7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Блок 4. Педіатрична онкоморфологія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WHO 5th Edition: гістологія + цифрова + молекулярна патологія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31520" y="1371600"/>
            <a:ext cx="6126480" cy="777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Педіатричні пухлини мають власну біологію: ембріональне походження, специфічні генетичні події, синдроми спадкової схильності, відмінну стратифікацію ризику.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777240" y="2926080"/>
            <a:ext cx="214884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60000"/>
              </a:srgbClr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60120" y="3154680"/>
            <a:ext cx="1783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BB3C3"/>
                </a:solidFill>
              </a:rPr>
              <a:t>WHO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960120" y="3520440"/>
            <a:ext cx="17830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класифікація тип / підтип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3611880" y="2926080"/>
            <a:ext cx="214884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6000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794760" y="3154680"/>
            <a:ext cx="1783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D5BD0"/>
                </a:solidFill>
              </a:rPr>
              <a:t>ІГХ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3794760" y="3520440"/>
            <a:ext cx="17830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лінія диференціювання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6446520" y="2926080"/>
            <a:ext cx="2148840" cy="1143000"/>
          </a:xfrm>
          <a:prstGeom prst="roundRect">
            <a:avLst>
              <a:gd name="adj" fmla="val 6400"/>
            </a:avLst>
          </a:prstGeom>
          <a:solidFill>
            <a:srgbClr val="FFF3F7"/>
          </a:solidFill>
          <a:ln w="12700">
            <a:solidFill>
              <a:srgbClr val="D8638E">
                <a:alpha val="60000"/>
              </a:srgbClr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629400" y="3154680"/>
            <a:ext cx="1783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D8638E"/>
                </a:solidFill>
              </a:rPr>
              <a:t>Molecular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6629400" y="3520440"/>
            <a:ext cx="17830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мутації, транслокації, methylation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9281160" y="2926080"/>
            <a:ext cx="2148840" cy="1143000"/>
          </a:xfrm>
          <a:prstGeom prst="roundRect">
            <a:avLst>
              <a:gd name="adj" fmla="val 6400"/>
            </a:avLst>
          </a:prstGeom>
          <a:solidFill>
            <a:srgbClr val="F0FBF6"/>
          </a:solidFill>
          <a:ln w="12700">
            <a:solidFill>
              <a:srgbClr val="3CB371">
                <a:alpha val="6000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9464040" y="3154680"/>
            <a:ext cx="1783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CB371"/>
                </a:solidFill>
              </a:rPr>
              <a:t>Risk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9464040" y="3520440"/>
            <a:ext cx="17830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прогноз і терапевтична інтенсивність</a:t>
            </a:r>
            <a:endParaRPr lang="en-US" sz="950" dirty="0"/>
          </a:p>
        </p:txBody>
      </p:sp>
      <p:pic>
        <p:nvPicPr>
          <p:cNvPr id="18" name="Image 0" descr="/mnt/data/wide_cleanly_composed_conceptual_medical_biotech.png"/>
          <p:cNvPicPr>
            <a:picLocks noChangeAspect="1"/>
          </p:cNvPicPr>
          <p:nvPr/>
        </p:nvPicPr>
        <p:blipFill>
          <a:blip r:embed="rId3"/>
          <a:srcRect t="17213" b="17213"/>
          <a:stretch/>
        </p:blipFill>
        <p:spPr>
          <a:xfrm>
            <a:off x="7680960" y="1188720"/>
            <a:ext cx="3840480" cy="1417320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868680" y="5285232"/>
            <a:ext cx="10149840" cy="2560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050" dirty="0">
                <a:solidFill>
                  <a:srgbClr val="56616B"/>
                </a:solidFill>
              </a:rPr>
              <a:t>Джерело для курсу: WHO Classification of Tumours, Paediatric Tumours, 5th edition; IARC/WHO Blue Books.</a:t>
            </a:r>
            <a:endParaRPr lang="en-US" sz="1050" dirty="0"/>
          </a:p>
        </p:txBody>
      </p:sp>
      <p:sp>
        <p:nvSpPr>
          <p:cNvPr id="20" name="Text 17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1" name="Text 18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15</a:t>
            </a:r>
            <a:endParaRPr lang="en-US" sz="7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Блок 5. Системна та інфекційна патологія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Коли локальна морфологія відображає системну відповідь організму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22960" y="1417320"/>
            <a:ext cx="480060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016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1060704" y="1618488"/>
            <a:ext cx="1828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BB3C3"/>
                </a:solidFill>
              </a:rPr>
              <a:t>Сепсис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060704" y="1965960"/>
            <a:ext cx="4251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ендотелій, мікроциркуляція, ДВЗ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309360" y="1417320"/>
            <a:ext cx="480060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016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6547104" y="1618488"/>
            <a:ext cx="1828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D5BD0"/>
                </a:solidFill>
              </a:rPr>
              <a:t>Імунопатологія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6547104" y="1965960"/>
            <a:ext cx="4251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васкуліти, імунні комплекси, аутоімунітет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822960" y="3017520"/>
            <a:ext cx="480060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016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1060704" y="3218688"/>
            <a:ext cx="1828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BB3C3"/>
                </a:solidFill>
              </a:rPr>
              <a:t>Інфекції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060704" y="3566160"/>
            <a:ext cx="4251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вірусні цитопатичні зміни, гранульоми, некроз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6309360" y="3017520"/>
            <a:ext cx="480060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016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6547104" y="3218688"/>
            <a:ext cx="1828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D5BD0"/>
                </a:solidFill>
              </a:rPr>
              <a:t>Органна недостатність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6547104" y="3566160"/>
            <a:ext cx="4251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легені, печінка, нирки, мозок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914400" y="5321808"/>
            <a:ext cx="1014984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02A43"/>
                </a:solidFill>
              </a:rPr>
              <a:t>Навчальний прийом: кожен кейс описується трьома мовами — клінічною, морфологічною та патофізіологічною.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9" name="Text 17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16</a:t>
            </a:r>
            <a:endParaRPr lang="en-US" sz="7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clean_medical_scientific_conceptual_illust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85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60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8368" y="475488"/>
            <a:ext cx="77724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</a:rPr>
              <a:t>Блок 6. Цифрова та молекулярна патологія</a:t>
            </a:r>
            <a:endParaRPr lang="en-US" sz="2400" dirty="0"/>
          </a:p>
        </p:txBody>
      </p:sp>
      <p:sp>
        <p:nvSpPr>
          <p:cNvPr id="6" name="Shape 3"/>
          <p:cNvSpPr/>
          <p:nvPr/>
        </p:nvSpPr>
        <p:spPr>
          <a:xfrm>
            <a:off x="777240" y="4133088"/>
            <a:ext cx="2148840" cy="1207008"/>
          </a:xfrm>
          <a:prstGeom prst="roundRect">
            <a:avLst>
              <a:gd name="adj" fmla="val 4545"/>
            </a:avLst>
          </a:prstGeom>
          <a:solidFill>
            <a:srgbClr val="FFFFFF">
              <a:alpha val="90000"/>
            </a:srgbClr>
          </a:solidFill>
          <a:ln w="1270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41832" y="4370832"/>
            <a:ext cx="18105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02A43"/>
                </a:solidFill>
              </a:rPr>
              <a:t>Digital slides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960120" y="4773168"/>
            <a:ext cx="178308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80" dirty="0">
                <a:solidFill>
                  <a:srgbClr val="56616B"/>
                </a:solidFill>
              </a:rPr>
              <a:t>архів, телепатологія, навчання</a:t>
            </a:r>
            <a:endParaRPr lang="en-US" sz="880" dirty="0"/>
          </a:p>
        </p:txBody>
      </p:sp>
      <p:sp>
        <p:nvSpPr>
          <p:cNvPr id="9" name="Shape 6"/>
          <p:cNvSpPr/>
          <p:nvPr/>
        </p:nvSpPr>
        <p:spPr>
          <a:xfrm>
            <a:off x="3611880" y="4133088"/>
            <a:ext cx="2148840" cy="1207008"/>
          </a:xfrm>
          <a:prstGeom prst="roundRect">
            <a:avLst>
              <a:gd name="adj" fmla="val 4545"/>
            </a:avLst>
          </a:prstGeom>
          <a:solidFill>
            <a:srgbClr val="FFFFFF">
              <a:alpha val="90000"/>
            </a:srgbClr>
          </a:solidFill>
          <a:ln w="1270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3776472" y="4370832"/>
            <a:ext cx="18105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02A43"/>
                </a:solidFill>
              </a:rPr>
              <a:t>Morphometry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3794760" y="4773168"/>
            <a:ext cx="178308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80" dirty="0">
                <a:solidFill>
                  <a:srgbClr val="56616B"/>
                </a:solidFill>
              </a:rPr>
              <a:t>кількісна оцінка тканинних змін</a:t>
            </a:r>
            <a:endParaRPr lang="en-US" sz="880" dirty="0"/>
          </a:p>
        </p:txBody>
      </p:sp>
      <p:sp>
        <p:nvSpPr>
          <p:cNvPr id="12" name="Shape 9"/>
          <p:cNvSpPr/>
          <p:nvPr/>
        </p:nvSpPr>
        <p:spPr>
          <a:xfrm>
            <a:off x="6446520" y="4133088"/>
            <a:ext cx="2148840" cy="1207008"/>
          </a:xfrm>
          <a:prstGeom prst="roundRect">
            <a:avLst>
              <a:gd name="adj" fmla="val 4545"/>
            </a:avLst>
          </a:prstGeom>
          <a:solidFill>
            <a:srgbClr val="FFFFFF">
              <a:alpha val="90000"/>
            </a:srgbClr>
          </a:solidFill>
          <a:ln w="1270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611112" y="4370832"/>
            <a:ext cx="18105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02A43"/>
                </a:solidFill>
              </a:rPr>
              <a:t>AI-assisted analysis</a:t>
            </a:r>
            <a:endParaRPr lang="en-US" sz="1250" dirty="0"/>
          </a:p>
        </p:txBody>
      </p:sp>
      <p:sp>
        <p:nvSpPr>
          <p:cNvPr id="14" name="Text 11"/>
          <p:cNvSpPr/>
          <p:nvPr/>
        </p:nvSpPr>
        <p:spPr>
          <a:xfrm>
            <a:off x="6629400" y="4773168"/>
            <a:ext cx="178308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80" dirty="0">
                <a:solidFill>
                  <a:srgbClr val="56616B"/>
                </a:solidFill>
              </a:rPr>
              <a:t>обережне використання як інструменту</a:t>
            </a:r>
            <a:endParaRPr lang="en-US" sz="880" dirty="0"/>
          </a:p>
        </p:txBody>
      </p:sp>
      <p:sp>
        <p:nvSpPr>
          <p:cNvPr id="15" name="Shape 12"/>
          <p:cNvSpPr/>
          <p:nvPr/>
        </p:nvSpPr>
        <p:spPr>
          <a:xfrm>
            <a:off x="9281160" y="4133088"/>
            <a:ext cx="2148840" cy="1207008"/>
          </a:xfrm>
          <a:prstGeom prst="roundRect">
            <a:avLst>
              <a:gd name="adj" fmla="val 4545"/>
            </a:avLst>
          </a:prstGeom>
          <a:solidFill>
            <a:srgbClr val="FFFFFF">
              <a:alpha val="90000"/>
            </a:srgbClr>
          </a:solidFill>
          <a:ln w="1270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9445752" y="4370832"/>
            <a:ext cx="18105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02A43"/>
                </a:solidFill>
              </a:rPr>
              <a:t>Molecular tests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9464040" y="4773168"/>
            <a:ext cx="178308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80" dirty="0">
                <a:solidFill>
                  <a:srgbClr val="56616B"/>
                </a:solidFill>
              </a:rPr>
              <a:t>від маркера до клінічного рішення</a:t>
            </a:r>
            <a:endParaRPr lang="en-US" sz="880" dirty="0"/>
          </a:p>
        </p:txBody>
      </p:sp>
      <p:sp>
        <p:nvSpPr>
          <p:cNvPr id="18" name="Text 15"/>
          <p:cNvSpPr/>
          <p:nvPr/>
        </p:nvSpPr>
        <p:spPr>
          <a:xfrm>
            <a:off x="777240" y="1170432"/>
            <a:ext cx="667512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</a:rPr>
              <a:t>Ключова теза: цифрові інструменти не замінюють мислення патолога, але підсилюють доказовість, відтворюваність і навчання.</a:t>
            </a:r>
            <a:endParaRPr lang="en-US" sz="1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Практична складова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Не пасивне слухання, а клініко-морфологічне тренування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85800" y="14173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86968" y="16459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Мікроскопія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86968" y="20116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реальні / цифрові препарати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4572000" y="14173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773168" y="16459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Кейс-семінар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4773168" y="20116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історія хвороби + препарат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8458200" y="14173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659368" y="16459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Journal club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8659368" y="20116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критичний аналіз статті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685800" y="32461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86968" y="34747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Морфометрія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886968" y="38404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простий дизайн вимірювання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4572000" y="32461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773168" y="34747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МДК-розбір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4773168" y="38404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комунікація з клініцистом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8458200" y="32461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659368" y="34747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PhD-проєкт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8659368" y="38404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фрагмент власної теми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4" name="Text 22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18</a:t>
            </a:r>
            <a:endParaRPr lang="en-US" sz="7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Формат клініко-морфологічного кейсу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Один кейс = одна міні-модель наукового мислення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85800" y="2331720"/>
            <a:ext cx="1060704" cy="1060704"/>
          </a:xfrm>
          <a:prstGeom prst="ellipse">
            <a:avLst/>
          </a:prstGeom>
          <a:solidFill>
            <a:srgbClr val="3BB3C3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1078992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A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502920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Анамнез / клініка</a:t>
            </a:r>
            <a:endParaRPr lang="en-US" sz="950" dirty="0"/>
          </a:p>
        </p:txBody>
      </p:sp>
      <p:sp>
        <p:nvSpPr>
          <p:cNvPr id="8" name="Shape 6"/>
          <p:cNvSpPr/>
          <p:nvPr/>
        </p:nvSpPr>
        <p:spPr>
          <a:xfrm>
            <a:off x="2194560" y="2953512"/>
            <a:ext cx="310896" cy="0"/>
          </a:xfrm>
          <a:prstGeom prst="line">
            <a:avLst/>
          </a:prstGeom>
          <a:noFill/>
          <a:ln w="1270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9" name="Shape 7"/>
          <p:cNvSpPr/>
          <p:nvPr/>
        </p:nvSpPr>
        <p:spPr>
          <a:xfrm>
            <a:off x="2578608" y="2331720"/>
            <a:ext cx="1060704" cy="1060704"/>
          </a:xfrm>
          <a:prstGeom prst="ellipse">
            <a:avLst/>
          </a:prstGeom>
          <a:solidFill>
            <a:srgbClr val="2274A5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2971800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B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2395728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Макро- та мікроознаки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4087368" y="2953512"/>
            <a:ext cx="310896" cy="0"/>
          </a:xfrm>
          <a:prstGeom prst="line">
            <a:avLst/>
          </a:prstGeom>
          <a:noFill/>
          <a:ln w="1270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13" name="Shape 11"/>
          <p:cNvSpPr/>
          <p:nvPr/>
        </p:nvSpPr>
        <p:spPr>
          <a:xfrm>
            <a:off x="4471416" y="2331720"/>
            <a:ext cx="1060704" cy="1060704"/>
          </a:xfrm>
          <a:prstGeom prst="ellipse">
            <a:avLst/>
          </a:prstGeom>
          <a:solidFill>
            <a:srgbClr val="6D5BD0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4864608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C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4288536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ІГХ / додаткові тести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5980176" y="2953512"/>
            <a:ext cx="310896" cy="0"/>
          </a:xfrm>
          <a:prstGeom prst="line">
            <a:avLst/>
          </a:prstGeom>
          <a:noFill/>
          <a:ln w="1270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17" name="Shape 15"/>
          <p:cNvSpPr/>
          <p:nvPr/>
        </p:nvSpPr>
        <p:spPr>
          <a:xfrm>
            <a:off x="6364224" y="2331720"/>
            <a:ext cx="1060704" cy="1060704"/>
          </a:xfrm>
          <a:prstGeom prst="ellipse">
            <a:avLst/>
          </a:prstGeom>
          <a:solidFill>
            <a:srgbClr val="D8638E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6757416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D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181344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Патогенез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7872984" y="2953512"/>
            <a:ext cx="310896" cy="0"/>
          </a:xfrm>
          <a:prstGeom prst="line">
            <a:avLst/>
          </a:prstGeom>
          <a:noFill/>
          <a:ln w="1270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21" name="Shape 19"/>
          <p:cNvSpPr/>
          <p:nvPr/>
        </p:nvSpPr>
        <p:spPr>
          <a:xfrm>
            <a:off x="8257032" y="2331720"/>
            <a:ext cx="1060704" cy="1060704"/>
          </a:xfrm>
          <a:prstGeom prst="ellipse">
            <a:avLst/>
          </a:prstGeom>
          <a:solidFill>
            <a:srgbClr val="3CB371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8650224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E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8074152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Висновок / ризик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9765792" y="2953512"/>
            <a:ext cx="310896" cy="0"/>
          </a:xfrm>
          <a:prstGeom prst="line">
            <a:avLst/>
          </a:prstGeom>
          <a:noFill/>
          <a:ln w="1270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25" name="Shape 23"/>
          <p:cNvSpPr/>
          <p:nvPr/>
        </p:nvSpPr>
        <p:spPr>
          <a:xfrm>
            <a:off x="10149840" y="2331720"/>
            <a:ext cx="1060704" cy="1060704"/>
          </a:xfrm>
          <a:prstGeom prst="ellipse">
            <a:avLst/>
          </a:prstGeom>
          <a:solidFill>
            <a:srgbClr val="F4D35E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Text 24"/>
          <p:cNvSpPr/>
          <p:nvPr/>
        </p:nvSpPr>
        <p:spPr>
          <a:xfrm>
            <a:off x="10543032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F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966960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Наукове питання</a:t>
            </a:r>
            <a:endParaRPr lang="en-US" sz="950" dirty="0"/>
          </a:p>
        </p:txBody>
      </p:sp>
      <p:sp>
        <p:nvSpPr>
          <p:cNvPr id="28" name="Text 26"/>
          <p:cNvSpPr/>
          <p:nvPr/>
        </p:nvSpPr>
        <p:spPr>
          <a:xfrm>
            <a:off x="960120" y="5166360"/>
            <a:ext cx="99669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D1B2A"/>
                </a:solidFill>
              </a:rPr>
              <a:t>Фінальне завдання аспіранта: 5-хвилинна презентація кейсу з обґрунтованим морфологічним та патофізіологічним висновком.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30" name="Text 28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19</a:t>
            </a:r>
            <a:endParaRPr lang="en-US" sz="7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Оцінювання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Компетентність оцінюється через дію, а не через переказ підручника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31520" y="1435608"/>
            <a:ext cx="731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3BB3C3"/>
                </a:solidFill>
              </a:rPr>
              <a:t>20%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1691640" y="1325880"/>
            <a:ext cx="9509760" cy="594360"/>
          </a:xfrm>
          <a:prstGeom prst="roundRect">
            <a:avLst>
              <a:gd name="adj" fmla="val 6154"/>
            </a:avLst>
          </a:prstGeom>
          <a:solidFill>
            <a:srgbClr val="EAF6FB"/>
          </a:solidFill>
          <a:ln w="6350">
            <a:solidFill>
              <a:srgbClr val="D8EAF1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901952" y="1508760"/>
            <a:ext cx="20116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00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102A43"/>
                </a:solidFill>
              </a:rPr>
              <a:t>Поточна активність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4206240" y="1508760"/>
            <a:ext cx="61264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20" dirty="0">
                <a:solidFill>
                  <a:srgbClr val="56616B"/>
                </a:solidFill>
              </a:rPr>
              <a:t>участь у розборах, питання, аргументація</a:t>
            </a:r>
            <a:endParaRPr lang="en-US" sz="1020" dirty="0"/>
          </a:p>
        </p:txBody>
      </p:sp>
      <p:sp>
        <p:nvSpPr>
          <p:cNvPr id="9" name="Text 7"/>
          <p:cNvSpPr/>
          <p:nvPr/>
        </p:nvSpPr>
        <p:spPr>
          <a:xfrm>
            <a:off x="731520" y="2304288"/>
            <a:ext cx="731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D5BD0"/>
                </a:solidFill>
              </a:rPr>
              <a:t>35%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1691640" y="2194560"/>
            <a:ext cx="9509760" cy="594360"/>
          </a:xfrm>
          <a:prstGeom prst="roundRect">
            <a:avLst>
              <a:gd name="adj" fmla="val 6154"/>
            </a:avLst>
          </a:prstGeom>
          <a:solidFill>
            <a:srgbClr val="F4F1FE"/>
          </a:solidFill>
          <a:ln w="6350">
            <a:solidFill>
              <a:srgbClr val="D8EAF1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901952" y="2377440"/>
            <a:ext cx="20116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00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102A43"/>
                </a:solidFill>
              </a:rPr>
              <a:t>Кейс-аналіз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4206240" y="2377440"/>
            <a:ext cx="61264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20" dirty="0">
                <a:solidFill>
                  <a:srgbClr val="56616B"/>
                </a:solidFill>
              </a:rPr>
              <a:t>структурований клініко-морфологічний висновок</a:t>
            </a:r>
            <a:endParaRPr lang="en-US" sz="1020" dirty="0"/>
          </a:p>
        </p:txBody>
      </p:sp>
      <p:sp>
        <p:nvSpPr>
          <p:cNvPr id="13" name="Text 11"/>
          <p:cNvSpPr/>
          <p:nvPr/>
        </p:nvSpPr>
        <p:spPr>
          <a:xfrm>
            <a:off x="731520" y="3172968"/>
            <a:ext cx="731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D8638E"/>
                </a:solidFill>
              </a:rPr>
              <a:t>20%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1691640" y="3063240"/>
            <a:ext cx="9509760" cy="594360"/>
          </a:xfrm>
          <a:prstGeom prst="roundRect">
            <a:avLst>
              <a:gd name="adj" fmla="val 6154"/>
            </a:avLst>
          </a:prstGeom>
          <a:solidFill>
            <a:srgbClr val="EAF6FB"/>
          </a:solidFill>
          <a:ln w="6350">
            <a:solidFill>
              <a:srgbClr val="D8EAF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901952" y="3246120"/>
            <a:ext cx="20116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00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102A43"/>
                </a:solidFill>
              </a:rPr>
              <a:t>Journal club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4206240" y="3246120"/>
            <a:ext cx="61264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20" dirty="0">
                <a:solidFill>
                  <a:srgbClr val="56616B"/>
                </a:solidFill>
              </a:rPr>
              <a:t>критична оцінка публікації</a:t>
            </a:r>
            <a:endParaRPr lang="en-US" sz="1020" dirty="0"/>
          </a:p>
        </p:txBody>
      </p:sp>
      <p:sp>
        <p:nvSpPr>
          <p:cNvPr id="17" name="Text 15"/>
          <p:cNvSpPr/>
          <p:nvPr/>
        </p:nvSpPr>
        <p:spPr>
          <a:xfrm>
            <a:off x="731520" y="4041648"/>
            <a:ext cx="731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274A5"/>
                </a:solidFill>
              </a:rPr>
              <a:t>25%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1691640" y="3931920"/>
            <a:ext cx="9509760" cy="594360"/>
          </a:xfrm>
          <a:prstGeom prst="roundRect">
            <a:avLst>
              <a:gd name="adj" fmla="val 6154"/>
            </a:avLst>
          </a:prstGeom>
          <a:solidFill>
            <a:srgbClr val="F4F1FE"/>
          </a:solidFill>
          <a:ln w="6350">
            <a:solidFill>
              <a:srgbClr val="D8EAF1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1901952" y="4114800"/>
            <a:ext cx="20116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00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102A43"/>
                </a:solidFill>
              </a:rPr>
              <a:t>Фінальний продукт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4206240" y="4114800"/>
            <a:ext cx="61264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20" dirty="0">
                <a:solidFill>
                  <a:srgbClr val="56616B"/>
                </a:solidFill>
              </a:rPr>
              <a:t>морфологічний фрагмент PhD-проєкту</a:t>
            </a:r>
            <a:endParaRPr lang="en-US" sz="1020" dirty="0"/>
          </a:p>
        </p:txBody>
      </p:sp>
      <p:sp>
        <p:nvSpPr>
          <p:cNvPr id="21" name="Text 19"/>
          <p:cNvSpPr/>
          <p:nvPr/>
        </p:nvSpPr>
        <p:spPr>
          <a:xfrm>
            <a:off x="914400" y="5303520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6616B"/>
                </a:solidFill>
              </a:rPr>
              <a:t>Можна адаптувати вагу компонентів під робочу програму ОНП.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3" name="Text 21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20</a:t>
            </a:r>
            <a:endParaRPr lang="en-US" sz="7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clean_medical_scientific_conceptual_illust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2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Індивідуальна робота аспіранта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Курс має залишити після себе науковий артефакт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77240" y="1508760"/>
            <a:ext cx="6217920" cy="30632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330" dirty="0">
                <a:solidFill>
                  <a:srgbClr val="102A43"/>
                </a:solidFill>
              </a:rPr>
              <a:t>обрати патологічний процес або нозологію, пов’язану з власною PhD-темою</a:t>
            </a:r>
            <a:endParaRPr lang="en-US" sz="1330" dirty="0"/>
          </a:p>
          <a:p>
            <a:r>
              <a:rPr lang="en-US" sz="1330" dirty="0">
                <a:solidFill>
                  <a:srgbClr val="102A43"/>
                </a:solidFill>
              </a:rPr>
              <a:t>сформулювати морфологічну гіпотезу та змінні для оцінки</a:t>
            </a:r>
            <a:endParaRPr lang="en-US" sz="1330" dirty="0"/>
          </a:p>
          <a:p>
            <a:r>
              <a:rPr lang="en-US" sz="1330" dirty="0">
                <a:solidFill>
                  <a:srgbClr val="102A43"/>
                </a:solidFill>
              </a:rPr>
              <a:t>визначити матеріал, методи фарбування, ІГХ / молекулярні маркери</a:t>
            </a:r>
            <a:endParaRPr lang="en-US" sz="1330" dirty="0"/>
          </a:p>
          <a:p>
            <a:r>
              <a:rPr lang="en-US" sz="1330" dirty="0">
                <a:solidFill>
                  <a:srgbClr val="102A43"/>
                </a:solidFill>
              </a:rPr>
              <a:t>підготувати короткий протокол морфологічного дослідження</a:t>
            </a:r>
            <a:endParaRPr lang="en-US" sz="1330" dirty="0"/>
          </a:p>
          <a:p>
            <a:r>
              <a:rPr lang="en-US" sz="1330" dirty="0">
                <a:solidFill>
                  <a:srgbClr val="102A43"/>
                </a:solidFill>
              </a:rPr>
              <a:t>презентувати результат у форматі 1 сторінка + 5 слайдів</a:t>
            </a:r>
            <a:endParaRPr lang="en-US" sz="1330" dirty="0"/>
          </a:p>
        </p:txBody>
      </p:sp>
      <p:sp>
        <p:nvSpPr>
          <p:cNvPr id="8" name="Text 5"/>
          <p:cNvSpPr/>
          <p:nvPr/>
        </p:nvSpPr>
        <p:spPr>
          <a:xfrm>
            <a:off x="868680" y="5257800"/>
            <a:ext cx="603504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Вихід: фрагмент майбутньої дисертації або наукової публікації.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0" name="Text 7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21</a:t>
            </a:r>
            <a:endParaRPr lang="en-US" sz="7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Дослідницькі інструменти клінічної морфології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Те, що аспірант має вміти використати у дисертації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85800" y="132588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868680" y="147218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Протокол відбору матеріалу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3200400" y="149047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репрезентативність, критерії включення/виключення</a:t>
            </a:r>
            <a:endParaRPr lang="en-US" sz="870" dirty="0"/>
          </a:p>
        </p:txBody>
      </p:sp>
      <p:sp>
        <p:nvSpPr>
          <p:cNvPr id="8" name="Shape 6"/>
          <p:cNvSpPr/>
          <p:nvPr/>
        </p:nvSpPr>
        <p:spPr>
          <a:xfrm>
            <a:off x="6309360" y="132588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6492240" y="147218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Морфометрія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8823960" y="149047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кількісна оцінка тканинних змін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685800" y="233172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868680" y="247802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ІГХ-панель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3200400" y="249631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логіка маркерів, контроль якості, інтерпретація</a:t>
            </a:r>
            <a:endParaRPr lang="en-US" sz="870" dirty="0"/>
          </a:p>
        </p:txBody>
      </p:sp>
      <p:sp>
        <p:nvSpPr>
          <p:cNvPr id="14" name="Shape 12"/>
          <p:cNvSpPr/>
          <p:nvPr/>
        </p:nvSpPr>
        <p:spPr>
          <a:xfrm>
            <a:off x="6309360" y="233172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6492240" y="247802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Статистика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8823960" y="249631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описові та порівняльні методи, візуалізація</a:t>
            </a:r>
            <a:endParaRPr lang="en-US" sz="870" dirty="0"/>
          </a:p>
        </p:txBody>
      </p:sp>
      <p:sp>
        <p:nvSpPr>
          <p:cNvPr id="17" name="Shape 15"/>
          <p:cNvSpPr/>
          <p:nvPr/>
        </p:nvSpPr>
        <p:spPr>
          <a:xfrm>
            <a:off x="685800" y="333756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868680" y="348386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Біоетика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3200400" y="350215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конфіденційність, біобанк, інформована згода</a:t>
            </a:r>
            <a:endParaRPr lang="en-US" sz="870" dirty="0"/>
          </a:p>
        </p:txBody>
      </p:sp>
      <p:sp>
        <p:nvSpPr>
          <p:cNvPr id="20" name="Shape 18"/>
          <p:cNvSpPr/>
          <p:nvPr/>
        </p:nvSpPr>
        <p:spPr>
          <a:xfrm>
            <a:off x="6309360" y="333756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6492240" y="348386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Доказовість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8823960" y="350215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прозорий метод, відтворюваність, обмеження</a:t>
            </a:r>
            <a:endParaRPr lang="en-US" sz="870" dirty="0"/>
          </a:p>
        </p:txBody>
      </p:sp>
      <p:sp>
        <p:nvSpPr>
          <p:cNvPr id="23" name="Text 21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4" name="Text 22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22</a:t>
            </a:r>
            <a:endParaRPr lang="en-US" sz="7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Доказова база курсу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Підручник — фундамент, але PhD-рівень потребує первинних джерел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49808" y="1371600"/>
            <a:ext cx="3017520" cy="438912"/>
          </a:xfrm>
          <a:prstGeom prst="roundRect">
            <a:avLst>
              <a:gd name="adj" fmla="val 8333"/>
            </a:avLst>
          </a:prstGeom>
          <a:solidFill>
            <a:srgbClr val="EAF6FB"/>
          </a:solidFill>
          <a:ln w="6350">
            <a:solidFill>
              <a:srgbClr val="DCEA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960120" y="1517904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102A43"/>
                </a:solidFill>
              </a:rPr>
              <a:t>WHO / IARC Blue Books</a:t>
            </a:r>
            <a:endParaRPr lang="en-US" sz="1080" dirty="0"/>
          </a:p>
        </p:txBody>
      </p:sp>
      <p:sp>
        <p:nvSpPr>
          <p:cNvPr id="7" name="Text 5"/>
          <p:cNvSpPr/>
          <p:nvPr/>
        </p:nvSpPr>
        <p:spPr>
          <a:xfrm>
            <a:off x="4160520" y="1499616"/>
            <a:ext cx="68580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56616B"/>
                </a:solidFill>
              </a:rPr>
              <a:t>класифікації пухлин, міжнародний стандарт діагностики</a:t>
            </a:r>
            <a:endParaRPr lang="en-US" sz="1080" dirty="0"/>
          </a:p>
        </p:txBody>
      </p:sp>
      <p:sp>
        <p:nvSpPr>
          <p:cNvPr id="8" name="Shape 6"/>
          <p:cNvSpPr/>
          <p:nvPr/>
        </p:nvSpPr>
        <p:spPr>
          <a:xfrm>
            <a:off x="749808" y="2084832"/>
            <a:ext cx="3017520" cy="438912"/>
          </a:xfrm>
          <a:prstGeom prst="roundRect">
            <a:avLst>
              <a:gd name="adj" fmla="val 8333"/>
            </a:avLst>
          </a:prstGeom>
          <a:solidFill>
            <a:srgbClr val="F4F1FE"/>
          </a:solidFill>
          <a:ln w="6350">
            <a:solidFill>
              <a:srgbClr val="DCEA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960120" y="2231136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102A43"/>
                </a:solidFill>
              </a:rPr>
              <a:t>PubMed / Scopus</a:t>
            </a:r>
            <a:endParaRPr lang="en-US" sz="1080" dirty="0"/>
          </a:p>
        </p:txBody>
      </p:sp>
      <p:sp>
        <p:nvSpPr>
          <p:cNvPr id="10" name="Text 8"/>
          <p:cNvSpPr/>
          <p:nvPr/>
        </p:nvSpPr>
        <p:spPr>
          <a:xfrm>
            <a:off x="4160520" y="2212848"/>
            <a:ext cx="68580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56616B"/>
                </a:solidFill>
              </a:rPr>
              <a:t>актуальні статті, огляди, метааналізи</a:t>
            </a:r>
            <a:endParaRPr lang="en-US" sz="1080" dirty="0"/>
          </a:p>
        </p:txBody>
      </p:sp>
      <p:sp>
        <p:nvSpPr>
          <p:cNvPr id="11" name="Shape 9"/>
          <p:cNvSpPr/>
          <p:nvPr/>
        </p:nvSpPr>
        <p:spPr>
          <a:xfrm>
            <a:off x="749808" y="2798064"/>
            <a:ext cx="3017520" cy="438912"/>
          </a:xfrm>
          <a:prstGeom prst="roundRect">
            <a:avLst>
              <a:gd name="adj" fmla="val 8333"/>
            </a:avLst>
          </a:prstGeom>
          <a:solidFill>
            <a:srgbClr val="EAF6FB"/>
          </a:solidFill>
          <a:ln w="6350">
            <a:solidFill>
              <a:srgbClr val="DCEAF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960120" y="2944368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102A43"/>
                </a:solidFill>
              </a:rPr>
              <a:t>ICCR datasets</a:t>
            </a:r>
            <a:endParaRPr lang="en-US" sz="1080" dirty="0"/>
          </a:p>
        </p:txBody>
      </p:sp>
      <p:sp>
        <p:nvSpPr>
          <p:cNvPr id="13" name="Text 11"/>
          <p:cNvSpPr/>
          <p:nvPr/>
        </p:nvSpPr>
        <p:spPr>
          <a:xfrm>
            <a:off x="4160520" y="2926080"/>
            <a:ext cx="68580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56616B"/>
                </a:solidFill>
              </a:rPr>
              <a:t>структуровані протоколи для онкопатології</a:t>
            </a:r>
            <a:endParaRPr lang="en-US" sz="1080" dirty="0"/>
          </a:p>
        </p:txBody>
      </p:sp>
      <p:sp>
        <p:nvSpPr>
          <p:cNvPr id="14" name="Shape 12"/>
          <p:cNvSpPr/>
          <p:nvPr/>
        </p:nvSpPr>
        <p:spPr>
          <a:xfrm>
            <a:off x="749808" y="3511296"/>
            <a:ext cx="3017520" cy="438912"/>
          </a:xfrm>
          <a:prstGeom prst="roundRect">
            <a:avLst>
              <a:gd name="adj" fmla="val 8333"/>
            </a:avLst>
          </a:prstGeom>
          <a:solidFill>
            <a:srgbClr val="F4F1FE"/>
          </a:solidFill>
          <a:ln w="6350">
            <a:solidFill>
              <a:srgbClr val="DCEAF0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60120" y="3657600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102A43"/>
                </a:solidFill>
              </a:rPr>
              <a:t>Robbins / Cotran</a:t>
            </a:r>
            <a:endParaRPr lang="en-US" sz="1080" dirty="0"/>
          </a:p>
        </p:txBody>
      </p:sp>
      <p:sp>
        <p:nvSpPr>
          <p:cNvPr id="16" name="Text 14"/>
          <p:cNvSpPr/>
          <p:nvPr/>
        </p:nvSpPr>
        <p:spPr>
          <a:xfrm>
            <a:off x="4160520" y="3639312"/>
            <a:ext cx="68580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56616B"/>
                </a:solidFill>
              </a:rPr>
              <a:t>системна база патології</a:t>
            </a:r>
            <a:endParaRPr lang="en-US" sz="1080" dirty="0"/>
          </a:p>
        </p:txBody>
      </p:sp>
      <p:sp>
        <p:nvSpPr>
          <p:cNvPr id="17" name="Shape 15"/>
          <p:cNvSpPr/>
          <p:nvPr/>
        </p:nvSpPr>
        <p:spPr>
          <a:xfrm>
            <a:off x="749808" y="4224528"/>
            <a:ext cx="3017520" cy="438912"/>
          </a:xfrm>
          <a:prstGeom prst="roundRect">
            <a:avLst>
              <a:gd name="adj" fmla="val 8333"/>
            </a:avLst>
          </a:prstGeom>
          <a:solidFill>
            <a:srgbClr val="EAF6FB"/>
          </a:solidFill>
          <a:ln w="6350">
            <a:solidFill>
              <a:srgbClr val="DCEAF0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60120" y="4370832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102A43"/>
                </a:solidFill>
              </a:rPr>
              <a:t>Junqueira / Ross</a:t>
            </a:r>
            <a:endParaRPr lang="en-US" sz="1080" dirty="0"/>
          </a:p>
        </p:txBody>
      </p:sp>
      <p:sp>
        <p:nvSpPr>
          <p:cNvPr id="19" name="Text 17"/>
          <p:cNvSpPr/>
          <p:nvPr/>
        </p:nvSpPr>
        <p:spPr>
          <a:xfrm>
            <a:off x="4160520" y="4352544"/>
            <a:ext cx="68580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56616B"/>
                </a:solidFill>
              </a:rPr>
              <a:t>гістологічна база для морфологічної інтерпретації</a:t>
            </a:r>
            <a:endParaRPr lang="en-US" sz="1080" dirty="0"/>
          </a:p>
        </p:txBody>
      </p:sp>
      <p:sp>
        <p:nvSpPr>
          <p:cNvPr id="20" name="Text 18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1" name="Text 19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23</a:t>
            </a:r>
            <a:endParaRPr lang="en-US" sz="7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Етика, академічна доброчесність і безпека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Клінічна морфологія працює з людським матеріалом — це вимагає культури відповідальності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1520" y="1508760"/>
            <a:ext cx="5074920" cy="1024128"/>
          </a:xfrm>
          <a:prstGeom prst="roundRect">
            <a:avLst>
              <a:gd name="adj" fmla="val 7143"/>
            </a:avLst>
          </a:prstGeom>
          <a:solidFill>
            <a:srgbClr val="FFFFFF"/>
          </a:solidFill>
          <a:ln w="12700">
            <a:solidFill>
              <a:srgbClr val="3BB3C3">
                <a:alpha val="60000"/>
              </a:srgbClr>
            </a:solidFill>
            <a:prstDash val="solid"/>
          </a:ln>
          <a:effectLst>
            <a:outerShdw blurRad="11430" dist="11430" dir="2700000" algn="bl" rotWithShape="0">
              <a:srgbClr val="000000">
                <a:alpha val="7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960120" y="1709928"/>
            <a:ext cx="2057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BB3C3"/>
                </a:solidFill>
              </a:rPr>
              <a:t>Конфіденційність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960120" y="2075688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980" dirty="0">
                <a:solidFill>
                  <a:srgbClr val="56616B"/>
                </a:solidFill>
              </a:rPr>
              <a:t>деідентифікація матеріалу та клінічних даних</a:t>
            </a:r>
            <a:endParaRPr lang="en-US" sz="980" dirty="0"/>
          </a:p>
        </p:txBody>
      </p:sp>
      <p:sp>
        <p:nvSpPr>
          <p:cNvPr id="8" name="Shape 6"/>
          <p:cNvSpPr/>
          <p:nvPr/>
        </p:nvSpPr>
        <p:spPr>
          <a:xfrm>
            <a:off x="6355080" y="1508760"/>
            <a:ext cx="5074920" cy="1024128"/>
          </a:xfrm>
          <a:prstGeom prst="roundRect">
            <a:avLst>
              <a:gd name="adj" fmla="val 7143"/>
            </a:avLst>
          </a:prstGeom>
          <a:solidFill>
            <a:srgbClr val="FFFFFF"/>
          </a:solidFill>
          <a:ln w="12700">
            <a:solidFill>
              <a:srgbClr val="6D5BD0">
                <a:alpha val="60000"/>
              </a:srgbClr>
            </a:solidFill>
            <a:prstDash val="solid"/>
          </a:ln>
          <a:effectLst>
            <a:outerShdw blurRad="11430" dist="11430" dir="2700000" algn="bl" rotWithShape="0">
              <a:srgbClr val="000000">
                <a:alpha val="7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6583680" y="1709928"/>
            <a:ext cx="2057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D5BD0"/>
                </a:solidFill>
              </a:rPr>
              <a:t>Біобезпека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6583680" y="2075688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980" dirty="0">
                <a:solidFill>
                  <a:srgbClr val="56616B"/>
                </a:solidFill>
              </a:rPr>
              <a:t>робота з біоматеріалом, архівом, цифровими даними</a:t>
            </a:r>
            <a:endParaRPr lang="en-US" sz="980" dirty="0"/>
          </a:p>
        </p:txBody>
      </p:sp>
      <p:sp>
        <p:nvSpPr>
          <p:cNvPr id="11" name="Shape 9"/>
          <p:cNvSpPr/>
          <p:nvPr/>
        </p:nvSpPr>
        <p:spPr>
          <a:xfrm>
            <a:off x="731520" y="3108960"/>
            <a:ext cx="5074920" cy="1024128"/>
          </a:xfrm>
          <a:prstGeom prst="roundRect">
            <a:avLst>
              <a:gd name="adj" fmla="val 7143"/>
            </a:avLst>
          </a:prstGeom>
          <a:solidFill>
            <a:srgbClr val="FFFFFF"/>
          </a:solidFill>
          <a:ln w="12700">
            <a:solidFill>
              <a:srgbClr val="3BB3C3">
                <a:alpha val="60000"/>
              </a:srgbClr>
            </a:solidFill>
            <a:prstDash val="solid"/>
          </a:ln>
          <a:effectLst>
            <a:outerShdw blurRad="11430" dist="11430" dir="2700000" algn="bl" rotWithShape="0">
              <a:srgbClr val="000000">
                <a:alpha val="7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960120" y="3310128"/>
            <a:ext cx="2057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BB3C3"/>
                </a:solidFill>
              </a:rPr>
              <a:t>Доброчесність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960120" y="3675888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980" dirty="0">
                <a:solidFill>
                  <a:srgbClr val="56616B"/>
                </a:solidFill>
              </a:rPr>
              <a:t>оригінальність, коректне цитування, відсутність “підгонки” результатів</a:t>
            </a:r>
            <a:endParaRPr lang="en-US" sz="980" dirty="0"/>
          </a:p>
        </p:txBody>
      </p:sp>
      <p:sp>
        <p:nvSpPr>
          <p:cNvPr id="14" name="Shape 12"/>
          <p:cNvSpPr/>
          <p:nvPr/>
        </p:nvSpPr>
        <p:spPr>
          <a:xfrm>
            <a:off x="6355080" y="3108960"/>
            <a:ext cx="5074920" cy="1024128"/>
          </a:xfrm>
          <a:prstGeom prst="roundRect">
            <a:avLst>
              <a:gd name="adj" fmla="val 7143"/>
            </a:avLst>
          </a:prstGeom>
          <a:solidFill>
            <a:srgbClr val="FFFFFF"/>
          </a:solidFill>
          <a:ln w="12700">
            <a:solidFill>
              <a:srgbClr val="6D5BD0">
                <a:alpha val="60000"/>
              </a:srgbClr>
            </a:solidFill>
            <a:prstDash val="solid"/>
          </a:ln>
          <a:effectLst>
            <a:outerShdw blurRad="11430" dist="11430" dir="2700000" algn="bl" rotWithShape="0">
              <a:srgbClr val="000000">
                <a:alpha val="7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6583680" y="3310128"/>
            <a:ext cx="2057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D5BD0"/>
                </a:solidFill>
              </a:rPr>
              <a:t>Обмеження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6583680" y="3675888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980" dirty="0">
                <a:solidFill>
                  <a:srgbClr val="56616B"/>
                </a:solidFill>
              </a:rPr>
              <a:t>чесне визнання меж методу та якості матеріалу</a:t>
            </a:r>
            <a:endParaRPr lang="en-US" sz="980" dirty="0"/>
          </a:p>
        </p:txBody>
      </p:sp>
      <p:sp>
        <p:nvSpPr>
          <p:cNvPr id="17" name="Text 15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8" name="Text 16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24</a:t>
            </a:r>
            <a:endParaRPr lang="en-US" sz="7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high_detail_photorealistic_clinical_laboratory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92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5715000" cy="6858000"/>
          </a:xfrm>
          <a:prstGeom prst="rect">
            <a:avLst/>
          </a:prstGeom>
          <a:solidFill>
            <a:srgbClr val="FFFFFF">
              <a:alpha val="96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8368" y="530352"/>
            <a:ext cx="4754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02A43"/>
                </a:solidFill>
              </a:rPr>
              <a:t>Навчально-матеріальна база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749808" y="1417320"/>
            <a:ext cx="4297680" cy="29260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350" dirty="0">
                <a:solidFill>
                  <a:srgbClr val="102A43"/>
                </a:solidFill>
              </a:rPr>
              <a:t>мікроскопи та гістологічні препарати</a:t>
            </a:r>
            <a:endParaRPr lang="en-US" sz="1350" dirty="0"/>
          </a:p>
          <a:p>
            <a:r>
              <a:rPr lang="en-US" sz="1350" dirty="0">
                <a:solidFill>
                  <a:srgbClr val="102A43"/>
                </a:solidFill>
              </a:rPr>
              <a:t>архів біопсійного / операційного / аутопсійного матеріалу</a:t>
            </a:r>
            <a:endParaRPr lang="en-US" sz="1350" dirty="0"/>
          </a:p>
          <a:p>
            <a:r>
              <a:rPr lang="en-US" sz="1350" dirty="0">
                <a:solidFill>
                  <a:srgbClr val="102A43"/>
                </a:solidFill>
              </a:rPr>
              <a:t>цифрові зображення та навчальні кейси</a:t>
            </a:r>
            <a:endParaRPr lang="en-US" sz="1350" dirty="0"/>
          </a:p>
          <a:p>
            <a:r>
              <a:rPr lang="en-US" sz="1350" dirty="0">
                <a:solidFill>
                  <a:srgbClr val="102A43"/>
                </a:solidFill>
              </a:rPr>
              <a:t>презентаційні матеріали, атласи, алгоритми</a:t>
            </a:r>
            <a:endParaRPr lang="en-US" sz="1350" dirty="0"/>
          </a:p>
          <a:p>
            <a:r>
              <a:rPr lang="en-US" sz="1350" dirty="0">
                <a:solidFill>
                  <a:srgbClr val="102A43"/>
                </a:solidFill>
              </a:rPr>
              <a:t>доступ до наукових джерел і класифікацій</a:t>
            </a: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786384" y="5166360"/>
            <a:ext cx="4434840" cy="4572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0D1B2A"/>
                </a:solidFill>
              </a:rPr>
              <a:t>Ключове: матеріальна база має служити не демонстрації “красивих препаратів”, а тренуванню доказового мислення.</a:t>
            </a:r>
            <a:endParaRPr lang="en-US" sz="12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Очікуваний результат для кафедри та ОНП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Курс має посилити наукову ідентичність підготовки аспірантів-педіатрів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1520" y="1828800"/>
            <a:ext cx="1783080" cy="2331720"/>
          </a:xfrm>
          <a:prstGeom prst="roundRect">
            <a:avLst>
              <a:gd name="adj" fmla="val 4103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68680" y="2148840"/>
            <a:ext cx="1508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02A43"/>
                </a:solidFill>
              </a:rPr>
              <a:t>Для аспіранта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1115568" y="2651760"/>
            <a:ext cx="100584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96112" y="2971800"/>
            <a:ext cx="1463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10" dirty="0">
                <a:solidFill>
                  <a:srgbClr val="56616B"/>
                </a:solidFill>
              </a:rPr>
              <a:t>готовий фрагмент PhD-дослідження</a:t>
            </a:r>
            <a:endParaRPr lang="en-US" sz="910" dirty="0"/>
          </a:p>
        </p:txBody>
      </p:sp>
      <p:sp>
        <p:nvSpPr>
          <p:cNvPr id="9" name="Shape 7"/>
          <p:cNvSpPr/>
          <p:nvPr/>
        </p:nvSpPr>
        <p:spPr>
          <a:xfrm>
            <a:off x="2971800" y="1828800"/>
            <a:ext cx="1783080" cy="2331720"/>
          </a:xfrm>
          <a:prstGeom prst="roundRect">
            <a:avLst>
              <a:gd name="adj" fmla="val 4103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108960" y="2148840"/>
            <a:ext cx="1508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02A43"/>
                </a:solidFill>
              </a:rPr>
              <a:t>Для кафедри</a:t>
            </a:r>
            <a:endParaRPr lang="en-US" sz="1350" dirty="0"/>
          </a:p>
        </p:txBody>
      </p:sp>
      <p:sp>
        <p:nvSpPr>
          <p:cNvPr id="11" name="Shape 9"/>
          <p:cNvSpPr/>
          <p:nvPr/>
        </p:nvSpPr>
        <p:spPr>
          <a:xfrm>
            <a:off x="3355848" y="2651760"/>
            <a:ext cx="100584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136392" y="2971800"/>
            <a:ext cx="1463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10" dirty="0">
                <a:solidFill>
                  <a:srgbClr val="56616B"/>
                </a:solidFill>
              </a:rPr>
              <a:t>сучасний вибірковий курс із кейс-базою</a:t>
            </a:r>
            <a:endParaRPr lang="en-US" sz="910" dirty="0"/>
          </a:p>
        </p:txBody>
      </p:sp>
      <p:sp>
        <p:nvSpPr>
          <p:cNvPr id="13" name="Shape 11"/>
          <p:cNvSpPr/>
          <p:nvPr/>
        </p:nvSpPr>
        <p:spPr>
          <a:xfrm>
            <a:off x="5212080" y="1828800"/>
            <a:ext cx="1783080" cy="2331720"/>
          </a:xfrm>
          <a:prstGeom prst="roundRect">
            <a:avLst>
              <a:gd name="adj" fmla="val 4103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5349240" y="2148840"/>
            <a:ext cx="1508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02A43"/>
                </a:solidFill>
              </a:rPr>
              <a:t>Для ОНП</a:t>
            </a:r>
            <a:endParaRPr lang="en-US" sz="1350" dirty="0"/>
          </a:p>
        </p:txBody>
      </p:sp>
      <p:sp>
        <p:nvSpPr>
          <p:cNvPr id="15" name="Shape 13"/>
          <p:cNvSpPr/>
          <p:nvPr/>
        </p:nvSpPr>
        <p:spPr>
          <a:xfrm>
            <a:off x="5596128" y="2651760"/>
            <a:ext cx="100584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376672" y="2971800"/>
            <a:ext cx="1463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10" dirty="0">
                <a:solidFill>
                  <a:srgbClr val="56616B"/>
                </a:solidFill>
              </a:rPr>
              <a:t>міждисциплінарність і науковий компонент</a:t>
            </a:r>
            <a:endParaRPr lang="en-US" sz="910" dirty="0"/>
          </a:p>
        </p:txBody>
      </p:sp>
      <p:sp>
        <p:nvSpPr>
          <p:cNvPr id="17" name="Shape 15"/>
          <p:cNvSpPr/>
          <p:nvPr/>
        </p:nvSpPr>
        <p:spPr>
          <a:xfrm>
            <a:off x="7452360" y="1828800"/>
            <a:ext cx="1783080" cy="2331720"/>
          </a:xfrm>
          <a:prstGeom prst="roundRect">
            <a:avLst>
              <a:gd name="adj" fmla="val 4103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589520" y="2148840"/>
            <a:ext cx="1508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02A43"/>
                </a:solidFill>
              </a:rPr>
              <a:t>Для клініки</a:t>
            </a:r>
            <a:endParaRPr lang="en-US" sz="1350" dirty="0"/>
          </a:p>
        </p:txBody>
      </p:sp>
      <p:sp>
        <p:nvSpPr>
          <p:cNvPr id="19" name="Shape 17"/>
          <p:cNvSpPr/>
          <p:nvPr/>
        </p:nvSpPr>
        <p:spPr>
          <a:xfrm>
            <a:off x="7836408" y="2651760"/>
            <a:ext cx="100584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616952" y="2971800"/>
            <a:ext cx="1463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10" dirty="0">
                <a:solidFill>
                  <a:srgbClr val="56616B"/>
                </a:solidFill>
              </a:rPr>
              <a:t>якісніша комунікація лікар — патолог</a:t>
            </a:r>
            <a:endParaRPr lang="en-US" sz="910" dirty="0"/>
          </a:p>
        </p:txBody>
      </p:sp>
      <p:sp>
        <p:nvSpPr>
          <p:cNvPr id="21" name="Shape 19"/>
          <p:cNvSpPr/>
          <p:nvPr/>
        </p:nvSpPr>
        <p:spPr>
          <a:xfrm>
            <a:off x="9692640" y="1828800"/>
            <a:ext cx="1783080" cy="2331720"/>
          </a:xfrm>
          <a:prstGeom prst="roundRect">
            <a:avLst>
              <a:gd name="adj" fmla="val 4103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9829800" y="2148840"/>
            <a:ext cx="1508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02A43"/>
                </a:solidFill>
              </a:rPr>
              <a:t>Для науки</a:t>
            </a:r>
            <a:endParaRPr lang="en-US" sz="1350" dirty="0"/>
          </a:p>
        </p:txBody>
      </p:sp>
      <p:sp>
        <p:nvSpPr>
          <p:cNvPr id="23" name="Shape 21"/>
          <p:cNvSpPr/>
          <p:nvPr/>
        </p:nvSpPr>
        <p:spPr>
          <a:xfrm>
            <a:off x="10076688" y="2651760"/>
            <a:ext cx="100584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9857232" y="2971800"/>
            <a:ext cx="1463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10" dirty="0">
                <a:solidFill>
                  <a:srgbClr val="56616B"/>
                </a:solidFill>
              </a:rPr>
              <a:t>публікації, тези, морфометричні дані</a:t>
            </a:r>
            <a:endParaRPr lang="en-US" sz="910" dirty="0"/>
          </a:p>
        </p:txBody>
      </p:sp>
      <p:sp>
        <p:nvSpPr>
          <p:cNvPr id="25" name="Text 23"/>
          <p:cNvSpPr/>
          <p:nvPr/>
        </p:nvSpPr>
        <p:spPr>
          <a:xfrm>
            <a:off x="960120" y="5166360"/>
            <a:ext cx="99669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D1B2A"/>
                </a:solidFill>
              </a:rPr>
              <a:t>Ідеальний підсумок: аспірант не просто “прослухав дисципліну”, а навчився формувати морфологічний доказ для власного наукового питання.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7" name="Text 25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26</a:t>
            </a:r>
            <a:endParaRPr lang="en-US" sz="7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Приклад першого заняття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“Як читати тканину як клінічний текст”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77240" y="1463040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BB3C3"/>
                </a:solidFill>
              </a:rPr>
              <a:t>0–15 хв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2011680" y="1371600"/>
            <a:ext cx="8869680" cy="411480"/>
          </a:xfrm>
          <a:prstGeom prst="roundRect">
            <a:avLst>
              <a:gd name="adj" fmla="val 8889"/>
            </a:avLst>
          </a:prstGeom>
          <a:solidFill>
            <a:srgbClr val="EAF6FB"/>
          </a:solidFill>
          <a:ln w="6350">
            <a:solidFill>
              <a:srgbClr val="DDEAF1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40280" y="1490472"/>
            <a:ext cx="8229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02A43"/>
                </a:solidFill>
              </a:rPr>
              <a:t>клінічна проблема та очікувані результати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777240" y="2148840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BB3C3"/>
                </a:solidFill>
              </a:rPr>
              <a:t>15–45 хв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2011680" y="2057400"/>
            <a:ext cx="8869680" cy="411480"/>
          </a:xfrm>
          <a:prstGeom prst="roundRect">
            <a:avLst>
              <a:gd name="adj" fmla="val 8889"/>
            </a:avLst>
          </a:prstGeom>
          <a:solidFill>
            <a:srgbClr val="F4F1FE"/>
          </a:solidFill>
          <a:ln w="6350">
            <a:solidFill>
              <a:srgbClr val="DDEAF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240280" y="2176272"/>
            <a:ext cx="8229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02A43"/>
                </a:solidFill>
              </a:rPr>
              <a:t>алгоритм клініко-морфологічного мислення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777240" y="2834640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BB3C3"/>
                </a:solidFill>
              </a:rPr>
              <a:t>45–75 хв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2011680" y="2743200"/>
            <a:ext cx="8869680" cy="411480"/>
          </a:xfrm>
          <a:prstGeom prst="roundRect">
            <a:avLst>
              <a:gd name="adj" fmla="val 8889"/>
            </a:avLst>
          </a:prstGeom>
          <a:solidFill>
            <a:srgbClr val="EAF6FB"/>
          </a:solidFill>
          <a:ln w="6350">
            <a:solidFill>
              <a:srgbClr val="DDEAF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2240280" y="2862072"/>
            <a:ext cx="8229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02A43"/>
                </a:solidFill>
              </a:rPr>
              <a:t>демонстрація 2 препаратів / цифрових слайдів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777240" y="3520440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BB3C3"/>
                </a:solidFill>
              </a:rPr>
              <a:t>75–105 хв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2011680" y="3429000"/>
            <a:ext cx="8869680" cy="411480"/>
          </a:xfrm>
          <a:prstGeom prst="roundRect">
            <a:avLst>
              <a:gd name="adj" fmla="val 8889"/>
            </a:avLst>
          </a:prstGeom>
          <a:solidFill>
            <a:srgbClr val="F4F1FE"/>
          </a:solidFill>
          <a:ln w="6350">
            <a:solidFill>
              <a:srgbClr val="DDEAF1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2240280" y="3547872"/>
            <a:ext cx="8229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02A43"/>
                </a:solidFill>
              </a:rPr>
              <a:t>робота з кейсом у малих групах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777240" y="4206240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BB3C3"/>
                </a:solidFill>
              </a:rPr>
              <a:t>105–120 хв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2011680" y="4114800"/>
            <a:ext cx="8869680" cy="411480"/>
          </a:xfrm>
          <a:prstGeom prst="roundRect">
            <a:avLst>
              <a:gd name="adj" fmla="val 8889"/>
            </a:avLst>
          </a:prstGeom>
          <a:solidFill>
            <a:srgbClr val="EAF6FB"/>
          </a:solidFill>
          <a:ln w="6350">
            <a:solidFill>
              <a:srgbClr val="DDEAF1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2240280" y="4233672"/>
            <a:ext cx="8229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02A43"/>
                </a:solidFill>
              </a:rPr>
              <a:t>висновок, рефлексія, домашнє завдання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914400" y="5257800"/>
            <a:ext cx="1005840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D1B2A"/>
                </a:solidFill>
              </a:rPr>
              <a:t>Домашній продукт: 1 сторінка “Клініко-морфологічний розбір: від ознаки до гіпотези”.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2" name="Text 20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28</a:t>
            </a:r>
            <a:endParaRPr lang="en-US" sz="7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Базові джерела для побудови курсу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Рекомендовані опори для силабусу та оновлення змісту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22960" y="1417320"/>
            <a:ext cx="10515600" cy="3886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220" dirty="0">
                <a:solidFill>
                  <a:srgbClr val="102A43"/>
                </a:solidFill>
              </a:rPr>
              <a:t>WHO Classification of Tumours Editorial Board. Paediatric Tumours. 5th ed. IARC/WHO Blue Books, 2023.</a:t>
            </a:r>
            <a:endParaRPr lang="en-US" sz="1220" dirty="0"/>
          </a:p>
          <a:p>
            <a:r>
              <a:rPr lang="en-US" sz="1220" dirty="0">
                <a:solidFill>
                  <a:srgbClr val="102A43"/>
                </a:solidFill>
              </a:rPr>
              <a:t>WHO Classification of Tumours Online — IARC. tumourclassification.iarc.who.int</a:t>
            </a:r>
            <a:endParaRPr lang="en-US" sz="1220" dirty="0"/>
          </a:p>
          <a:p>
            <a:r>
              <a:rPr lang="en-US" sz="1220" dirty="0">
                <a:solidFill>
                  <a:srgbClr val="102A43"/>
                </a:solidFill>
              </a:rPr>
              <a:t>Robbins &amp; Cotran Pathologic Basis of Disease, 10th/11th ed.; Robbins Basic Pathology.</a:t>
            </a:r>
            <a:endParaRPr lang="en-US" sz="1220" dirty="0"/>
          </a:p>
          <a:p>
            <a:r>
              <a:rPr lang="en-US" sz="1220" dirty="0">
                <a:solidFill>
                  <a:srgbClr val="102A43"/>
                </a:solidFill>
              </a:rPr>
              <a:t>Junqueira’s Basic Histology; Ross &amp; Pawlina Histology.</a:t>
            </a:r>
            <a:endParaRPr lang="en-US" sz="1220" dirty="0"/>
          </a:p>
          <a:p>
            <a:r>
              <a:rPr lang="en-US" sz="1220" dirty="0">
                <a:solidFill>
                  <a:srgbClr val="102A43"/>
                </a:solidFill>
              </a:rPr>
              <a:t>ICCR cancer datasets and current organ-specific diagnostic protocols.</a:t>
            </a:r>
            <a:endParaRPr lang="en-US" sz="1220" dirty="0"/>
          </a:p>
          <a:p>
            <a:r>
              <a:rPr lang="en-US" sz="1220" dirty="0">
                <a:solidFill>
                  <a:srgbClr val="102A43"/>
                </a:solidFill>
              </a:rPr>
              <a:t>Актуальні огляди PubMed/Scopus за тематикою дисертацій аспірантів.</a:t>
            </a:r>
            <a:endParaRPr lang="en-US" sz="1220" dirty="0"/>
          </a:p>
        </p:txBody>
      </p:sp>
      <p:sp>
        <p:nvSpPr>
          <p:cNvPr id="6" name="Text 4"/>
          <p:cNvSpPr/>
          <p:nvPr/>
        </p:nvSpPr>
        <p:spPr>
          <a:xfrm>
            <a:off x="868680" y="5532120"/>
            <a:ext cx="10149840" cy="2926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50" dirty="0">
                <a:solidFill>
                  <a:srgbClr val="56616B"/>
                </a:solidFill>
              </a:rPr>
              <a:t>Примітка: зміст курсу бажано переглядати щороку, особливо блоки WHO-класифікацій, ІГХ та молекулярної патології.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8" name="Text 6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29</a:t>
            </a:r>
            <a:endParaRPr lang="en-US" sz="7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wide_cleanly_composed_conceptual_medical_biotech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82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52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749808" y="1234440"/>
            <a:ext cx="5852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</a:rPr>
              <a:t>Клінічна морфологія</a:t>
            </a:r>
            <a:endParaRPr lang="en-US" sz="3400" dirty="0"/>
          </a:p>
        </p:txBody>
      </p:sp>
      <p:sp>
        <p:nvSpPr>
          <p:cNvPr id="6" name="Text 3"/>
          <p:cNvSpPr/>
          <p:nvPr/>
        </p:nvSpPr>
        <p:spPr>
          <a:xfrm>
            <a:off x="786384" y="2057400"/>
            <a:ext cx="6766560" cy="9601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це дисципліна, яка вчить аспіранта мислити доказово: бачити в тканині не лише морфологічну картину, а механізм хвороби, прогноз і наукову гіпотезу.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822960" y="5440680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</a:rPr>
              <a:t>Дякую за увагу</a:t>
            </a:r>
            <a:endParaRPr lang="en-US" sz="18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2E52307-9C21-4D38-AFB0-D7B2420A5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1013655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РОЗРОБНИКИ  ВК  «Клінічна морфологія»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xmlns="" id="{FF0ECA94-B748-4151-8A75-2E71E2D75AC0}"/>
              </a:ext>
            </a:extLst>
          </p:cNvPr>
          <p:cNvSpPr/>
          <p:nvPr/>
        </p:nvSpPr>
        <p:spPr>
          <a:xfrm>
            <a:off x="289561" y="4997741"/>
            <a:ext cx="4328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  <a:latin typeface="eUkraine"/>
              </a:rPr>
              <a:t>Артур Миколайович Березовський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Завідувач кафедри, доцент, 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канд. мед. наук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991602" y="1715294"/>
            <a:ext cx="3200400" cy="114300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b" anchorCtr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884920" y="3169920"/>
            <a:ext cx="288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  <a:r>
              <a:rPr lang="uk-UA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вул.Пирогова</a:t>
            </a:r>
            <a:r>
              <a:rPr lang="uk-UA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,56</a:t>
            </a:r>
          </a:p>
          <a:p>
            <a:r>
              <a:rPr lang="uk-UA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патологічної анатомії</a:t>
            </a:r>
          </a:p>
          <a:p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patanatomy@vnmu.edu.ua</a:t>
            </a:r>
            <a:endParaRPr lang="uk-UA" dirty="0"/>
          </a:p>
        </p:txBody>
      </p:sp>
      <p:pic>
        <p:nvPicPr>
          <p:cNvPr id="1027" name="Picture 3" descr="D:\Кафедра\Документи кафедри\Відомості про працівників\для сайта університету\Кафедра патологічної анатомії\Березовський Артур Миколайович, завідувач кафедри.jpg"/>
          <p:cNvPicPr>
            <a:picLocks noGrp="1" noChangeAspect="1" noChangeArrowheads="1"/>
          </p:cNvPicPr>
          <p:nvPr>
            <p:ph sz="quarter" idx="10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14400" y="1715294"/>
            <a:ext cx="2286000" cy="304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88397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280</TotalTime>
  <Words>1988</Words>
  <Application>Microsoft Office PowerPoint</Application>
  <PresentationFormat>Произвольный</PresentationFormat>
  <Paragraphs>439</Paragraphs>
  <Slides>31</Slides>
  <Notes>28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Parcel</vt:lpstr>
      <vt:lpstr>ВК5.4  Клінічна морфологія</vt:lpstr>
      <vt:lpstr>Слайд 2</vt:lpstr>
      <vt:lpstr>Слайд 3</vt:lpstr>
      <vt:lpstr>З ЧОГО СКЛАДАЄТЬСЯ Клінічна морфологія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РОЗРОБНИКИ  ВК  «Клінічна морфологія»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patanatomy1</cp:lastModifiedBy>
  <cp:revision>37</cp:revision>
  <dcterms:created xsi:type="dcterms:W3CDTF">2026-04-08T10:22:59Z</dcterms:created>
  <dcterms:modified xsi:type="dcterms:W3CDTF">2026-07-13T10:05:30Z</dcterms:modified>
</cp:coreProperties>
</file>