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nmu.edu.ua/" TargetMode="External"/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900299" y="2330109"/>
            <a:ext cx="8391397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5.7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Функціональна патологія зубо-щелепної системи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18950" y="0"/>
            <a:ext cx="1760453" cy="2559941"/>
          </a:xfrm>
          <a:prstGeom prst="rect">
            <a:avLst/>
          </a:prstGeom>
          <a:ln/>
        </p:spPr>
      </p:pic>
      <p:sp>
        <p:nvSpPr>
          <p:cNvPr id="12" name="Прямоугольник 9">
            <a:extLst>
              <a:ext uri="{FF2B5EF4-FFF2-40B4-BE49-F238E27FC236}">
                <a16:creationId xmlns:a16="http://schemas.microsoft.com/office/drawing/2014/main" id="{548799F3-B66B-4373-A3F1-DBC8360DDD24}"/>
              </a:ext>
            </a:extLst>
          </p:cNvPr>
          <p:cNvSpPr/>
          <p:nvPr/>
        </p:nvSpPr>
        <p:spPr>
          <a:xfrm>
            <a:off x="2542264" y="260350"/>
            <a:ext cx="710746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ім. М.І. Пирогова</a:t>
            </a:r>
          </a:p>
          <a:p>
            <a:pPr algn="ctr"/>
            <a:endParaRPr lang="uk-UA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7929" y="148856"/>
            <a:ext cx="7176141" cy="1263096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uk-UA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4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en-US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uk-UA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uk-UA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«Функціональна патологія зубо-щелепної системи» </a:t>
            </a:r>
            <a:endParaRPr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256" y="1411952"/>
            <a:ext cx="11589488" cy="48271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uk-UA" sz="2500" b="1" dirty="0">
                <a:ea typeface="Calibri" panose="020F0502020204030204" pitchFamily="34" charset="0"/>
                <a:cs typeface="Calibri" panose="020F0502020204030204" pitchFamily="34" charset="0"/>
              </a:rPr>
              <a:t>Спеціальність:</a:t>
            </a:r>
            <a:r>
              <a:rPr lang="uk-UA" sz="2500" dirty="0">
                <a:ea typeface="Calibri" panose="020F0502020204030204" pitchFamily="34" charset="0"/>
                <a:cs typeface="Calibri" panose="020F0502020204030204" pitchFamily="34" charset="0"/>
              </a:rPr>
              <a:t> 221 Стоматологія</a:t>
            </a:r>
          </a:p>
          <a:p>
            <a:pPr>
              <a:spcBef>
                <a:spcPts val="0"/>
              </a:spcBef>
            </a:pPr>
            <a:r>
              <a:rPr lang="uk-UA" sz="2500" b="1" dirty="0">
                <a:ea typeface="Calibri" panose="020F0502020204030204" pitchFamily="34" charset="0"/>
                <a:cs typeface="Calibri" panose="020F0502020204030204" pitchFamily="34" charset="0"/>
              </a:rPr>
              <a:t>Курс: </a:t>
            </a:r>
            <a:r>
              <a:rPr lang="en-US" sz="2500" u="sng" dirty="0"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endParaRPr lang="uk-UA" sz="2500" u="sng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uk-UA" sz="2500" b="1" dirty="0">
                <a:ea typeface="Calibri" panose="020F0502020204030204" pitchFamily="34" charset="0"/>
                <a:cs typeface="Calibri" panose="020F0502020204030204" pitchFamily="34" charset="0"/>
              </a:rPr>
              <a:t>Кредити: </a:t>
            </a:r>
            <a:r>
              <a:rPr lang="uk-UA" sz="2500" u="sng" dirty="0">
                <a:ea typeface="Calibri" panose="020F0502020204030204" pitchFamily="34" charset="0"/>
                <a:cs typeface="Calibri" panose="020F0502020204030204" pitchFamily="34" charset="0"/>
              </a:rPr>
              <a:t>3,0</a:t>
            </a:r>
          </a:p>
          <a:p>
            <a:pPr>
              <a:spcBef>
                <a:spcPts val="0"/>
              </a:spcBef>
            </a:pPr>
            <a:r>
              <a:rPr lang="uk-UA" sz="2500" b="1" dirty="0">
                <a:ea typeface="Calibri" panose="020F0502020204030204" pitchFamily="34" charset="0"/>
                <a:cs typeface="Calibri" panose="020F0502020204030204" pitchFamily="34" charset="0"/>
              </a:rPr>
              <a:t>Форма контролю: </a:t>
            </a:r>
            <a:r>
              <a:rPr lang="uk-UA" sz="2500" u="sng" dirty="0"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</a:p>
          <a:p>
            <a:pPr>
              <a:spcBef>
                <a:spcPts val="0"/>
              </a:spcBef>
            </a:pPr>
            <a:r>
              <a:rPr lang="uk-UA" sz="2500" b="1" dirty="0">
                <a:ea typeface="Calibri" panose="020F0502020204030204" pitchFamily="34" charset="0"/>
                <a:cs typeface="Calibri" panose="020F0502020204030204" pitchFamily="34" charset="0"/>
              </a:rPr>
              <a:t>Мова: </a:t>
            </a:r>
            <a:r>
              <a:rPr lang="uk-UA" sz="2500" u="sng" dirty="0">
                <a:ea typeface="Calibri" panose="020F0502020204030204" pitchFamily="34" charset="0"/>
                <a:cs typeface="Calibri" panose="020F0502020204030204" pitchFamily="34" charset="0"/>
              </a:rPr>
              <a:t>українська, англійська</a:t>
            </a:r>
          </a:p>
          <a:p>
            <a:pPr algn="just">
              <a:spcBef>
                <a:spcPts val="0"/>
              </a:spcBef>
            </a:pPr>
            <a:r>
              <a:rPr lang="uk-UA" sz="2500" b="1" dirty="0"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500" u="sng" dirty="0">
                <a:ea typeface="Calibri" panose="020F0502020204030204" pitchFamily="34" charset="0"/>
                <a:cs typeface="Calibri" panose="020F0502020204030204" pitchFamily="34" charset="0"/>
              </a:rPr>
              <a:t>Ґрунтується: </a:t>
            </a:r>
            <a:r>
              <a:rPr lang="uk-UA" sz="2500" dirty="0">
                <a:ea typeface="Calibri" panose="020F0502020204030204" pitchFamily="34" charset="0"/>
                <a:cs typeface="Calibri" panose="020F0502020204030204" pitchFamily="34" charset="0"/>
              </a:rPr>
              <a:t>анатомії людини, гістології, ембріології та цитології, медичної біології, медичної хімії, біологічної та біоорганічної хімії, медичної фізики, мікробіології, вірусології та імунології й інтегрується з цими дисциплінами. </a:t>
            </a:r>
            <a:r>
              <a:rPr lang="uk-UA" sz="2500" u="sng" dirty="0">
                <a:ea typeface="Calibri" panose="020F0502020204030204" pitchFamily="34" charset="0"/>
                <a:cs typeface="Calibri" panose="020F0502020204030204" pitchFamily="34" charset="0"/>
              </a:rPr>
              <a:t>Базується</a:t>
            </a:r>
            <a:r>
              <a:rPr lang="uk-UA" sz="2500" dirty="0">
                <a:ea typeface="Calibri" panose="020F0502020204030204" pitchFamily="34" charset="0"/>
                <a:cs typeface="Calibri" panose="020F0502020204030204" pitchFamily="34" charset="0"/>
              </a:rPr>
              <a:t>: пропедевтики ортопедичної стоматології, пропедевтики терапевтичної стоматології і пропедевтики дитячої терапевтичної стоматології. </a:t>
            </a:r>
            <a:r>
              <a:rPr lang="uk-UA" sz="2500" u="sng" dirty="0">
                <a:ea typeface="Calibri" panose="020F0502020204030204" pitchFamily="34" charset="0"/>
                <a:cs typeface="Calibri" panose="020F0502020204030204" pitchFamily="34" charset="0"/>
              </a:rPr>
              <a:t>Інтегрується</a:t>
            </a:r>
            <a:r>
              <a:rPr lang="uk-UA" sz="2500" dirty="0">
                <a:ea typeface="Calibri" panose="020F0502020204030204" pitchFamily="34" charset="0"/>
                <a:cs typeface="Calibri" panose="020F0502020204030204" pitchFamily="34" charset="0"/>
              </a:rPr>
              <a:t>: профілактикою стоматологічних захворювань, дитячою терапевтичною, терапевтичною та хірургічною стоматологіями.</a:t>
            </a:r>
          </a:p>
          <a:p>
            <a:endParaRPr sz="2800" b="1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018705" cy="37078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2400" dirty="0"/>
              <a:t>Інтеграція знань з гнатології та біомеханіки для проведення точної функціональної діагностики та розробки комплексних планів лікування.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755329"/>
            <a:ext cx="5701368" cy="5553598"/>
          </a:xfrm>
        </p:spPr>
        <p:txBody>
          <a:bodyPr>
            <a:normAutofit lnSpcReduction="10000"/>
          </a:bodyPr>
          <a:lstStyle/>
          <a:p>
            <a:pPr algn="l"/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Формує -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комплексне гнатологічне мислення та розуміння зубо-щелепної системи як єдиного біомеханічного механізму.</a:t>
            </a:r>
          </a:p>
          <a:p>
            <a:pPr algn="l"/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Розвиває -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практичні навички роботи з лицьовою дугою, артикуляторами та цифровим аналізом оклюзії.</a:t>
            </a:r>
          </a:p>
          <a:p>
            <a:pPr algn="l"/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Допомагає -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виявляти приховані м'язові й суглобові порушення (СНЩС) на ранніх стадіях — ще до появи першого болю.</a:t>
            </a:r>
          </a:p>
          <a:p>
            <a:pPr algn="l"/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Навчає -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 знаходити руйнівні «суперконтакти» за допомогою оклюдограм та пальпації тригерних точок м'язів.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837124"/>
            <a:ext cx="5730815" cy="5183752"/>
          </a:xfrm>
        </p:spPr>
        <p:txBody>
          <a:bodyPr>
            <a:normAutofit/>
          </a:bodyPr>
          <a:lstStyle/>
          <a:p>
            <a:r>
              <a:rPr lang="uk-UA" sz="2800" dirty="0">
                <a:ea typeface="Calibri" panose="020F0502020204030204" pitchFamily="34" charset="0"/>
                <a:cs typeface="Calibri" panose="020F0502020204030204" pitchFamily="34" charset="0"/>
              </a:rPr>
              <a:t>Біомеханіку щелепи</a:t>
            </a:r>
          </a:p>
          <a:p>
            <a:r>
              <a:rPr lang="uk-UA" sz="2800" dirty="0">
                <a:ea typeface="Calibri" panose="020F0502020204030204" pitchFamily="34" charset="0"/>
                <a:cs typeface="Calibri" panose="020F0502020204030204" pitchFamily="34" charset="0"/>
              </a:rPr>
              <a:t>Оклюзійні порушення</a:t>
            </a:r>
          </a:p>
          <a:p>
            <a:r>
              <a:rPr lang="uk-UA" sz="2800" dirty="0">
                <a:ea typeface="Calibri" panose="020F0502020204030204" pitchFamily="34" charset="0"/>
                <a:cs typeface="Calibri" panose="020F0502020204030204" pitchFamily="34" charset="0"/>
              </a:rPr>
              <a:t>Дисфункцію СНЩС</a:t>
            </a:r>
          </a:p>
          <a:p>
            <a:r>
              <a:rPr lang="uk-UA" sz="2800" dirty="0">
                <a:ea typeface="Calibri" panose="020F0502020204030204" pitchFamily="34" charset="0"/>
                <a:cs typeface="Calibri" panose="020F0502020204030204" pitchFamily="34" charset="0"/>
              </a:rPr>
              <a:t>М'язову дисфункцію</a:t>
            </a:r>
          </a:p>
          <a:p>
            <a:r>
              <a:rPr lang="uk-UA" sz="2800" dirty="0">
                <a:ea typeface="Calibri" panose="020F0502020204030204" pitchFamily="34" charset="0"/>
                <a:cs typeface="Calibri" panose="020F0502020204030204" pitchFamily="34" charset="0"/>
              </a:rPr>
              <a:t>Зниження висоти прикусу</a:t>
            </a:r>
          </a:p>
          <a:p>
            <a:r>
              <a:rPr lang="uk-UA" sz="2800" dirty="0">
                <a:ea typeface="Calibri" panose="020F0502020204030204" pitchFamily="34" charset="0"/>
                <a:cs typeface="Calibri" panose="020F0502020204030204" pitchFamily="34" charset="0"/>
              </a:rPr>
              <a:t>Оклюзійні шини</a:t>
            </a:r>
          </a:p>
          <a:p>
            <a:r>
              <a:rPr lang="uk-UA" sz="2800" dirty="0">
                <a:ea typeface="Calibri" panose="020F0502020204030204" pitchFamily="34" charset="0"/>
                <a:cs typeface="Calibri" panose="020F0502020204030204" pitchFamily="34" charset="0"/>
              </a:rPr>
              <a:t>Вибіркове пришліфування зубів</a:t>
            </a:r>
          </a:p>
          <a:p>
            <a:r>
              <a:rPr lang="uk-UA" sz="2800" dirty="0">
                <a:ea typeface="Calibri" panose="020F0502020204030204" pitchFamily="34" charset="0"/>
                <a:cs typeface="Calibri" panose="020F0502020204030204" pitchFamily="34" charset="0"/>
              </a:rPr>
              <a:t>Цифровий аналіз</a:t>
            </a:r>
            <a:endParaRPr sz="280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7386" y="333734"/>
            <a:ext cx="5706140" cy="619053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 — функціональний стан та біомеханіку всієї зубо-щелепної системи в динаміці.</a:t>
            </a:r>
          </a:p>
          <a:p>
            <a:pPr marL="0" lvl="0" indent="0">
              <a:buNone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Інтерпретувати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 — дані цифрової оклюзографії, аналізу КТ суглобів та індивідуальних траєкторій руху щелепи.</a:t>
            </a:r>
          </a:p>
          <a:p>
            <a:pPr marL="0" lvl="0" indent="0">
              <a:buNone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Визначати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— центральне співвідношення щелеп пацієнта та приховані порушення системи на ранніх стадіях.</a:t>
            </a:r>
          </a:p>
          <a:p>
            <a:pPr marL="0" lvl="0" indent="0">
              <a:buNone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Оцінювати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— оклюдограми для точного виявлення суперконтактів, а також стан м'язів через пальпацію тригерних точок.</a:t>
            </a:r>
          </a:p>
          <a:p>
            <a:pPr marL="0" lvl="0" indent="0">
              <a:buNone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Застосовувати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— лицьову дугу для перенесення положення щелепи в артикулятор.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8894" y="3395599"/>
            <a:ext cx="3607682" cy="461665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uk-UA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Лектор та укладач </a:t>
            </a:r>
            <a:r>
              <a:rPr lang="uk-UA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силабусу</a:t>
            </a:r>
            <a:r>
              <a:rPr lang="uk-UA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Прокопенко Олександр, доцент, доктор філософії (</a:t>
            </a:r>
            <a:r>
              <a:rPr lang="de-DE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PhD)</a:t>
            </a:r>
            <a:endParaRPr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8" name="Прямоугольник 4">
            <a:extLst>
              <a:ext uri="{FF2B5EF4-FFF2-40B4-BE49-F238E27FC236}">
                <a16:creationId xmlns:a16="http://schemas.microsoft.com/office/drawing/2014/main" id="{FA57094B-3B85-4C5F-B752-3281AD67F1A0}"/>
              </a:ext>
            </a:extLst>
          </p:cNvPr>
          <p:cNvSpPr/>
          <p:nvPr/>
        </p:nvSpPr>
        <p:spPr>
          <a:xfrm>
            <a:off x="6843165" y="2408390"/>
            <a:ext cx="50653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 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 Героїв поліції, 34 (вхід з території університету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  <a:p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ort.stom@vnmu.edu.ua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ru-RU" sz="2400" dirty="0"/>
              <a:t>Сайт: </a:t>
            </a:r>
            <a:r>
              <a:rPr lang="ru-RU" sz="2400" dirty="0">
                <a:hlinkClick r:id="rId3"/>
              </a:rPr>
              <a:t>www.vnmu.edu.ua</a:t>
            </a:r>
            <a:r>
              <a:rPr lang="ru-RU" sz="2400" dirty="0"/>
              <a:t> </a:t>
            </a:r>
          </a:p>
          <a:p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0CF646-ABA0-4665-99D7-E4A85B67974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09" r="3095" b="15804"/>
          <a:stretch/>
        </p:blipFill>
        <p:spPr>
          <a:xfrm>
            <a:off x="974325" y="1586005"/>
            <a:ext cx="1355661" cy="169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163</TotalTime>
  <Words>431</Words>
  <Application>Microsoft Office PowerPoint</Application>
  <PresentationFormat>Широкий екран</PresentationFormat>
  <Paragraphs>56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5.7 Функціональна патологія зубо-щелепної системи</vt:lpstr>
      <vt:lpstr>Паспорт ОСВІТНЬОГО КОМПОНЕнТА   ВК 5.7 «Функціональна патологія зубо-щелепної системи»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22</cp:revision>
  <dcterms:created xsi:type="dcterms:W3CDTF">2026-04-08T10:22:59Z</dcterms:created>
  <dcterms:modified xsi:type="dcterms:W3CDTF">2026-09-14T13:21:57Z</dcterms:modified>
</cp:coreProperties>
</file>