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3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ru-RU"/>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pPr/>
              <a:t>9/14/2026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ru-RU"/>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60C6404-AD6E-4860-8E75-697CA40B95DA}"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pPr/>
              <a:t>9/14/2026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7" name="Date Placeholder 6"/>
          <p:cNvSpPr>
            <a:spLocks noGrp="1"/>
          </p:cNvSpPr>
          <p:nvPr>
            <p:ph type="dt" sz="half" idx="10"/>
          </p:nvPr>
        </p:nvSpPr>
        <p:spPr/>
        <p:txBody>
          <a:bodyPr/>
          <a:lstStyle/>
          <a:p>
            <a:fld id="{4F7D4976-E339-4826-83B7-FBD03F55ECF8}" type="datetimeFigureOut">
              <a:rPr lang="en-US" dirty="0"/>
              <a:pPr/>
              <a:t>9/14/2026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
        <p:nvSpPr>
          <p:cNvPr id="10" name="Title 9"/>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pPr/>
              <a:t>9/14/2026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pPr/>
              <a:t>9/14/2026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ru-RU"/>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9" name="Date Placeholder 8"/>
          <p:cNvSpPr>
            <a:spLocks noGrp="1"/>
          </p:cNvSpPr>
          <p:nvPr>
            <p:ph type="dt" sz="half" idx="10"/>
          </p:nvPr>
        </p:nvSpPr>
        <p:spPr/>
        <p:txBody>
          <a:bodyPr/>
          <a:lstStyle/>
          <a:p>
            <a:fld id="{D1BE4249-C0D0-4B06-8692-E8BB871AF643}" type="datetimeFigureOut">
              <a:rPr lang="en-US" dirty="0"/>
              <a:pPr/>
              <a:t>9/14/2026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pPr/>
              <a:t>9/14/2026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pPr/>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pPr/>
              <a:t>9/14/2026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www.vnmu.edu.ua/" TargetMode="External"/><Relationship Id="rId2" Type="http://schemas.openxmlformats.org/officeDocument/2006/relationships/hyperlink" Target="mailto:ort.stom@vnmu.edu.ua"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542264" y="260350"/>
            <a:ext cx="7107469" cy="1508105"/>
          </a:xfrm>
          <a:prstGeom prst="rect">
            <a:avLst/>
          </a:prstGeom>
        </p:spPr>
        <p:txBody>
          <a:bodyPr wrap="square">
            <a:spAutoFit/>
          </a:bodyPr>
          <a:lstStyle/>
          <a:p>
            <a:pPr algn="ct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Вінницький національний медичний університет </a:t>
            </a:r>
          </a:p>
          <a:p>
            <a:pPr algn="ct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ім. М.І. Пирогова</a:t>
            </a:r>
          </a:p>
          <a:p>
            <a:pPr algn="ctr"/>
            <a:endParaRPr lang="uk-UA" sz="200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lvl="0" algn="ctr"/>
            <a:r>
              <a:rPr lang="ru-RU" sz="2400" u="sng" dirty="0">
                <a:solidFill>
                  <a:srgbClr val="002060"/>
                </a:solidFill>
                <a:latin typeface="Calibri" panose="020F0502020204030204" pitchFamily="34" charset="0"/>
                <a:ea typeface="Calibri" panose="020F0502020204030204" pitchFamily="34" charset="0"/>
                <a:cs typeface="Calibri" panose="020F0502020204030204" pitchFamily="34" charset="0"/>
              </a:rPr>
              <a:t>КАФЕДРА ОРТОПЕДИЧНОЇ СТОМАТОЛОГІЇ</a:t>
            </a:r>
          </a:p>
        </p:txBody>
      </p:sp>
      <p:sp>
        <p:nvSpPr>
          <p:cNvPr id="13" name="Прямоугольник 12"/>
          <p:cNvSpPr/>
          <p:nvPr/>
        </p:nvSpPr>
        <p:spPr>
          <a:xfrm>
            <a:off x="2165926" y="4276728"/>
            <a:ext cx="7860144" cy="1754326"/>
          </a:xfrm>
          <a:prstGeom prst="rect">
            <a:avLst/>
          </a:prstGeom>
        </p:spPr>
        <p:txBody>
          <a:bodyPr wrap="square">
            <a:spAutoFit/>
          </a:bodyPr>
          <a:lstStyle/>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СПЕЦІАЛЬНІСТЬ: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221 СТОМАТОЛОГІЯ</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ГАЛУЗЬ ЗНАНЬ: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22 ОХОРОНА ЗДОРОВ’Я</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ОСВІТНЬО-ПРОФЕСІЙНА ПРОГРАМА:</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 «СТОМАТОЛОГІЯ</a:t>
            </a: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РІВЕНЬ ВИЩОЇ ОСВІТИ: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ДРУГИЙ (МАГІСТЕРСЬКИЙ)</a:t>
            </a:r>
          </a:p>
        </p:txBody>
      </p:sp>
      <p:sp>
        <p:nvSpPr>
          <p:cNvPr id="11" name="Заголовок 10"/>
          <p:cNvSpPr>
            <a:spLocks noGrp="1"/>
          </p:cNvSpPr>
          <p:nvPr>
            <p:ph type="ctrTitle"/>
          </p:nvPr>
        </p:nvSpPr>
        <p:spPr>
          <a:xfrm>
            <a:off x="1655752" y="2525669"/>
            <a:ext cx="8880495" cy="1470025"/>
          </a:xfrm>
        </p:spPr>
        <p:txBody>
          <a:bodyPr>
            <a:normAutofit fontScale="90000"/>
          </a:bodyPr>
          <a:lstStyle/>
          <a:p>
            <a:r>
              <a:rPr lang="uk-UA" b="1" dirty="0">
                <a:solidFill>
                  <a:srgbClr val="C00000"/>
                </a:solidFill>
                <a:latin typeface="Calibri" panose="020F0502020204030204" pitchFamily="34" charset="0"/>
                <a:ea typeface="Calibri" panose="020F0502020204030204" pitchFamily="34" charset="0"/>
                <a:cs typeface="Calibri" panose="020F0502020204030204" pitchFamily="34" charset="0"/>
              </a:rPr>
              <a:t>ВК 3.12 Методи обстеження в клініці ортопедичної стоматології</a:t>
            </a:r>
          </a:p>
        </p:txBody>
      </p:sp>
      <p:sp>
        <p:nvSpPr>
          <p:cNvPr id="7170" name="AutoShape 2"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172" name="AutoShape 4"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174" name="AutoShape 6"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pic>
        <p:nvPicPr>
          <p:cNvPr id="9" name="image1.png"/>
          <p:cNvPicPr/>
          <p:nvPr/>
        </p:nvPicPr>
        <p:blipFill>
          <a:blip r:embed="rId2"/>
          <a:srcRect/>
          <a:stretch>
            <a:fillRect/>
          </a:stretch>
        </p:blipFill>
        <p:spPr>
          <a:xfrm>
            <a:off x="246898" y="260350"/>
            <a:ext cx="1760453" cy="2411085"/>
          </a:xfrm>
          <a:prstGeom prst="rect">
            <a:avLst/>
          </a:prstGeom>
          <a:ln/>
        </p:spPr>
      </p:pic>
    </p:spTree>
    <p:extLst>
      <p:ext uri="{BB962C8B-B14F-4D97-AF65-F5344CB8AC3E}">
        <p14:creationId xmlns:p14="http://schemas.microsoft.com/office/powerpoint/2010/main" val="3705433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8147" y="182931"/>
            <a:ext cx="9635706" cy="1390689"/>
          </a:xfrm>
        </p:spPr>
        <p:txBody>
          <a:bodyPr>
            <a:noAutofit/>
          </a:bodyPr>
          <a:lstStyle/>
          <a:p>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Паспорт ОСВІТНЬОГО Компонента </a:t>
            </a:r>
            <a:b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br>
            <a:br>
              <a:rPr lang="uk-UA" sz="1400" b="1" dirty="0">
                <a:solidFill>
                  <a:srgbClr val="002060"/>
                </a:solidFill>
                <a:latin typeface="Calibri" panose="020F0502020204030204" pitchFamily="34" charset="0"/>
                <a:ea typeface="Calibri" panose="020F0502020204030204" pitchFamily="34" charset="0"/>
                <a:cs typeface="Calibri" panose="020F0502020204030204" pitchFamily="34" charset="0"/>
              </a:rPr>
            </a:b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ВК 3.12 «Методи обстеження в клініці ортопедичної стоматології» </a:t>
            </a:r>
            <a:endParaRPr sz="24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684930" y="1756552"/>
            <a:ext cx="10822139" cy="5101448"/>
          </a:xfrm>
        </p:spPr>
        <p:txBody>
          <a:bodyPr>
            <a:noAutofit/>
          </a:bodyPr>
          <a:lstStyle/>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Спеціальність: </a:t>
            </a:r>
            <a:r>
              <a:rPr lang="uk-UA" sz="2500" dirty="0">
                <a:latin typeface="Calibri" panose="020F0502020204030204" pitchFamily="34" charset="0"/>
                <a:ea typeface="Calibri" panose="020F0502020204030204" pitchFamily="34" charset="0"/>
                <a:cs typeface="Calibri" panose="020F0502020204030204" pitchFamily="34" charset="0"/>
              </a:rPr>
              <a:t>221 Стоматологія</a:t>
            </a: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Курс: </a:t>
            </a:r>
            <a:r>
              <a:rPr lang="uk-UA" sz="2500" u="sng" dirty="0">
                <a:latin typeface="Calibri" panose="020F0502020204030204" pitchFamily="34" charset="0"/>
                <a:ea typeface="Calibri" panose="020F0502020204030204" pitchFamily="34" charset="0"/>
                <a:cs typeface="Calibri" panose="020F0502020204030204" pitchFamily="34" charset="0"/>
              </a:rPr>
              <a:t>ІІІ</a:t>
            </a:r>
            <a:endParaRPr sz="2500" u="sng"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Кредити: </a:t>
            </a:r>
            <a:r>
              <a:rPr lang="en-US" sz="2500" dirty="0">
                <a:latin typeface="Calibri" panose="020F0502020204030204" pitchFamily="34" charset="0"/>
                <a:ea typeface="Calibri" panose="020F0502020204030204" pitchFamily="34" charset="0"/>
                <a:cs typeface="Calibri" panose="020F0502020204030204" pitchFamily="34" charset="0"/>
              </a:rPr>
              <a:t>3</a:t>
            </a:r>
            <a:r>
              <a:rPr lang="uk-UA" sz="2500" dirty="0">
                <a:latin typeface="Calibri" panose="020F0502020204030204" pitchFamily="34" charset="0"/>
                <a:ea typeface="Calibri" panose="020F0502020204030204" pitchFamily="34" charset="0"/>
                <a:cs typeface="Calibri" panose="020F0502020204030204" pitchFamily="34" charset="0"/>
              </a:rPr>
              <a:t>,</a:t>
            </a:r>
            <a:r>
              <a:rPr lang="en-US" sz="2500" dirty="0">
                <a:latin typeface="Calibri" panose="020F0502020204030204" pitchFamily="34" charset="0"/>
                <a:ea typeface="Calibri" panose="020F0502020204030204" pitchFamily="34" charset="0"/>
                <a:cs typeface="Calibri" panose="020F0502020204030204" pitchFamily="34" charset="0"/>
              </a:rPr>
              <a:t>0</a:t>
            </a:r>
            <a:endParaRPr sz="2500"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Форма контролю: </a:t>
            </a:r>
            <a:r>
              <a:rPr lang="uk-UA" sz="2500" u="sng" dirty="0">
                <a:latin typeface="Calibri" panose="020F0502020204030204" pitchFamily="34" charset="0"/>
                <a:ea typeface="Calibri" panose="020F0502020204030204" pitchFamily="34" charset="0"/>
                <a:cs typeface="Calibri" panose="020F0502020204030204" pitchFamily="34" charset="0"/>
              </a:rPr>
              <a:t>залік</a:t>
            </a:r>
            <a:endParaRPr sz="2500" u="sng"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Мова: </a:t>
            </a:r>
            <a:r>
              <a:rPr lang="uk-UA" sz="2500" u="sng" dirty="0">
                <a:latin typeface="Calibri" panose="020F0502020204030204" pitchFamily="34" charset="0"/>
                <a:ea typeface="Calibri" panose="020F0502020204030204" pitchFamily="34" charset="0"/>
                <a:cs typeface="Calibri" panose="020F0502020204030204" pitchFamily="34" charset="0"/>
              </a:rPr>
              <a:t>українська, англійська</a:t>
            </a:r>
          </a:p>
          <a:p>
            <a:pPr marL="36195" algn="just">
              <a:lnSpc>
                <a:spcPct val="107000"/>
              </a:lnSpc>
              <a:spcBef>
                <a:spcPts val="400"/>
              </a:spcBef>
            </a:pPr>
            <a:r>
              <a:rPr lang="uk-UA" sz="2500" b="1" dirty="0">
                <a:latin typeface="Calibri" panose="020F0502020204030204" pitchFamily="34" charset="0"/>
                <a:ea typeface="Calibri" panose="020F0502020204030204" pitchFamily="34" charset="0"/>
                <a:cs typeface="Calibri" panose="020F0502020204030204" pitchFamily="34" charset="0"/>
              </a:rPr>
              <a:t>Пререквізити: </a:t>
            </a:r>
            <a:r>
              <a:rPr lang="uk-UA" sz="2500" i="1" dirty="0">
                <a:solidFill>
                  <a:srgbClr val="000000"/>
                </a:solidFill>
                <a:latin typeface="Calibri" panose="020F0502020204030204" pitchFamily="34" charset="0"/>
                <a:ea typeface="Times New Roman" panose="02020603050405020304" pitchFamily="18" charset="0"/>
                <a:cs typeface="Calibri" panose="020F0502020204030204" pitchFamily="34" charset="0"/>
              </a:rPr>
              <a:t>Для успішного опанування курсу необхідні знання з: </a:t>
            </a:r>
            <a:r>
              <a:rPr lang="uk-UA" sz="2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медичної біології, нормальної та патологічної анатомії, гістології, фізіології, пропедевтики ортопедичної стоматології, біоорганічної та неорганічної хімії, біохімії, медичної фізики, пропедевтика, профілактика стоматологічних захворювань, пропедевтика ортопедичної, терапевтичної, дитячої терапевтичної стоматології, загальна гігієна, медична інформатика, біоетика, радіології.</a:t>
            </a:r>
            <a:endParaRPr lang="uk-UA" sz="25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96769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24383" y="2228716"/>
            <a:ext cx="5355825" cy="4164892"/>
          </a:xfrm>
        </p:spPr>
        <p:txBody>
          <a:bodyPr>
            <a:normAutofit/>
          </a:bodyPr>
          <a:lstStyle/>
          <a:p>
            <a:pPr marL="0" indent="0">
              <a:buNone/>
            </a:pPr>
            <a:r>
              <a:rPr lang="ru-RU" sz="2700" b="1" dirty="0">
                <a:solidFill>
                  <a:srgbClr val="002060"/>
                </a:solidFill>
                <a:latin typeface="Calibri" panose="020F0502020204030204" pitchFamily="34" charset="0"/>
                <a:ea typeface="Calibri" panose="020F0502020204030204" pitchFamily="34" charset="0"/>
                <a:cs typeface="Calibri" panose="020F0502020204030204" pitchFamily="34" charset="0"/>
              </a:rPr>
              <a:t>КЛЮЧОВА ПЕРЕВАГА:</a:t>
            </a:r>
          </a:p>
          <a:p>
            <a:pPr algn="just"/>
            <a:r>
              <a:rPr lang="uk-UA" sz="2700" b="1" dirty="0"/>
              <a:t>Чіткі алгоритми </a:t>
            </a:r>
            <a:r>
              <a:rPr lang="uk-UA" sz="2700" dirty="0"/>
              <a:t>— ви отримуєте покрокову інструкцію, з чого починати огляд і як правильно формулювати діагноз.</a:t>
            </a:r>
          </a:p>
          <a:p>
            <a:pPr algn="just"/>
            <a:r>
              <a:rPr lang="uk-UA" sz="2700" b="1" dirty="0"/>
              <a:t>Клінічне мислення </a:t>
            </a:r>
            <a:r>
              <a:rPr lang="uk-UA" sz="2700" dirty="0"/>
              <a:t>— ви вчитеся бачити взаємозв'язок між станом зубів, яснами та суглобом ще до початку лікування.</a:t>
            </a:r>
          </a:p>
        </p:txBody>
      </p:sp>
      <p:sp>
        <p:nvSpPr>
          <p:cNvPr id="3" name="Content Placeholder 2"/>
          <p:cNvSpPr>
            <a:spLocks noGrp="1"/>
          </p:cNvSpPr>
          <p:nvPr>
            <p:ph type="body" sz="half" idx="2"/>
          </p:nvPr>
        </p:nvSpPr>
        <p:spPr>
          <a:xfrm>
            <a:off x="6096000" y="804672"/>
            <a:ext cx="5671617" cy="5588936"/>
          </a:xfrm>
        </p:spPr>
        <p:txBody>
          <a:bodyPr>
            <a:normAutofit/>
          </a:bodyPr>
          <a:lstStyle/>
          <a:p>
            <a:pPr marL="0" indent="0">
              <a:buNone/>
            </a:pPr>
            <a:endParaRPr lang="uk-UA" dirty="0"/>
          </a:p>
          <a:p>
            <a:pPr algn="just"/>
            <a:r>
              <a:rPr lang="uk-UA" sz="2400" b="1" dirty="0">
                <a:latin typeface="Calibri" panose="020F0502020204030204" pitchFamily="34" charset="0"/>
                <a:ea typeface="Calibri" panose="020F0502020204030204" pitchFamily="34" charset="0"/>
                <a:cs typeface="Calibri" panose="020F0502020204030204" pitchFamily="34" charset="0"/>
              </a:rPr>
              <a:t>Формує - </a:t>
            </a:r>
            <a:r>
              <a:rPr lang="uk-UA" sz="2400" dirty="0">
                <a:latin typeface="Calibri" panose="020F0502020204030204" pitchFamily="34" charset="0"/>
                <a:ea typeface="Calibri" panose="020F0502020204030204" pitchFamily="34" charset="0"/>
                <a:cs typeface="Calibri" panose="020F0502020204030204" pitchFamily="34" charset="0"/>
              </a:rPr>
              <a:t>базове</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клінічне мислення та системний підхід до здоров’я всієї зубо-щелепної системи.</a:t>
            </a:r>
          </a:p>
          <a:p>
            <a:pPr algn="just"/>
            <a:r>
              <a:rPr lang="uk-UA" sz="2400" b="1" dirty="0">
                <a:latin typeface="Calibri" panose="020F0502020204030204" pitchFamily="34" charset="0"/>
                <a:ea typeface="Calibri" panose="020F0502020204030204" pitchFamily="34" charset="0"/>
                <a:cs typeface="Calibri" panose="020F0502020204030204" pitchFamily="34" charset="0"/>
              </a:rPr>
              <a:t>Розвиває -</a:t>
            </a:r>
            <a:r>
              <a:rPr lang="uk-UA" sz="2400" dirty="0">
                <a:latin typeface="Calibri" panose="020F0502020204030204" pitchFamily="34" charset="0"/>
                <a:ea typeface="Calibri" panose="020F0502020204030204" pitchFamily="34" charset="0"/>
                <a:cs typeface="Calibri" panose="020F0502020204030204" pitchFamily="34" charset="0"/>
              </a:rPr>
              <a:t> вміння</a:t>
            </a:r>
            <a:r>
              <a:rPr lang="ru-RU" sz="2400" dirty="0">
                <a:latin typeface="Calibri" panose="020F0502020204030204" pitchFamily="34" charset="0"/>
                <a:ea typeface="Calibri" panose="020F0502020204030204" pitchFamily="34" charset="0"/>
                <a:cs typeface="Calibri" panose="020F0502020204030204" pitchFamily="34" charset="0"/>
              </a:rPr>
              <a:t> правильно </a:t>
            </a:r>
            <a:r>
              <a:rPr lang="uk-UA" sz="2400" dirty="0">
                <a:latin typeface="Calibri" panose="020F0502020204030204" pitchFamily="34" charset="0"/>
                <a:ea typeface="Calibri" panose="020F0502020204030204" pitchFamily="34" charset="0"/>
                <a:cs typeface="Calibri" panose="020F0502020204030204" pitchFamily="34" charset="0"/>
              </a:rPr>
              <a:t>аналізувати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знімки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діагностичні</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моделі</a:t>
            </a:r>
            <a:r>
              <a:rPr lang="ru-RU" sz="2400" dirty="0">
                <a:latin typeface="Calibri" panose="020F0502020204030204" pitchFamily="34" charset="0"/>
                <a:ea typeface="Calibri" panose="020F0502020204030204" pitchFamily="34" charset="0"/>
                <a:cs typeface="Calibri" panose="020F0502020204030204" pitchFamily="34" charset="0"/>
              </a:rPr>
              <a:t> та </a:t>
            </a:r>
            <a:r>
              <a:rPr lang="uk-UA" sz="2400" dirty="0">
                <a:latin typeface="Calibri" panose="020F0502020204030204" pitchFamily="34" charset="0"/>
                <a:ea typeface="Calibri" panose="020F0502020204030204" pitchFamily="34" charset="0"/>
                <a:cs typeface="Calibri" panose="020F0502020204030204" pitchFamily="34" charset="0"/>
              </a:rPr>
              <a:t>бачити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приховані</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патології</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a:p>
            <a:pPr algn="just"/>
            <a:r>
              <a:rPr lang="uk-UA" sz="2400" b="1" dirty="0">
                <a:latin typeface="Calibri" panose="020F0502020204030204" pitchFamily="34" charset="0"/>
                <a:ea typeface="Calibri" panose="020F0502020204030204" pitchFamily="34" charset="0"/>
                <a:cs typeface="Calibri" panose="020F0502020204030204" pitchFamily="34" charset="0"/>
              </a:rPr>
              <a:t>Допомагає - </a:t>
            </a:r>
            <a:r>
              <a:rPr lang="uk-UA" sz="2400" dirty="0">
                <a:latin typeface="Calibri" panose="020F0502020204030204" pitchFamily="34" charset="0"/>
                <a:ea typeface="Calibri" panose="020F0502020204030204" pitchFamily="34" charset="0"/>
                <a:cs typeface="Calibri" panose="020F0502020204030204" pitchFamily="34" charset="0"/>
              </a:rPr>
              <a:t> розкласти по поличках класифікації </a:t>
            </a:r>
            <a:r>
              <a:rPr lang="ru-RU" sz="2400" dirty="0">
                <a:latin typeface="Calibri" panose="020F0502020204030204" pitchFamily="34" charset="0"/>
                <a:ea typeface="Calibri" panose="020F0502020204030204" pitchFamily="34" charset="0"/>
                <a:cs typeface="Calibri" panose="020F0502020204030204" pitchFamily="34" charset="0"/>
              </a:rPr>
              <a:t>та </a:t>
            </a:r>
            <a:r>
              <a:rPr lang="uk-UA" sz="2400" dirty="0">
                <a:latin typeface="Calibri" panose="020F0502020204030204" pitchFamily="34" charset="0"/>
                <a:ea typeface="Calibri" panose="020F0502020204030204" pitchFamily="34" charset="0"/>
                <a:cs typeface="Calibri" panose="020F0502020204030204" pitchFamily="34" charset="0"/>
              </a:rPr>
              <a:t>безпомилково ставити остаточний діагноз</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a:p>
            <a:pPr algn="just"/>
            <a:r>
              <a:rPr lang="uk-UA" sz="2400" b="1" dirty="0">
                <a:latin typeface="Calibri" panose="020F0502020204030204" pitchFamily="34" charset="0"/>
                <a:ea typeface="Calibri" panose="020F0502020204030204" pitchFamily="34" charset="0"/>
                <a:cs typeface="Calibri" panose="020F0502020204030204" pitchFamily="34" charset="0"/>
              </a:rPr>
              <a:t>Навчає</a:t>
            </a:r>
            <a:r>
              <a:rPr lang="ru-RU" sz="2400" b="1" dirty="0">
                <a:latin typeface="Calibri" panose="020F0502020204030204" pitchFamily="34" charset="0"/>
                <a:ea typeface="Calibri" panose="020F0502020204030204" pitchFamily="34" charset="0"/>
                <a:cs typeface="Calibri" panose="020F0502020204030204" pitchFamily="34" charset="0"/>
              </a:rPr>
              <a:t> - </a:t>
            </a:r>
            <a:r>
              <a:rPr lang="uk-UA" sz="2400" dirty="0">
                <a:latin typeface="Calibri" panose="020F0502020204030204" pitchFamily="34" charset="0"/>
                <a:ea typeface="Calibri" panose="020F0502020204030204" pitchFamily="34" charset="0"/>
                <a:cs typeface="Calibri" panose="020F0502020204030204" pitchFamily="34" charset="0"/>
              </a:rPr>
              <a:t>професійно</a:t>
            </a:r>
            <a:r>
              <a:rPr lang="ru-RU" sz="2400" dirty="0">
                <a:latin typeface="Calibri" panose="020F0502020204030204" pitchFamily="34" charset="0"/>
                <a:ea typeface="Calibri" panose="020F0502020204030204" pitchFamily="34" charset="0"/>
                <a:cs typeface="Calibri" panose="020F0502020204030204" pitchFamily="34" charset="0"/>
              </a:rPr>
              <a:t> вести </a:t>
            </a:r>
            <a:r>
              <a:rPr lang="uk-UA" sz="2400" dirty="0">
                <a:latin typeface="Calibri" panose="020F0502020204030204" pitchFamily="34" charset="0"/>
                <a:ea typeface="Calibri" panose="020F0502020204030204" pitchFamily="34" charset="0"/>
                <a:cs typeface="Calibri" panose="020F0502020204030204" pitchFamily="34" charset="0"/>
              </a:rPr>
              <a:t>медичну</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документацію</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картку</a:t>
            </a:r>
            <a:r>
              <a:rPr lang="ru-RU" sz="2400" dirty="0">
                <a:latin typeface="Calibri" panose="020F0502020204030204" pitchFamily="34" charset="0"/>
                <a:ea typeface="Calibri" panose="020F0502020204030204" pitchFamily="34" charset="0"/>
                <a:cs typeface="Calibri" panose="020F0502020204030204" pitchFamily="34" charset="0"/>
              </a:rPr>
              <a:t> 043/о) та </a:t>
            </a:r>
            <a:r>
              <a:rPr lang="uk-UA" sz="2400" dirty="0">
                <a:latin typeface="Calibri" panose="020F0502020204030204" pitchFamily="34" charset="0"/>
                <a:ea typeface="Calibri" panose="020F0502020204030204" pitchFamily="34" charset="0"/>
                <a:cs typeface="Calibri" panose="020F0502020204030204" pitchFamily="34" charset="0"/>
              </a:rPr>
              <a:t>юридично</a:t>
            </a:r>
            <a:r>
              <a:rPr lang="ru-RU" sz="2400" dirty="0">
                <a:latin typeface="Calibri" panose="020F0502020204030204" pitchFamily="34" charset="0"/>
                <a:ea typeface="Calibri" panose="020F0502020204030204" pitchFamily="34" charset="0"/>
                <a:cs typeface="Calibri" panose="020F0502020204030204" pitchFamily="34" charset="0"/>
              </a:rPr>
              <a:t> грамотно </a:t>
            </a:r>
            <a:r>
              <a:rPr lang="uk-UA" sz="2400" dirty="0">
                <a:latin typeface="Calibri" panose="020F0502020204030204" pitchFamily="34" charset="0"/>
                <a:ea typeface="Calibri" panose="020F0502020204030204" pitchFamily="34" charset="0"/>
                <a:cs typeface="Calibri" panose="020F0502020204030204" pitchFamily="34" charset="0"/>
              </a:rPr>
              <a:t>обґрунтовувати</a:t>
            </a:r>
            <a:r>
              <a:rPr lang="ru-RU" sz="2400" dirty="0">
                <a:latin typeface="Calibri" panose="020F0502020204030204" pitchFamily="34" charset="0"/>
                <a:ea typeface="Calibri" panose="020F0502020204030204" pitchFamily="34" charset="0"/>
                <a:cs typeface="Calibri" panose="020F0502020204030204" pitchFamily="34" charset="0"/>
              </a:rPr>
              <a:t> план </a:t>
            </a:r>
            <a:r>
              <a:rPr lang="uk-UA" sz="2400" dirty="0">
                <a:latin typeface="Calibri" panose="020F0502020204030204" pitchFamily="34" charset="0"/>
                <a:ea typeface="Calibri" panose="020F0502020204030204" pitchFamily="34" charset="0"/>
                <a:cs typeface="Calibri" panose="020F0502020204030204" pitchFamily="34" charset="0"/>
              </a:rPr>
              <a:t>лікування</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p:txBody>
      </p:sp>
      <p:sp>
        <p:nvSpPr>
          <p:cNvPr id="7" name="Title 1">
            <a:extLst>
              <a:ext uri="{FF2B5EF4-FFF2-40B4-BE49-F238E27FC236}">
                <a16:creationId xmlns:a16="http://schemas.microsoft.com/office/drawing/2014/main" id="{3004D473-9318-4923-B36F-6D796AADBE73}"/>
              </a:ext>
            </a:extLst>
          </p:cNvPr>
          <p:cNvSpPr>
            <a:spLocks noGrp="1"/>
          </p:cNvSpPr>
          <p:nvPr>
            <p:ph type="title"/>
          </p:nvPr>
        </p:nvSpPr>
        <p:spPr>
          <a:xfrm>
            <a:off x="464961" y="804672"/>
            <a:ext cx="5274668" cy="1244008"/>
          </a:xfrm>
        </p:spPr>
        <p:txBody>
          <a:bodyPr>
            <a:normAutofit/>
          </a:bodyPr>
          <a:lstStyle/>
          <a:p>
            <a:r>
              <a:rPr lang="uk-UA" sz="3200" b="1" dirty="0">
                <a:solidFill>
                  <a:srgbClr val="002060"/>
                </a:solidFill>
                <a:ea typeface="Calibri" panose="020F0502020204030204" pitchFamily="34" charset="0"/>
                <a:cs typeface="Calibri" panose="020F0502020204030204" pitchFamily="34" charset="0"/>
              </a:rPr>
              <a:t>ЧОМУ</a:t>
            </a:r>
            <a:r>
              <a:rPr sz="3200" b="1" dirty="0">
                <a:solidFill>
                  <a:srgbClr val="002060"/>
                </a:solidFill>
                <a:ea typeface="Calibri" panose="020F0502020204030204" pitchFamily="34" charset="0"/>
                <a:cs typeface="Calibri" panose="020F0502020204030204" pitchFamily="34" charset="0"/>
              </a:rPr>
              <a:t> </a:t>
            </a:r>
            <a:r>
              <a:rPr lang="uk-UA" sz="3200" b="1" dirty="0">
                <a:solidFill>
                  <a:srgbClr val="002060"/>
                </a:solidFill>
                <a:ea typeface="Calibri" panose="020F0502020204030204" pitchFamily="34" charset="0"/>
                <a:cs typeface="Calibri" panose="020F0502020204030204" pitchFamily="34" charset="0"/>
              </a:rPr>
              <a:t>ВАРТО</a:t>
            </a:r>
            <a:r>
              <a:rPr sz="3200" b="1" dirty="0">
                <a:solidFill>
                  <a:srgbClr val="002060"/>
                </a:solidFill>
                <a:ea typeface="Calibri" panose="020F0502020204030204" pitchFamily="34" charset="0"/>
                <a:cs typeface="Calibri" panose="020F0502020204030204" pitchFamily="34" charset="0"/>
              </a:rPr>
              <a:t> </a:t>
            </a:r>
            <a:r>
              <a:rPr lang="uk-UA" sz="3200" b="1" dirty="0">
                <a:solidFill>
                  <a:srgbClr val="002060"/>
                </a:solidFill>
                <a:ea typeface="Calibri" panose="020F0502020204030204" pitchFamily="34" charset="0"/>
                <a:cs typeface="Calibri" panose="020F0502020204030204" pitchFamily="34" charset="0"/>
              </a:rPr>
              <a:t>ОБРАТИ цей курс</a:t>
            </a:r>
            <a:endParaRPr sz="3200" b="1" dirty="0">
              <a:solidFill>
                <a:srgbClr val="002060"/>
              </a:solidFill>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25457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286" y="2071299"/>
            <a:ext cx="4837003" cy="1870973"/>
          </a:xfrm>
        </p:spPr>
        <p:txBody>
          <a:bodyPr>
            <a:noAutofit/>
          </a:bodyPr>
          <a:lstStyle/>
          <a:p>
            <a:r>
              <a:rPr lang="uk-UA" sz="4000" b="1" dirty="0">
                <a:solidFill>
                  <a:srgbClr val="002060"/>
                </a:solidFill>
                <a:latin typeface="Calibri" panose="020F0502020204030204" pitchFamily="34" charset="0"/>
                <a:ea typeface="Calibri" panose="020F0502020204030204" pitchFamily="34" charset="0"/>
                <a:cs typeface="Calibri" panose="020F0502020204030204" pitchFamily="34" charset="0"/>
              </a:rPr>
              <a:t>Що ви будете вивчати</a:t>
            </a:r>
          </a:p>
        </p:txBody>
      </p:sp>
      <p:sp>
        <p:nvSpPr>
          <p:cNvPr id="3" name="Content Placeholder 2"/>
          <p:cNvSpPr>
            <a:spLocks noGrp="1"/>
          </p:cNvSpPr>
          <p:nvPr>
            <p:ph idx="1"/>
          </p:nvPr>
        </p:nvSpPr>
        <p:spPr>
          <a:xfrm>
            <a:off x="6096001" y="308345"/>
            <a:ext cx="6095999" cy="6592185"/>
          </a:xfrm>
        </p:spPr>
        <p:txBody>
          <a:bodyPr>
            <a:normAutofit lnSpcReduction="10000"/>
          </a:bodyPr>
          <a:lstStyle/>
          <a:p>
            <a:pPr marL="0" indent="0">
              <a:buNone/>
            </a:pPr>
            <a:r>
              <a:rPr lang="uk-UA" sz="2400" b="1" dirty="0">
                <a:ea typeface="Calibri" panose="020F0502020204030204" pitchFamily="34" charset="0"/>
                <a:cs typeface="Calibri" panose="020F0502020204030204" pitchFamily="34" charset="0"/>
              </a:rPr>
              <a:t>Клінічна діагностика </a:t>
            </a:r>
            <a:r>
              <a:rPr lang="uk-UA" sz="2400" dirty="0">
                <a:ea typeface="Calibri" panose="020F0502020204030204" pitchFamily="34" charset="0"/>
                <a:cs typeface="Calibri" panose="020F0502020204030204" pitchFamily="34" charset="0"/>
              </a:rPr>
              <a:t>— огляд обличчя, м'язів та суглоба пацієнта.</a:t>
            </a:r>
          </a:p>
          <a:p>
            <a:pPr marL="0" indent="0">
              <a:buNone/>
            </a:pPr>
            <a:r>
              <a:rPr lang="uk-UA" sz="2400" b="1" dirty="0">
                <a:ea typeface="Calibri" panose="020F0502020204030204" pitchFamily="34" charset="0"/>
                <a:cs typeface="Calibri" panose="020F0502020204030204" pitchFamily="34" charset="0"/>
              </a:rPr>
              <a:t>Класифікації та діагнози </a:t>
            </a:r>
            <a:r>
              <a:rPr lang="uk-UA" sz="2400" dirty="0">
                <a:ea typeface="Calibri" panose="020F0502020204030204" pitchFamily="34" charset="0"/>
                <a:cs typeface="Calibri" panose="020F0502020204030204" pitchFamily="34" charset="0"/>
              </a:rPr>
              <a:t>— переведення симптомів у правильний медичний запис.</a:t>
            </a:r>
          </a:p>
          <a:p>
            <a:pPr marL="0" indent="0">
              <a:buNone/>
            </a:pPr>
            <a:r>
              <a:rPr lang="uk-UA" sz="2400" b="1" dirty="0">
                <a:ea typeface="Calibri" panose="020F0502020204030204" pitchFamily="34" charset="0"/>
                <a:cs typeface="Calibri" panose="020F0502020204030204" pitchFamily="34" charset="0"/>
              </a:rPr>
              <a:t>Рентген-діагностика</a:t>
            </a:r>
            <a:r>
              <a:rPr lang="uk-UA" sz="2400" dirty="0">
                <a:ea typeface="Calibri" panose="020F0502020204030204" pitchFamily="34" charset="0"/>
                <a:cs typeface="Calibri" panose="020F0502020204030204" pitchFamily="34" charset="0"/>
              </a:rPr>
              <a:t> — розбір рентген-знімків та КТ.</a:t>
            </a:r>
          </a:p>
          <a:p>
            <a:pPr marL="0" indent="0">
              <a:buNone/>
            </a:pPr>
            <a:r>
              <a:rPr lang="uk-UA" sz="2400" b="1" dirty="0">
                <a:ea typeface="Calibri" panose="020F0502020204030204" pitchFamily="34" charset="0"/>
                <a:cs typeface="Calibri" panose="020F0502020204030204" pitchFamily="34" charset="0"/>
              </a:rPr>
              <a:t>Аналіз оклюзії </a:t>
            </a:r>
            <a:r>
              <a:rPr lang="uk-UA" sz="2400" dirty="0">
                <a:ea typeface="Calibri" panose="020F0502020204030204" pitchFamily="34" charset="0"/>
                <a:cs typeface="Calibri" panose="020F0502020204030204" pitchFamily="34" charset="0"/>
              </a:rPr>
              <a:t>— вивчення того, як зуби замикаються та взаємодіють.</a:t>
            </a:r>
          </a:p>
          <a:p>
            <a:pPr marL="0" indent="0">
              <a:buNone/>
            </a:pPr>
            <a:r>
              <a:rPr lang="uk-UA" sz="2400" b="1" dirty="0">
                <a:ea typeface="Calibri" panose="020F0502020204030204" pitchFamily="34" charset="0"/>
                <a:cs typeface="Calibri" panose="020F0502020204030204" pitchFamily="34" charset="0"/>
              </a:rPr>
              <a:t>Лабораторний етап </a:t>
            </a:r>
            <a:r>
              <a:rPr lang="uk-UA" sz="2400" dirty="0">
                <a:ea typeface="Calibri" panose="020F0502020204030204" pitchFamily="34" charset="0"/>
                <a:cs typeface="Calibri" panose="020F0502020204030204" pitchFamily="34" charset="0"/>
              </a:rPr>
              <a:t>— відбитки та діагностичні гіпсові моделі.</a:t>
            </a:r>
          </a:p>
          <a:p>
            <a:pPr marL="0" indent="0">
              <a:buNone/>
            </a:pPr>
            <a:r>
              <a:rPr lang="uk-UA" sz="2400" b="1" dirty="0">
                <a:ea typeface="Calibri" panose="020F0502020204030204" pitchFamily="34" charset="0"/>
                <a:cs typeface="Calibri" panose="020F0502020204030204" pitchFamily="34" charset="0"/>
              </a:rPr>
              <a:t>Підготовка до протезування </a:t>
            </a:r>
            <a:r>
              <a:rPr lang="uk-UA" sz="2400" dirty="0">
                <a:ea typeface="Calibri" panose="020F0502020204030204" pitchFamily="34" charset="0"/>
                <a:cs typeface="Calibri" panose="020F0502020204030204" pitchFamily="34" charset="0"/>
              </a:rPr>
              <a:t>— планування терапевтичних та хірургічних етапів.</a:t>
            </a:r>
          </a:p>
          <a:p>
            <a:pPr marL="0" indent="0">
              <a:buNone/>
            </a:pPr>
            <a:r>
              <a:rPr lang="uk-UA" sz="2400" b="1" dirty="0">
                <a:ea typeface="Calibri" panose="020F0502020204030204" pitchFamily="34" charset="0"/>
                <a:cs typeface="Calibri" panose="020F0502020204030204" pitchFamily="34" charset="0"/>
              </a:rPr>
              <a:t>Біомеханіка протезів </a:t>
            </a:r>
            <a:r>
              <a:rPr lang="uk-UA" sz="2400" dirty="0">
                <a:ea typeface="Calibri" panose="020F0502020204030204" pitchFamily="34" charset="0"/>
                <a:cs typeface="Calibri" panose="020F0502020204030204" pitchFamily="34" charset="0"/>
              </a:rPr>
              <a:t>— вибір конструкції на основі стану </a:t>
            </a:r>
            <a:r>
              <a:rPr lang="uk-UA" sz="2400" dirty="0" err="1">
                <a:ea typeface="Calibri" panose="020F0502020204030204" pitchFamily="34" charset="0"/>
                <a:cs typeface="Calibri" panose="020F0502020204030204" pitchFamily="34" charset="0"/>
              </a:rPr>
              <a:t>пародонта</a:t>
            </a:r>
            <a:r>
              <a:rPr lang="uk-UA" sz="2400" dirty="0">
                <a:ea typeface="Calibri" panose="020F0502020204030204" pitchFamily="34" charset="0"/>
                <a:cs typeface="Calibri" panose="020F0502020204030204" pitchFamily="34" charset="0"/>
              </a:rPr>
              <a:t>.</a:t>
            </a:r>
          </a:p>
          <a:p>
            <a:pPr marL="0" indent="0">
              <a:buNone/>
            </a:pPr>
            <a:r>
              <a:rPr lang="uk-UA" sz="2400" b="1" dirty="0">
                <a:ea typeface="Calibri" panose="020F0502020204030204" pitchFamily="34" charset="0"/>
                <a:cs typeface="Calibri" panose="020F0502020204030204" pitchFamily="34" charset="0"/>
              </a:rPr>
              <a:t>Документація </a:t>
            </a:r>
            <a:r>
              <a:rPr lang="uk-UA" sz="2400" dirty="0">
                <a:ea typeface="Calibri" panose="020F0502020204030204" pitchFamily="34" charset="0"/>
                <a:cs typeface="Calibri" panose="020F0502020204030204" pitchFamily="34" charset="0"/>
              </a:rPr>
              <a:t>— правила та стандарти ведення карти 043/о.</a:t>
            </a:r>
            <a:endParaRPr sz="2400" dirty="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3948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1540" y="1691737"/>
            <a:ext cx="4880136" cy="2914768"/>
          </a:xfrm>
        </p:spPr>
        <p:txBody>
          <a:bodyPr>
            <a:noAutofit/>
          </a:bodyPr>
          <a:lstStyle/>
          <a:p>
            <a:r>
              <a:rPr lang="uk-UA" sz="3600" b="1" dirty="0">
                <a:solidFill>
                  <a:srgbClr val="002060"/>
                </a:solidFill>
              </a:rPr>
              <a:t>Що ви зможете </a:t>
            </a:r>
            <a:br>
              <a:rPr lang="uk-UA" sz="3600" b="1" dirty="0">
                <a:solidFill>
                  <a:srgbClr val="002060"/>
                </a:solidFill>
              </a:rPr>
            </a:br>
            <a:r>
              <a:rPr lang="uk-UA" sz="3600" b="1" dirty="0">
                <a:solidFill>
                  <a:srgbClr val="002060"/>
                </a:solidFill>
              </a:rPr>
              <a:t>за умови опанування курсу</a:t>
            </a:r>
            <a:endParaRPr lang="uk-UA" sz="3600" dirty="0">
              <a:solidFill>
                <a:srgbClr val="002060"/>
              </a:solidFill>
            </a:endParaRPr>
          </a:p>
        </p:txBody>
      </p:sp>
      <p:sp>
        <p:nvSpPr>
          <p:cNvPr id="3" name="Объект 2"/>
          <p:cNvSpPr>
            <a:spLocks noGrp="1"/>
          </p:cNvSpPr>
          <p:nvPr>
            <p:ph idx="1"/>
          </p:nvPr>
        </p:nvSpPr>
        <p:spPr>
          <a:xfrm>
            <a:off x="6266121" y="175049"/>
            <a:ext cx="5769935" cy="6507901"/>
          </a:xfrm>
        </p:spPr>
        <p:txBody>
          <a:bodyPr>
            <a:noAutofit/>
          </a:bodyPr>
          <a:lstStyle/>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Аналізувати</a:t>
            </a:r>
            <a:r>
              <a:rPr lang="uk-UA" sz="2400" dirty="0">
                <a:latin typeface="Calibri" panose="020F0502020204030204" pitchFamily="34" charset="0"/>
                <a:ea typeface="Calibri" panose="020F0502020204030204" pitchFamily="34" charset="0"/>
                <a:cs typeface="Calibri" panose="020F0502020204030204" pitchFamily="34" charset="0"/>
              </a:rPr>
              <a:t> — скарги пацієнта, дані клінічного огляду обличчя та стан зубо-щелепної системи.</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Інтерпретувати</a:t>
            </a:r>
            <a:r>
              <a:rPr lang="uk-UA" sz="2400" dirty="0">
                <a:latin typeface="Calibri" panose="020F0502020204030204" pitchFamily="34" charset="0"/>
                <a:ea typeface="Calibri" panose="020F0502020204030204" pitchFamily="34" charset="0"/>
                <a:cs typeface="Calibri" panose="020F0502020204030204" pitchFamily="34" charset="0"/>
              </a:rPr>
              <a:t> — результати панорамних рентгенограм (ОПТГ), комп'ютерної томографії (КТ) та </a:t>
            </a:r>
            <a:r>
              <a:rPr lang="uk-UA" sz="2400" dirty="0" err="1">
                <a:latin typeface="Calibri" panose="020F0502020204030204" pitchFamily="34" charset="0"/>
                <a:ea typeface="Calibri" panose="020F0502020204030204" pitchFamily="34" charset="0"/>
                <a:cs typeface="Calibri" panose="020F0502020204030204" pitchFamily="34" charset="0"/>
              </a:rPr>
              <a:t>оклюзіограм</a:t>
            </a:r>
            <a:r>
              <a:rPr lang="uk-UA" sz="2400" dirty="0">
                <a:latin typeface="Calibri" panose="020F0502020204030204" pitchFamily="34" charset="0"/>
                <a:ea typeface="Calibri" panose="020F0502020204030204" pitchFamily="34" charset="0"/>
                <a:cs typeface="Calibri" panose="020F0502020204030204" pitchFamily="34" charset="0"/>
              </a:rPr>
              <a:t>.</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Визначати </a:t>
            </a:r>
            <a:r>
              <a:rPr lang="uk-UA" sz="2400" dirty="0">
                <a:latin typeface="Calibri" panose="020F0502020204030204" pitchFamily="34" charset="0"/>
                <a:ea typeface="Calibri" panose="020F0502020204030204" pitchFamily="34" charset="0"/>
                <a:cs typeface="Calibri" panose="020F0502020204030204" pitchFamily="34" charset="0"/>
              </a:rPr>
              <a:t>— потреби в терапевтичній підготовці, хірургічному видаленні коренів чи </a:t>
            </a:r>
            <a:r>
              <a:rPr lang="uk-UA" sz="2400" dirty="0" err="1">
                <a:latin typeface="Calibri" panose="020F0502020204030204" pitchFamily="34" charset="0"/>
                <a:ea typeface="Calibri" panose="020F0502020204030204" pitchFamily="34" charset="0"/>
                <a:cs typeface="Calibri" panose="020F0502020204030204" pitchFamily="34" charset="0"/>
              </a:rPr>
              <a:t>ортодонтичному</a:t>
            </a:r>
            <a:r>
              <a:rPr lang="uk-UA" sz="2400" dirty="0">
                <a:latin typeface="Calibri" panose="020F0502020204030204" pitchFamily="34" charset="0"/>
                <a:ea typeface="Calibri" panose="020F0502020204030204" pitchFamily="34" charset="0"/>
                <a:cs typeface="Calibri" panose="020F0502020204030204" pitchFamily="34" charset="0"/>
              </a:rPr>
              <a:t> вирівнюванні зубів.</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Оцінювати</a:t>
            </a:r>
            <a:r>
              <a:rPr lang="uk-UA" sz="2400" dirty="0">
                <a:latin typeface="Calibri" panose="020F0502020204030204" pitchFamily="34" charset="0"/>
                <a:ea typeface="Calibri" panose="020F0502020204030204" pitchFamily="34" charset="0"/>
                <a:cs typeface="Calibri" panose="020F0502020204030204" pitchFamily="34" charset="0"/>
              </a:rPr>
              <a:t> — резервні сили </a:t>
            </a:r>
            <a:r>
              <a:rPr lang="uk-UA" sz="2400" dirty="0" err="1">
                <a:latin typeface="Calibri" panose="020F0502020204030204" pitchFamily="34" charset="0"/>
                <a:ea typeface="Calibri" panose="020F0502020204030204" pitchFamily="34" charset="0"/>
                <a:cs typeface="Calibri" panose="020F0502020204030204" pitchFamily="34" charset="0"/>
              </a:rPr>
              <a:t>пародонта</a:t>
            </a:r>
            <a:r>
              <a:rPr lang="uk-UA" sz="2400" dirty="0">
                <a:latin typeface="Calibri" panose="020F0502020204030204" pitchFamily="34" charset="0"/>
                <a:ea typeface="Calibri" panose="020F0502020204030204" pitchFamily="34" charset="0"/>
                <a:cs typeface="Calibri" panose="020F0502020204030204" pitchFamily="34" charset="0"/>
              </a:rPr>
              <a:t> опорних зубів для правильного вибору конструкції протеза.</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Застосовувати </a:t>
            </a:r>
            <a:r>
              <a:rPr lang="uk-UA" sz="2400" dirty="0">
                <a:latin typeface="Calibri" panose="020F0502020204030204" pitchFamily="34" charset="0"/>
                <a:ea typeface="Calibri" panose="020F0502020204030204" pitchFamily="34" charset="0"/>
                <a:cs typeface="Calibri" panose="020F0502020204030204" pitchFamily="34" charset="0"/>
              </a:rPr>
              <a:t>— сучасні міжнародні класифікації для постановки остаточного діагнозу та безпомилково заповнювати картку форми 043/о.</a:t>
            </a:r>
            <a:endParaRPr lang="uk-UA" sz="2400" i="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0228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26" y="444508"/>
            <a:ext cx="4486656" cy="1141497"/>
          </a:xfrm>
        </p:spPr>
        <p:txBody>
          <a:bodyPr>
            <a:normAutofit fontScale="90000"/>
          </a:body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Підсумковий контроль</a:t>
            </a:r>
            <a:endParaRPr sz="32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92481" y="2130387"/>
            <a:ext cx="4815840" cy="2857459"/>
          </a:xfrm>
        </p:spPr>
        <p:txBody>
          <a:bodyPr>
            <a:normAutofit/>
          </a:bodyPr>
          <a:lstStyle/>
          <a:p>
            <a:r>
              <a:rPr lang="uk-UA" sz="2800" dirty="0">
                <a:latin typeface="Calibri" panose="020F0502020204030204" pitchFamily="34" charset="0"/>
                <a:ea typeface="Calibri" panose="020F0502020204030204" pitchFamily="34" charset="0"/>
                <a:cs typeface="Calibri" panose="020F0502020204030204" pitchFamily="34" charset="0"/>
              </a:rPr>
              <a:t>Лекції</a:t>
            </a:r>
          </a:p>
          <a:p>
            <a:r>
              <a:rPr lang="uk-UA" sz="2800" dirty="0">
                <a:latin typeface="Calibri" panose="020F0502020204030204" pitchFamily="34" charset="0"/>
                <a:ea typeface="Calibri" panose="020F0502020204030204" pitchFamily="34" charset="0"/>
                <a:cs typeface="Calibri" panose="020F0502020204030204" pitchFamily="34" charset="0"/>
              </a:rPr>
              <a:t>Практичні </a:t>
            </a:r>
          </a:p>
          <a:p>
            <a:r>
              <a:rPr lang="uk-UA" sz="2800" dirty="0">
                <a:latin typeface="Calibri" panose="020F0502020204030204" pitchFamily="34" charset="0"/>
                <a:ea typeface="Calibri" panose="020F0502020204030204" pitchFamily="34" charset="0"/>
                <a:cs typeface="Calibri" panose="020F0502020204030204" pitchFamily="34" charset="0"/>
              </a:rPr>
              <a:t>Самостійна робота</a:t>
            </a:r>
          </a:p>
          <a:p>
            <a:r>
              <a:rPr lang="uk-UA" sz="2800" dirty="0">
                <a:latin typeface="Calibri" panose="020F0502020204030204" pitchFamily="34" charset="0"/>
                <a:ea typeface="Calibri" panose="020F0502020204030204" pitchFamily="34" charset="0"/>
                <a:cs typeface="Calibri" panose="020F0502020204030204" pitchFamily="34" charset="0"/>
              </a:rPr>
              <a:t>Індивідуальна самостійна робота</a:t>
            </a:r>
            <a:endParaRPr sz="2800" dirty="0">
              <a:latin typeface="Calibri" panose="020F0502020204030204" pitchFamily="34" charset="0"/>
              <a:ea typeface="Calibri" panose="020F0502020204030204" pitchFamily="34" charset="0"/>
              <a:cs typeface="Calibri" panose="020F0502020204030204" pitchFamily="34" charset="0"/>
            </a:endParaRPr>
          </a:p>
        </p:txBody>
      </p:sp>
      <p:sp>
        <p:nvSpPr>
          <p:cNvPr id="4" name="Прямоугольник 3"/>
          <p:cNvSpPr/>
          <p:nvPr/>
        </p:nvSpPr>
        <p:spPr>
          <a:xfrm>
            <a:off x="6709911" y="1974193"/>
            <a:ext cx="5082398" cy="3108543"/>
          </a:xfrm>
          <a:prstGeom prst="rect">
            <a:avLst/>
          </a:prstGeom>
        </p:spPr>
        <p:txBody>
          <a:bodyPr wrap="square">
            <a:spAutoFit/>
          </a:bodyPr>
          <a:lstStyle/>
          <a:p>
            <a:r>
              <a:rPr lang="uk-UA" sz="2800" b="1" dirty="0">
                <a:solidFill>
                  <a:srgbClr val="002060"/>
                </a:solidFill>
                <a:latin typeface="Calibri" panose="020F0502020204030204" pitchFamily="34" charset="0"/>
                <a:ea typeface="Calibri" panose="020F0502020204030204" pitchFamily="34" charset="0"/>
                <a:cs typeface="Calibri" panose="020F0502020204030204" pitchFamily="34" charset="0"/>
              </a:rPr>
              <a:t>Залік: </a:t>
            </a:r>
            <a:r>
              <a:rPr lang="uk-UA" sz="2800" dirty="0">
                <a:latin typeface="Calibri" panose="020F0502020204030204" pitchFamily="34" charset="0"/>
                <a:ea typeface="Calibri" panose="020F0502020204030204" pitchFamily="34" charset="0"/>
                <a:cs typeface="Calibri" panose="020F0502020204030204" pitchFamily="34" charset="0"/>
              </a:rPr>
              <a:t>на останньому практичному занятті за умов успішного проходження курсу</a:t>
            </a:r>
            <a:r>
              <a:rPr lang="en-US" sz="2800" dirty="0">
                <a:latin typeface="Calibri" panose="020F0502020204030204" pitchFamily="34" charset="0"/>
                <a:ea typeface="Calibri" panose="020F0502020204030204" pitchFamily="34" charset="0"/>
                <a:cs typeface="Calibri" panose="020F0502020204030204" pitchFamily="34" charset="0"/>
              </a:rPr>
              <a:t> (</a:t>
            </a:r>
            <a:r>
              <a:rPr lang="ru-RU" sz="2800" dirty="0">
                <a:latin typeface="Calibri" panose="020F0502020204030204" pitchFamily="34" charset="0"/>
                <a:ea typeface="Calibri" panose="020F0502020204030204" pitchFamily="34" charset="0"/>
                <a:cs typeface="Calibri" panose="020F0502020204030204" pitchFamily="34" charset="0"/>
              </a:rPr>
              <a:t>сума </a:t>
            </a:r>
            <a:r>
              <a:rPr lang="uk-UA" sz="2800" dirty="0">
                <a:latin typeface="Calibri" panose="020F0502020204030204" pitchFamily="34" charset="0"/>
                <a:ea typeface="Calibri" panose="020F0502020204030204" pitchFamily="34" charset="0"/>
                <a:cs typeface="Calibri" panose="020F0502020204030204" pitchFamily="34" charset="0"/>
              </a:rPr>
              <a:t>балів</a:t>
            </a:r>
            <a:r>
              <a:rPr lang="ru-RU" sz="2800" dirty="0">
                <a:latin typeface="Calibri" panose="020F0502020204030204" pitchFamily="34" charset="0"/>
                <a:ea typeface="Calibri" panose="020F0502020204030204" pitchFamily="34" charset="0"/>
                <a:cs typeface="Calibri" panose="020F0502020204030204" pitchFamily="34" charset="0"/>
              </a:rPr>
              <a:t> за </a:t>
            </a:r>
            <a:r>
              <a:rPr lang="uk-UA" sz="2800" dirty="0">
                <a:latin typeface="Calibri" panose="020F0502020204030204" pitchFamily="34" charset="0"/>
                <a:ea typeface="Calibri" panose="020F0502020204030204" pitchFamily="34" charset="0"/>
                <a:cs typeface="Calibri" panose="020F0502020204030204" pitchFamily="34" charset="0"/>
              </a:rPr>
              <a:t>всі</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види</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навчальної</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діяльності</a:t>
            </a:r>
            <a:r>
              <a:rPr lang="ru-RU" sz="2800" dirty="0">
                <a:latin typeface="Calibri" panose="020F0502020204030204" pitchFamily="34" charset="0"/>
                <a:ea typeface="Calibri" panose="020F0502020204030204" pitchFamily="34" charset="0"/>
                <a:cs typeface="Calibri" panose="020F0502020204030204" pitchFamily="34" charset="0"/>
              </a:rPr>
              <a:t> - </a:t>
            </a:r>
            <a:r>
              <a:rPr lang="en-US" sz="2800" dirty="0">
                <a:latin typeface="Calibri" panose="020F0502020204030204" pitchFamily="34" charset="0"/>
                <a:ea typeface="Calibri" panose="020F0502020204030204" pitchFamily="34" charset="0"/>
                <a:cs typeface="Calibri" panose="020F0502020204030204" pitchFamily="34" charset="0"/>
              </a:rPr>
              <a:t>122-200 </a:t>
            </a:r>
            <a:r>
              <a:rPr lang="uk-UA" sz="2800" dirty="0">
                <a:latin typeface="Calibri" panose="020F0502020204030204" pitchFamily="34" charset="0"/>
                <a:ea typeface="Calibri" panose="020F0502020204030204" pitchFamily="34" charset="0"/>
                <a:cs typeface="Calibri" panose="020F0502020204030204" pitchFamily="34" charset="0"/>
              </a:rPr>
              <a:t>балів) і відсутності академічної заборгованості.</a:t>
            </a:r>
          </a:p>
        </p:txBody>
      </p:sp>
      <p:sp>
        <p:nvSpPr>
          <p:cNvPr id="7" name="Title 1"/>
          <p:cNvSpPr txBox="1">
            <a:spLocks/>
          </p:cNvSpPr>
          <p:nvPr/>
        </p:nvSpPr>
        <p:spPr>
          <a:xfrm>
            <a:off x="1043336" y="510644"/>
            <a:ext cx="4486656" cy="1141497"/>
          </a:xfrm>
          <a:prstGeom prst="rect">
            <a:avLst/>
          </a:prstGeom>
          <a:solidFill>
            <a:srgbClr val="FFFFFF"/>
          </a:solidFill>
          <a:ln w="31750" cap="sq">
            <a:solidFill>
              <a:srgbClr val="404040"/>
            </a:solidFill>
            <a:miter lim="800000"/>
          </a:ln>
        </p:spPr>
        <p:txBody>
          <a:bodyPr vert="horz" lIns="182880" tIns="182880" rIns="182880" bIns="182880" rtlCol="0" anchor="ctr" anchorCtr="1">
            <a:normAutofit/>
          </a:bodyPr>
          <a:lstStyle>
            <a:lvl1pPr algn="ctr" defTabSz="914400" rtl="0" eaLnBrk="1" latinLnBrk="0" hangingPunct="1">
              <a:lnSpc>
                <a:spcPct val="90000"/>
              </a:lnSpc>
              <a:spcBef>
                <a:spcPct val="0"/>
              </a:spcBef>
              <a:buNone/>
              <a:defRPr sz="2200" kern="1200" cap="all" spc="200" baseline="0">
                <a:solidFill>
                  <a:srgbClr val="262626"/>
                </a:solidFill>
                <a:latin typeface="+mj-lt"/>
                <a:ea typeface="+mj-ea"/>
                <a:cs typeface="+mj-cs"/>
              </a:defRPr>
            </a:lvl1p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Форми навчання </a:t>
            </a:r>
          </a:p>
        </p:txBody>
      </p:sp>
    </p:spTree>
    <p:extLst>
      <p:ext uri="{BB962C8B-B14F-4D97-AF65-F5344CB8AC3E}">
        <p14:creationId xmlns:p14="http://schemas.microsoft.com/office/powerpoint/2010/main" val="281993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26" y="444508"/>
            <a:ext cx="4486656" cy="1141497"/>
          </a:xfrm>
        </p:spPr>
        <p:txBody>
          <a:bodyPr>
            <a:normAutofit fontScale="90000"/>
          </a:body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Контактна інформація</a:t>
            </a:r>
            <a:endParaRPr sz="32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906947" y="3130302"/>
            <a:ext cx="3607682" cy="1141498"/>
          </a:xfrm>
        </p:spPr>
        <p:txBody>
          <a:bodyPr>
            <a:normAutofit/>
          </a:bodyPr>
          <a:lstStyle/>
          <a:p>
            <a:pPr marL="0" indent="0">
              <a:buNone/>
            </a:pPr>
            <a:endParaRPr lang="de-DE" sz="1400" dirty="0">
              <a:latin typeface="Calibri" panose="020F0502020204030204" pitchFamily="34" charset="0"/>
              <a:ea typeface="Calibri" panose="020F0502020204030204" pitchFamily="34" charset="0"/>
              <a:cs typeface="Calibri" panose="020F0502020204030204" pitchFamily="34" charset="0"/>
            </a:endParaRPr>
          </a:p>
          <a:p>
            <a:pPr marL="0" indent="0">
              <a:spcBef>
                <a:spcPts val="0"/>
              </a:spcBef>
              <a:buNone/>
            </a:pPr>
            <a:r>
              <a:rPr lang="de-DE" sz="1400" b="1" dirty="0" err="1">
                <a:latin typeface="Calibri" panose="020F0502020204030204" pitchFamily="34" charset="0"/>
                <a:ea typeface="Calibri" panose="020F0502020204030204" pitchFamily="34" charset="0"/>
                <a:cs typeface="Calibri" panose="020F0502020204030204" pitchFamily="34" charset="0"/>
              </a:rPr>
              <a:t>Viacheslav</a:t>
            </a:r>
            <a:r>
              <a:rPr lang="uk-UA" sz="1400" b="1" dirty="0">
                <a:latin typeface="Calibri" panose="020F0502020204030204" pitchFamily="34" charset="0"/>
                <a:ea typeface="Calibri" panose="020F0502020204030204" pitchFamily="34" charset="0"/>
                <a:cs typeface="Calibri" panose="020F0502020204030204" pitchFamily="34" charset="0"/>
              </a:rPr>
              <a:t> </a:t>
            </a:r>
            <a:r>
              <a:rPr lang="de-DE" sz="1400" b="1" dirty="0" err="1">
                <a:latin typeface="Calibri" panose="020F0502020204030204" pitchFamily="34" charset="0"/>
                <a:ea typeface="Calibri" panose="020F0502020204030204" pitchFamily="34" charset="0"/>
                <a:cs typeface="Calibri" panose="020F0502020204030204" pitchFamily="34" charset="0"/>
              </a:rPr>
              <a:t>Kostiuk</a:t>
            </a:r>
            <a:endParaRPr lang="uk-UA" sz="1400" b="1" dirty="0">
              <a:latin typeface="Calibri" panose="020F0502020204030204" pitchFamily="34" charset="0"/>
              <a:ea typeface="Calibri" panose="020F0502020204030204" pitchFamily="34" charset="0"/>
              <a:cs typeface="Calibri" panose="020F0502020204030204" pitchFamily="34" charset="0"/>
            </a:endParaRPr>
          </a:p>
          <a:p>
            <a:pPr marL="0" indent="0">
              <a:spcBef>
                <a:spcPts val="0"/>
              </a:spcBef>
              <a:buNone/>
            </a:pPr>
            <a:r>
              <a:rPr lang="de-DE" sz="1400" b="1" dirty="0">
                <a:latin typeface="Calibri" panose="020F0502020204030204" pitchFamily="34" charset="0"/>
                <a:ea typeface="Calibri" panose="020F0502020204030204" pitchFamily="34" charset="0"/>
                <a:cs typeface="Calibri" panose="020F0502020204030204" pitchFamily="34" charset="0"/>
              </a:rPr>
              <a:t>PhD</a:t>
            </a:r>
            <a:r>
              <a:rPr lang="uk-UA" sz="1400" b="1" dirty="0">
                <a:latin typeface="Calibri" panose="020F0502020204030204" pitchFamily="34" charset="0"/>
                <a:ea typeface="Calibri" panose="020F0502020204030204" pitchFamily="34" charset="0"/>
                <a:cs typeface="Calibri" panose="020F0502020204030204" pitchFamily="34" charset="0"/>
              </a:rPr>
              <a:t>, </a:t>
            </a:r>
            <a:r>
              <a:rPr lang="de-DE" sz="1400" b="1" dirty="0">
                <a:latin typeface="Calibri" panose="020F0502020204030204" pitchFamily="34" charset="0"/>
                <a:ea typeface="Calibri" panose="020F0502020204030204" pitchFamily="34" charset="0"/>
                <a:cs typeface="Calibri" panose="020F0502020204030204" pitchFamily="34" charset="0"/>
              </a:rPr>
              <a:t>Associate Professor</a:t>
            </a:r>
            <a:endParaRPr sz="1400" b="1" dirty="0">
              <a:latin typeface="Calibri" panose="020F0502020204030204" pitchFamily="34" charset="0"/>
              <a:ea typeface="Calibri" panose="020F0502020204030204" pitchFamily="34" charset="0"/>
              <a:cs typeface="Calibri" panose="020F0502020204030204" pitchFamily="34" charset="0"/>
            </a:endParaRPr>
          </a:p>
        </p:txBody>
      </p:sp>
      <p:sp>
        <p:nvSpPr>
          <p:cNvPr id="7" name="Title 1"/>
          <p:cNvSpPr txBox="1">
            <a:spLocks/>
          </p:cNvSpPr>
          <p:nvPr/>
        </p:nvSpPr>
        <p:spPr>
          <a:xfrm>
            <a:off x="974325" y="329490"/>
            <a:ext cx="4486656" cy="1141497"/>
          </a:xfrm>
          <a:prstGeom prst="rect">
            <a:avLst/>
          </a:prstGeom>
          <a:solidFill>
            <a:srgbClr val="FFFFFF"/>
          </a:solidFill>
          <a:ln w="31750" cap="sq">
            <a:solidFill>
              <a:srgbClr val="404040"/>
            </a:solidFill>
            <a:miter lim="800000"/>
          </a:ln>
        </p:spPr>
        <p:txBody>
          <a:bodyPr vert="horz" lIns="182880" tIns="182880" rIns="182880" bIns="182880" rtlCol="0" anchor="ctr" anchorCtr="1">
            <a:normAutofit/>
          </a:bodyPr>
          <a:lstStyle>
            <a:lvl1pPr algn="ctr" defTabSz="914400" rtl="0" eaLnBrk="1" latinLnBrk="0" hangingPunct="1">
              <a:lnSpc>
                <a:spcPct val="90000"/>
              </a:lnSpc>
              <a:spcBef>
                <a:spcPct val="0"/>
              </a:spcBef>
              <a:buNone/>
              <a:defRPr sz="2200" kern="1200" cap="all" spc="200" baseline="0">
                <a:solidFill>
                  <a:srgbClr val="262626"/>
                </a:solidFill>
                <a:latin typeface="+mj-lt"/>
                <a:ea typeface="+mj-ea"/>
                <a:cs typeface="+mj-cs"/>
              </a:defRPr>
            </a:lvl1p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РОЗРОБНИКИ КУРСУ</a:t>
            </a:r>
          </a:p>
        </p:txBody>
      </p:sp>
      <p:sp>
        <p:nvSpPr>
          <p:cNvPr id="8" name="Прямоугольник 4">
            <a:extLst>
              <a:ext uri="{FF2B5EF4-FFF2-40B4-BE49-F238E27FC236}">
                <a16:creationId xmlns:a16="http://schemas.microsoft.com/office/drawing/2014/main" id="{2F1A73E2-E59E-490D-9483-43AC2191FA5F}"/>
              </a:ext>
            </a:extLst>
          </p:cNvPr>
          <p:cNvSpPr/>
          <p:nvPr/>
        </p:nvSpPr>
        <p:spPr>
          <a:xfrm>
            <a:off x="6843165" y="2408390"/>
            <a:ext cx="5065300" cy="2585323"/>
          </a:xfrm>
          <a:prstGeom prst="rect">
            <a:avLst/>
          </a:prstGeom>
        </p:spPr>
        <p:txBody>
          <a:bodyPr wrap="square">
            <a:spAutoFit/>
          </a:bodyPr>
          <a:lstStyle/>
          <a:p>
            <a:r>
              <a:rPr lang="uk-UA" sz="1800" b="1" dirty="0">
                <a:solidFill>
                  <a:srgbClr val="000000"/>
                </a:solidFill>
                <a:latin typeface="Calibri"/>
              </a:rPr>
              <a:t>Контактна інформація: </a:t>
            </a:r>
            <a:r>
              <a:rPr lang="uk-UA" sz="1800" b="0" dirty="0">
                <a:solidFill>
                  <a:srgbClr val="000000"/>
                </a:solidFill>
                <a:latin typeface="Calibri"/>
              </a:rPr>
              <a:t>Вінниця,
вул. Героїв поліції, 34 (вхід з території університету).
Кафедра ортопедичної стоматології</a:t>
            </a:r>
            <a:r>
              <a:rPr sz="1800" b="0" dirty="0">
                <a:solidFill>
                  <a:srgbClr val="000000"/>
                </a:solidFill>
                <a:latin typeface="Calibri"/>
              </a:rPr>
              <a:t>
</a:t>
            </a:r>
            <a:r>
              <a:rPr sz="1800" b="0" dirty="0">
                <a:solidFill>
                  <a:srgbClr val="000000"/>
                </a:solidFill>
                <a:latin typeface="Calibri"/>
                <a:hlinkClick r:id="rId2"/>
              </a:rPr>
              <a:t>ort.stom@vnmu.edu.ua</a:t>
            </a:r>
            <a:endParaRPr lang="uk-UA" sz="1800" b="0" dirty="0">
              <a:solidFill>
                <a:srgbClr val="000000"/>
              </a:solidFill>
              <a:latin typeface="Calibri"/>
            </a:endParaRPr>
          </a:p>
          <a:p>
            <a:endParaRPr lang="uk-UA" dirty="0">
              <a:solidFill>
                <a:srgbClr val="000000"/>
              </a:solidFill>
              <a:latin typeface="Calibri"/>
            </a:endParaRPr>
          </a:p>
          <a:p>
            <a:r>
              <a:rPr lang="ru-RU" dirty="0"/>
              <a:t>Сайт: </a:t>
            </a:r>
            <a:r>
              <a:rPr lang="ru-RU" dirty="0">
                <a:hlinkClick r:id="rId3"/>
              </a:rPr>
              <a:t>www.vnmu.edu.ua</a:t>
            </a:r>
            <a:r>
              <a:rPr lang="ru-RU" dirty="0"/>
              <a:t> </a:t>
            </a:r>
          </a:p>
          <a:p>
            <a:endParaRPr sz="1800" b="0" dirty="0">
              <a:solidFill>
                <a:srgbClr val="000000"/>
              </a:solidFill>
              <a:latin typeface="Calibri"/>
            </a:endParaRPr>
          </a:p>
        </p:txBody>
      </p:sp>
      <p:sp>
        <p:nvSpPr>
          <p:cNvPr id="9" name="Content Placeholder 2">
            <a:extLst>
              <a:ext uri="{FF2B5EF4-FFF2-40B4-BE49-F238E27FC236}">
                <a16:creationId xmlns:a16="http://schemas.microsoft.com/office/drawing/2014/main" id="{F022D9C7-25A7-47B8-BDC0-FDAAC93A5DA4}"/>
              </a:ext>
            </a:extLst>
          </p:cNvPr>
          <p:cNvSpPr txBox="1">
            <a:spLocks/>
          </p:cNvSpPr>
          <p:nvPr/>
        </p:nvSpPr>
        <p:spPr>
          <a:xfrm>
            <a:off x="974325" y="2136338"/>
            <a:ext cx="3607682" cy="86944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900" kern="1200">
                <a:solidFill>
                  <a:schemeClr val="tx1"/>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uk-UA" sz="1400" dirty="0">
                <a:latin typeface="Calibri"/>
              </a:rPr>
              <a:t>Лектор та укладач </a:t>
            </a:r>
            <a:r>
              <a:rPr lang="uk-UA" sz="1400" dirty="0" err="1">
                <a:latin typeface="Calibri"/>
              </a:rPr>
              <a:t>силабусу</a:t>
            </a:r>
            <a:r>
              <a:rPr lang="uk-UA" sz="1400" dirty="0">
                <a:latin typeface="Calibri"/>
              </a:rPr>
              <a:t>:</a:t>
            </a:r>
            <a:endParaRPr lang="it-IT" sz="1400" dirty="0">
              <a:latin typeface="Calibri" panose="020F0502020204030204" pitchFamily="34" charset="0"/>
              <a:ea typeface="Calibri" panose="020F0502020204030204" pitchFamily="34" charset="0"/>
              <a:cs typeface="Calibri" panose="020F0502020204030204" pitchFamily="34" charset="0"/>
            </a:endParaRPr>
          </a:p>
          <a:p>
            <a:pPr marL="0" indent="0">
              <a:spcBef>
                <a:spcPts val="0"/>
              </a:spcBef>
              <a:buFont typeface="Arial" panose="020B0604020202020204" pitchFamily="34" charset="0"/>
              <a:buNone/>
            </a:pPr>
            <a:r>
              <a:rPr lang="uk-UA" sz="1400" dirty="0">
                <a:latin typeface="Calibri" panose="020F0502020204030204" pitchFamily="34" charset="0"/>
                <a:ea typeface="Calibri" panose="020F0502020204030204" pitchFamily="34" charset="0"/>
                <a:cs typeface="Calibri" panose="020F0502020204030204" pitchFamily="34" charset="0"/>
              </a:rPr>
              <a:t>В’ячеслав КОСТЮК, к. мед. н.</a:t>
            </a:r>
            <a:r>
              <a:rPr lang="it-IT" sz="1400" dirty="0">
                <a:latin typeface="Calibri" panose="020F0502020204030204" pitchFamily="34" charset="0"/>
                <a:ea typeface="Calibri" panose="020F0502020204030204" pitchFamily="34" charset="0"/>
                <a:cs typeface="Calibri" panose="020F0502020204030204" pitchFamily="34" charset="0"/>
              </a:rPr>
              <a:t>, </a:t>
            </a:r>
            <a:r>
              <a:rPr lang="uk-UA" sz="1400" dirty="0">
                <a:latin typeface="Calibri" panose="020F0502020204030204" pitchFamily="34" charset="0"/>
                <a:ea typeface="Calibri" panose="020F0502020204030204" pitchFamily="34" charset="0"/>
                <a:cs typeface="Calibri" panose="020F0502020204030204" pitchFamily="34" charset="0"/>
              </a:rPr>
              <a:t>асистент ЗВО</a:t>
            </a:r>
            <a:endParaRPr lang="it-IT" sz="1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804532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Посылка</Template>
  <TotalTime>201</TotalTime>
  <Words>524</Words>
  <Application>Microsoft Office PowerPoint</Application>
  <PresentationFormat>Широкий екран</PresentationFormat>
  <Paragraphs>57</Paragraphs>
  <Slides>7</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7</vt:i4>
      </vt:variant>
    </vt:vector>
  </HeadingPairs>
  <TitlesOfParts>
    <vt:vector size="13" baseType="lpstr">
      <vt:lpstr>Arial</vt:lpstr>
      <vt:lpstr>Calibri</vt:lpstr>
      <vt:lpstr>Corbel</vt:lpstr>
      <vt:lpstr>Gill Sans MT</vt:lpstr>
      <vt:lpstr>Times New Roman</vt:lpstr>
      <vt:lpstr>Parcel</vt:lpstr>
      <vt:lpstr>ВК 3.12 Методи обстеження в клініці ортопедичної стоматології</vt:lpstr>
      <vt:lpstr>Паспорт ОСВІТНЬОГО Компонента   ВК 3.12 «Методи обстеження в клініці ортопедичної стоматології» </vt:lpstr>
      <vt:lpstr>ЧОМУ ВАРТО ОБРАТИ цей курс</vt:lpstr>
      <vt:lpstr>Що ви будете вивчати</vt:lpstr>
      <vt:lpstr>Що ви зможете  за умови опанування курсу</vt:lpstr>
      <vt:lpstr>Підсумковий контроль</vt:lpstr>
      <vt:lpstr>Контактна інформація</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22</cp:revision>
  <dcterms:created xsi:type="dcterms:W3CDTF">2026-04-08T10:22:59Z</dcterms:created>
  <dcterms:modified xsi:type="dcterms:W3CDTF">2026-09-14T13:08:30Z</dcterms:modified>
</cp:coreProperties>
</file>