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3" r:id="rId1"/>
  </p:sldMasterIdLst>
  <p:notesMasterIdLst>
    <p:notesMasterId r:id="rId10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3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610655-CBFE-4A2B-A814-36B47F6DD69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71F52C1-FE41-45E8-AC07-8A46F91B2961}">
      <dgm:prSet phldrT="[Текст]"/>
      <dgm:spPr>
        <a:solidFill>
          <a:schemeClr val="accent1">
            <a:hueOff val="0"/>
            <a:satOff val="0"/>
            <a:lumOff val="0"/>
            <a:alpha val="0"/>
          </a:schemeClr>
        </a:solidFill>
      </dgm:spPr>
      <dgm:t>
        <a:bodyPr/>
        <a:lstStyle/>
        <a:p>
          <a:r>
            <a:rPr lang="uk-UA" b="1" noProof="0" dirty="0" smtClean="0">
              <a:solidFill>
                <a:schemeClr val="tx1"/>
              </a:solidFill>
              <a:latin typeface="Sitka Small" panose="02000505000000020004" pitchFamily="2" charset="0"/>
            </a:rPr>
            <a:t>Отримати теоретичні і практичні знання щодо різних груп лікарських засобів, які застосовуються при консервативному лікуванні стоматологічних захворювань</a:t>
          </a:r>
          <a:endParaRPr lang="uk-UA" b="1" noProof="0" dirty="0">
            <a:solidFill>
              <a:schemeClr val="tx1"/>
            </a:solidFill>
            <a:latin typeface="Sitka Small" panose="02000505000000020004" pitchFamily="2" charset="0"/>
          </a:endParaRPr>
        </a:p>
      </dgm:t>
    </dgm:pt>
    <dgm:pt modelId="{8EB80F51-81CB-49A1-ADF5-E347623BA594}" type="parTrans" cxnId="{CDF29969-5116-4556-8471-91E1DE9DC1E9}">
      <dgm:prSet/>
      <dgm:spPr/>
      <dgm:t>
        <a:bodyPr/>
        <a:lstStyle/>
        <a:p>
          <a:endParaRPr lang="ru-RU"/>
        </a:p>
      </dgm:t>
    </dgm:pt>
    <dgm:pt modelId="{C0F19D01-18EB-4F79-8ECA-940C9CCE707D}" type="sibTrans" cxnId="{CDF29969-5116-4556-8471-91E1DE9DC1E9}">
      <dgm:prSet/>
      <dgm:spPr/>
      <dgm:t>
        <a:bodyPr/>
        <a:lstStyle/>
        <a:p>
          <a:endParaRPr lang="ru-RU"/>
        </a:p>
      </dgm:t>
    </dgm:pt>
    <dgm:pt modelId="{A35C4646-26CD-4243-A67B-A5119EAE51EF}">
      <dgm:prSet phldrT="[Текст]"/>
      <dgm:spPr>
        <a:solidFill>
          <a:schemeClr val="accent1">
            <a:hueOff val="0"/>
            <a:satOff val="0"/>
            <a:lumOff val="0"/>
            <a:alpha val="0"/>
          </a:schemeClr>
        </a:solidFill>
      </dgm:spPr>
      <dgm:t>
        <a:bodyPr/>
        <a:lstStyle/>
        <a:p>
          <a:r>
            <a:rPr lang="uk-UA" b="1" noProof="0" dirty="0" smtClean="0">
              <a:solidFill>
                <a:schemeClr val="tx1"/>
              </a:solidFill>
              <a:latin typeface="Sitka Small" panose="02000505000000020004" pitchFamily="2" charset="0"/>
            </a:rPr>
            <a:t>Вивчити прояви можливих побічних реакцій, симптоми передозування, заходи, що запобігають виникненню та сприяють усуненню </a:t>
          </a:r>
          <a:r>
            <a:rPr lang="uk-UA" b="1" noProof="0" smtClean="0">
              <a:solidFill>
                <a:schemeClr val="tx1"/>
              </a:solidFill>
              <a:latin typeface="Sitka Small" panose="02000505000000020004" pitchFamily="2" charset="0"/>
            </a:rPr>
            <a:t>небажаних реакцій</a:t>
          </a:r>
          <a:endParaRPr lang="uk-UA" b="1" noProof="0" dirty="0">
            <a:solidFill>
              <a:schemeClr val="tx1"/>
            </a:solidFill>
            <a:latin typeface="Sitka Small" panose="02000505000000020004" pitchFamily="2" charset="0"/>
          </a:endParaRPr>
        </a:p>
      </dgm:t>
    </dgm:pt>
    <dgm:pt modelId="{74CD2E08-C1AB-4135-B3D7-B2E1172FC501}" type="parTrans" cxnId="{AA481A7C-152F-4B4B-A7D7-3CECAF9E902F}">
      <dgm:prSet/>
      <dgm:spPr/>
      <dgm:t>
        <a:bodyPr/>
        <a:lstStyle/>
        <a:p>
          <a:endParaRPr lang="ru-RU"/>
        </a:p>
      </dgm:t>
    </dgm:pt>
    <dgm:pt modelId="{398DF44D-7A99-4BB6-B532-1CD20B8CD9A3}" type="sibTrans" cxnId="{AA481A7C-152F-4B4B-A7D7-3CECAF9E902F}">
      <dgm:prSet/>
      <dgm:spPr/>
      <dgm:t>
        <a:bodyPr/>
        <a:lstStyle/>
        <a:p>
          <a:endParaRPr lang="ru-RU"/>
        </a:p>
      </dgm:t>
    </dgm:pt>
    <dgm:pt modelId="{16041368-E143-4A5B-8DA3-D21AE8DC95DA}">
      <dgm:prSet phldrT="[Текст]"/>
      <dgm:spPr>
        <a:solidFill>
          <a:schemeClr val="accent1">
            <a:hueOff val="0"/>
            <a:satOff val="0"/>
            <a:lumOff val="0"/>
            <a:alpha val="0"/>
          </a:schemeClr>
        </a:solidFill>
      </dgm:spPr>
      <dgm:t>
        <a:bodyPr/>
        <a:lstStyle/>
        <a:p>
          <a:r>
            <a:rPr lang="ru-RU" b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Формування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системи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знань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,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професійних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умінь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і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навичок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,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необхідних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для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розв’язання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значущих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проблем у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сфері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професійної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діяльності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, науки та/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або</a:t>
          </a:r>
          <a:r>
            <a: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інновацій</a:t>
          </a:r>
          <a:endParaRPr lang="uk-UA" b="1" noProof="0" dirty="0">
            <a:solidFill>
              <a:schemeClr val="tx1">
                <a:lumMod val="95000"/>
                <a:lumOff val="5000"/>
              </a:schemeClr>
            </a:solidFill>
            <a:latin typeface="Sitka Small" panose="02000505000000020004" pitchFamily="2" charset="0"/>
          </a:endParaRPr>
        </a:p>
      </dgm:t>
    </dgm:pt>
    <dgm:pt modelId="{824EC318-90DA-46FB-993C-EA94546BAC79}" type="sibTrans" cxnId="{6F0D7A0B-ADCD-47F2-B39E-296C726A16AF}">
      <dgm:prSet/>
      <dgm:spPr/>
      <dgm:t>
        <a:bodyPr/>
        <a:lstStyle/>
        <a:p>
          <a:endParaRPr lang="ru-RU"/>
        </a:p>
      </dgm:t>
    </dgm:pt>
    <dgm:pt modelId="{72799677-FA16-4150-9F4E-3469BDAAB378}" type="parTrans" cxnId="{6F0D7A0B-ADCD-47F2-B39E-296C726A16AF}">
      <dgm:prSet/>
      <dgm:spPr/>
      <dgm:t>
        <a:bodyPr/>
        <a:lstStyle/>
        <a:p>
          <a:endParaRPr lang="ru-RU"/>
        </a:p>
      </dgm:t>
    </dgm:pt>
    <dgm:pt modelId="{150CE81E-ED13-42ED-B5FA-DE1089F56B0A}" type="pres">
      <dgm:prSet presAssocID="{D8610655-CBFE-4A2B-A814-36B47F6DD69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3435A8-D7FD-40EF-97D5-04C654C404F7}" type="pres">
      <dgm:prSet presAssocID="{C71F52C1-FE41-45E8-AC07-8A46F91B2961}" presName="node" presStyleLbl="node1" presStyleIdx="0" presStyleCnt="3" custScaleY="1466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F2A14-8043-4340-B5A2-E8233E59EC97}" type="pres">
      <dgm:prSet presAssocID="{C0F19D01-18EB-4F79-8ECA-940C9CCE707D}" presName="sibTrans" presStyleCnt="0"/>
      <dgm:spPr/>
    </dgm:pt>
    <dgm:pt modelId="{9AC38D5C-7568-4F04-8DEB-43A0AEB072FC}" type="pres">
      <dgm:prSet presAssocID="{A35C4646-26CD-4243-A67B-A5119EAE51EF}" presName="node" presStyleLbl="node1" presStyleIdx="1" presStyleCnt="3" custScaleY="143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7D0BF9-8D68-45D4-8613-17B70A7CD986}" type="pres">
      <dgm:prSet presAssocID="{398DF44D-7A99-4BB6-B532-1CD20B8CD9A3}" presName="sibTrans" presStyleCnt="0"/>
      <dgm:spPr/>
    </dgm:pt>
    <dgm:pt modelId="{446BB79D-97DA-48BF-A8DB-733249C2129B}" type="pres">
      <dgm:prSet presAssocID="{16041368-E143-4A5B-8DA3-D21AE8DC95DA}" presName="node" presStyleLbl="node1" presStyleIdx="2" presStyleCnt="3" custScaleX="145723" custScaleY="118421" custLinFactNeighborX="4687" custLinFactNeighborY="-8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F6C515-1917-433A-81B2-4B64B0347BD5}" type="presOf" srcId="{D8610655-CBFE-4A2B-A814-36B47F6DD69D}" destId="{150CE81E-ED13-42ED-B5FA-DE1089F56B0A}" srcOrd="0" destOrd="0" presId="urn:microsoft.com/office/officeart/2005/8/layout/default"/>
    <dgm:cxn modelId="{6F0D7A0B-ADCD-47F2-B39E-296C726A16AF}" srcId="{D8610655-CBFE-4A2B-A814-36B47F6DD69D}" destId="{16041368-E143-4A5B-8DA3-D21AE8DC95DA}" srcOrd="2" destOrd="0" parTransId="{72799677-FA16-4150-9F4E-3469BDAAB378}" sibTransId="{824EC318-90DA-46FB-993C-EA94546BAC79}"/>
    <dgm:cxn modelId="{CDF29969-5116-4556-8471-91E1DE9DC1E9}" srcId="{D8610655-CBFE-4A2B-A814-36B47F6DD69D}" destId="{C71F52C1-FE41-45E8-AC07-8A46F91B2961}" srcOrd="0" destOrd="0" parTransId="{8EB80F51-81CB-49A1-ADF5-E347623BA594}" sibTransId="{C0F19D01-18EB-4F79-8ECA-940C9CCE707D}"/>
    <dgm:cxn modelId="{AA481A7C-152F-4B4B-A7D7-3CECAF9E902F}" srcId="{D8610655-CBFE-4A2B-A814-36B47F6DD69D}" destId="{A35C4646-26CD-4243-A67B-A5119EAE51EF}" srcOrd="1" destOrd="0" parTransId="{74CD2E08-C1AB-4135-B3D7-B2E1172FC501}" sibTransId="{398DF44D-7A99-4BB6-B532-1CD20B8CD9A3}"/>
    <dgm:cxn modelId="{D2147E73-D5A8-4233-A18D-DEE58701F6E3}" type="presOf" srcId="{C71F52C1-FE41-45E8-AC07-8A46F91B2961}" destId="{383435A8-D7FD-40EF-97D5-04C654C404F7}" srcOrd="0" destOrd="0" presId="urn:microsoft.com/office/officeart/2005/8/layout/default"/>
    <dgm:cxn modelId="{8AD80B02-3E1B-4113-B972-19E7FCA36AC7}" type="presOf" srcId="{A35C4646-26CD-4243-A67B-A5119EAE51EF}" destId="{9AC38D5C-7568-4F04-8DEB-43A0AEB072FC}" srcOrd="0" destOrd="0" presId="urn:microsoft.com/office/officeart/2005/8/layout/default"/>
    <dgm:cxn modelId="{74717F01-1437-454E-BF2D-D8B5DAB150A2}" type="presOf" srcId="{16041368-E143-4A5B-8DA3-D21AE8DC95DA}" destId="{446BB79D-97DA-48BF-A8DB-733249C2129B}" srcOrd="0" destOrd="0" presId="urn:microsoft.com/office/officeart/2005/8/layout/default"/>
    <dgm:cxn modelId="{19C5199C-AD1A-4B9F-A1DF-858550ADDC08}" type="presParOf" srcId="{150CE81E-ED13-42ED-B5FA-DE1089F56B0A}" destId="{383435A8-D7FD-40EF-97D5-04C654C404F7}" srcOrd="0" destOrd="0" presId="urn:microsoft.com/office/officeart/2005/8/layout/default"/>
    <dgm:cxn modelId="{A1BAEFB5-2928-4B00-BEE7-ACEB0C20DF6F}" type="presParOf" srcId="{150CE81E-ED13-42ED-B5FA-DE1089F56B0A}" destId="{773F2A14-8043-4340-B5A2-E8233E59EC97}" srcOrd="1" destOrd="0" presId="urn:microsoft.com/office/officeart/2005/8/layout/default"/>
    <dgm:cxn modelId="{EE61808A-00F9-4A8A-B2CA-FB8B0D9B040E}" type="presParOf" srcId="{150CE81E-ED13-42ED-B5FA-DE1089F56B0A}" destId="{9AC38D5C-7568-4F04-8DEB-43A0AEB072FC}" srcOrd="2" destOrd="0" presId="urn:microsoft.com/office/officeart/2005/8/layout/default"/>
    <dgm:cxn modelId="{C737C9C9-E494-485B-AA01-62B897145C5C}" type="presParOf" srcId="{150CE81E-ED13-42ED-B5FA-DE1089F56B0A}" destId="{427D0BF9-8D68-45D4-8613-17B70A7CD986}" srcOrd="3" destOrd="0" presId="urn:microsoft.com/office/officeart/2005/8/layout/default"/>
    <dgm:cxn modelId="{17B49DEC-5A51-48BE-954D-EF7719A8BA43}" type="presParOf" srcId="{150CE81E-ED13-42ED-B5FA-DE1089F56B0A}" destId="{446BB79D-97DA-48BF-A8DB-733249C2129B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1E1895-513F-48A1-AF04-3A38837D2BA3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</dgm:pt>
    <dgm:pt modelId="{61B0D1E0-EBCC-4E44-9630-735B7A70336F}">
      <dgm:prSet phldrT="[Текст]" custT="1"/>
      <dgm:spPr>
        <a:solidFill>
          <a:schemeClr val="bg1">
            <a:alpha val="40000"/>
          </a:schemeClr>
        </a:solidFill>
      </dgm:spPr>
      <dgm:t>
        <a:bodyPr/>
        <a:lstStyle/>
        <a:p>
          <a:pPr algn="ctr"/>
          <a:r>
            <a:rPr lang="uk-UA" sz="2800" b="1" i="1" dirty="0" smtClean="0">
              <a:latin typeface="Sitka Small" panose="02000505000000020004" pitchFamily="2" charset="0"/>
            </a:rPr>
            <a:t>Фармакотерапія </a:t>
          </a:r>
          <a:r>
            <a:rPr lang="uk-UA" sz="2800" b="1" i="1" dirty="0" err="1" smtClean="0">
              <a:latin typeface="Sitka Small" panose="02000505000000020004" pitchFamily="2" charset="0"/>
            </a:rPr>
            <a:t>одонтопатології</a:t>
          </a:r>
          <a:endParaRPr lang="uk-UA" sz="2800" b="1" i="1" dirty="0" smtClean="0">
            <a:latin typeface="Sitka Small" panose="02000505000000020004" pitchFamily="2" charset="0"/>
          </a:endParaRPr>
        </a:p>
      </dgm:t>
    </dgm:pt>
    <dgm:pt modelId="{31F9B0E5-8826-4A46-A723-87E69DEEB391}" type="parTrans" cxnId="{88612F9D-7786-4083-A993-3F16827845B6}">
      <dgm:prSet/>
      <dgm:spPr/>
      <dgm:t>
        <a:bodyPr/>
        <a:lstStyle/>
        <a:p>
          <a:endParaRPr lang="ru-RU"/>
        </a:p>
      </dgm:t>
    </dgm:pt>
    <dgm:pt modelId="{2BB7D122-A8AB-4E40-8840-7C62711FFF03}" type="sibTrans" cxnId="{88612F9D-7786-4083-A993-3F16827845B6}">
      <dgm:prSet/>
      <dgm:spPr/>
      <dgm:t>
        <a:bodyPr/>
        <a:lstStyle/>
        <a:p>
          <a:endParaRPr lang="ru-RU"/>
        </a:p>
      </dgm:t>
    </dgm:pt>
    <dgm:pt modelId="{AF62DE6B-BC6A-45E3-85C6-1D0B82F865A6}" type="pres">
      <dgm:prSet presAssocID="{AD1E1895-513F-48A1-AF04-3A38837D2BA3}" presName="linear" presStyleCnt="0">
        <dgm:presLayoutVars>
          <dgm:animLvl val="lvl"/>
          <dgm:resizeHandles val="exact"/>
        </dgm:presLayoutVars>
      </dgm:prSet>
      <dgm:spPr/>
    </dgm:pt>
    <dgm:pt modelId="{624F2208-AC85-4BFF-96A8-DE7CDE38EFB1}" type="pres">
      <dgm:prSet presAssocID="{61B0D1E0-EBCC-4E44-9630-735B7A70336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612F9D-7786-4083-A993-3F16827845B6}" srcId="{AD1E1895-513F-48A1-AF04-3A38837D2BA3}" destId="{61B0D1E0-EBCC-4E44-9630-735B7A70336F}" srcOrd="0" destOrd="0" parTransId="{31F9B0E5-8826-4A46-A723-87E69DEEB391}" sibTransId="{2BB7D122-A8AB-4E40-8840-7C62711FFF03}"/>
    <dgm:cxn modelId="{745B3D54-891D-494F-A1EE-993F276584B0}" type="presOf" srcId="{61B0D1E0-EBCC-4E44-9630-735B7A70336F}" destId="{624F2208-AC85-4BFF-96A8-DE7CDE38EFB1}" srcOrd="0" destOrd="0" presId="urn:microsoft.com/office/officeart/2005/8/layout/vList2"/>
    <dgm:cxn modelId="{F53F5270-6D69-4E3E-BA00-8048FD2352BF}" type="presOf" srcId="{AD1E1895-513F-48A1-AF04-3A38837D2BA3}" destId="{AF62DE6B-BC6A-45E3-85C6-1D0B82F865A6}" srcOrd="0" destOrd="0" presId="urn:microsoft.com/office/officeart/2005/8/layout/vList2"/>
    <dgm:cxn modelId="{95E772E3-E1AC-4196-895C-1A7E1A0EF1ED}" type="presParOf" srcId="{AF62DE6B-BC6A-45E3-85C6-1D0B82F865A6}" destId="{624F2208-AC85-4BFF-96A8-DE7CDE38EFB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420567-2C00-4624-8F7C-DED0ADC29A45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</dgm:pt>
    <dgm:pt modelId="{63A03BC8-7D07-4E52-8FC0-B9022E7CA1BE}">
      <dgm:prSet phldrT="[Текст]" custT="1"/>
      <dgm:spPr>
        <a:solidFill>
          <a:schemeClr val="bg1">
            <a:alpha val="40000"/>
          </a:schemeClr>
        </a:solidFill>
      </dgm:spPr>
      <dgm:t>
        <a:bodyPr/>
        <a:lstStyle/>
        <a:p>
          <a:pPr algn="ctr"/>
          <a:r>
            <a:rPr lang="uk-UA" sz="2800" b="1" i="1" dirty="0" smtClean="0">
              <a:latin typeface="Sitka Small" panose="02000505000000020004" pitchFamily="2" charset="0"/>
            </a:rPr>
            <a:t>Фармакотерапія в </a:t>
          </a:r>
          <a:r>
            <a:rPr lang="uk-UA" sz="2800" b="1" i="1" dirty="0" err="1" smtClean="0">
              <a:latin typeface="Sitka Small" panose="02000505000000020004" pitchFamily="2" charset="0"/>
            </a:rPr>
            <a:t>ендодонтії</a:t>
          </a:r>
          <a:endParaRPr lang="ru-RU" sz="2800" i="1" dirty="0"/>
        </a:p>
      </dgm:t>
    </dgm:pt>
    <dgm:pt modelId="{BB15B2A2-F452-45A4-9536-828300B39343}" type="parTrans" cxnId="{9E13DA0F-4C59-49A0-A752-24B5BF6F2EEE}">
      <dgm:prSet/>
      <dgm:spPr/>
      <dgm:t>
        <a:bodyPr/>
        <a:lstStyle/>
        <a:p>
          <a:endParaRPr lang="ru-RU"/>
        </a:p>
      </dgm:t>
    </dgm:pt>
    <dgm:pt modelId="{7DFE32D0-75E6-47BB-A0A4-D5EE5E2F6354}" type="sibTrans" cxnId="{9E13DA0F-4C59-49A0-A752-24B5BF6F2EEE}">
      <dgm:prSet/>
      <dgm:spPr/>
      <dgm:t>
        <a:bodyPr/>
        <a:lstStyle/>
        <a:p>
          <a:endParaRPr lang="ru-RU"/>
        </a:p>
      </dgm:t>
    </dgm:pt>
    <dgm:pt modelId="{7D58FC0D-ED67-4FC7-B7E7-A4A3B97581D5}" type="pres">
      <dgm:prSet presAssocID="{43420567-2C00-4624-8F7C-DED0ADC29A45}" presName="linear" presStyleCnt="0">
        <dgm:presLayoutVars>
          <dgm:animLvl val="lvl"/>
          <dgm:resizeHandles val="exact"/>
        </dgm:presLayoutVars>
      </dgm:prSet>
      <dgm:spPr/>
    </dgm:pt>
    <dgm:pt modelId="{048D8AC5-2FFC-44C1-AAA1-12CB2BE0D0BF}" type="pres">
      <dgm:prSet presAssocID="{63A03BC8-7D07-4E52-8FC0-B9022E7CA1B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7F0A95-23DD-4316-82F1-571416E39FBA}" type="presOf" srcId="{63A03BC8-7D07-4E52-8FC0-B9022E7CA1BE}" destId="{048D8AC5-2FFC-44C1-AAA1-12CB2BE0D0BF}" srcOrd="0" destOrd="0" presId="urn:microsoft.com/office/officeart/2005/8/layout/vList2"/>
    <dgm:cxn modelId="{9E13DA0F-4C59-49A0-A752-24B5BF6F2EEE}" srcId="{43420567-2C00-4624-8F7C-DED0ADC29A45}" destId="{63A03BC8-7D07-4E52-8FC0-B9022E7CA1BE}" srcOrd="0" destOrd="0" parTransId="{BB15B2A2-F452-45A4-9536-828300B39343}" sibTransId="{7DFE32D0-75E6-47BB-A0A4-D5EE5E2F6354}"/>
    <dgm:cxn modelId="{93319E0A-6B9B-4E92-A577-1C3C8A9BFFF8}" type="presOf" srcId="{43420567-2C00-4624-8F7C-DED0ADC29A45}" destId="{7D58FC0D-ED67-4FC7-B7E7-A4A3B97581D5}" srcOrd="0" destOrd="0" presId="urn:microsoft.com/office/officeart/2005/8/layout/vList2"/>
    <dgm:cxn modelId="{86CAFEE3-0403-40F6-AA7F-A225B4FC1AC1}" type="presParOf" srcId="{7D58FC0D-ED67-4FC7-B7E7-A4A3B97581D5}" destId="{048D8AC5-2FFC-44C1-AAA1-12CB2BE0D0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E5B139-3A7A-49B5-8DB0-2FFACC6A582F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</dgm:pt>
    <dgm:pt modelId="{81C6A05E-5977-48A6-B03A-97687947C32E}">
      <dgm:prSet phldrT="[Текст]" custT="1"/>
      <dgm:spPr>
        <a:solidFill>
          <a:schemeClr val="bg1">
            <a:alpha val="40000"/>
          </a:schemeClr>
        </a:solidFill>
      </dgm:spPr>
      <dgm:t>
        <a:bodyPr/>
        <a:lstStyle/>
        <a:p>
          <a:pPr algn="ctr"/>
          <a:r>
            <a:rPr lang="uk-UA" sz="2800" b="1" i="1" dirty="0" smtClean="0">
              <a:latin typeface="Sitka Small" panose="02000505000000020004" pitchFamily="2" charset="0"/>
            </a:rPr>
            <a:t>Фармакотерапія в пародонтології</a:t>
          </a:r>
          <a:endParaRPr lang="ru-RU" sz="2800" i="1" dirty="0">
            <a:latin typeface="Sitka Small" panose="02000505000000020004" pitchFamily="2" charset="0"/>
          </a:endParaRPr>
        </a:p>
      </dgm:t>
    </dgm:pt>
    <dgm:pt modelId="{ECB9A446-4646-4706-A64F-B910B574581F}" type="parTrans" cxnId="{DECD0F0C-5D2C-4011-868B-DC77F1955AA0}">
      <dgm:prSet/>
      <dgm:spPr/>
      <dgm:t>
        <a:bodyPr/>
        <a:lstStyle/>
        <a:p>
          <a:endParaRPr lang="ru-RU"/>
        </a:p>
      </dgm:t>
    </dgm:pt>
    <dgm:pt modelId="{4EE32210-E0A8-4C48-AFC9-B4302CF83A54}" type="sibTrans" cxnId="{DECD0F0C-5D2C-4011-868B-DC77F1955AA0}">
      <dgm:prSet/>
      <dgm:spPr/>
      <dgm:t>
        <a:bodyPr/>
        <a:lstStyle/>
        <a:p>
          <a:endParaRPr lang="ru-RU"/>
        </a:p>
      </dgm:t>
    </dgm:pt>
    <dgm:pt modelId="{EB7B42CA-1B67-4F76-BD08-A75E1B38713A}" type="pres">
      <dgm:prSet presAssocID="{7AE5B139-3A7A-49B5-8DB0-2FFACC6A582F}" presName="linear" presStyleCnt="0">
        <dgm:presLayoutVars>
          <dgm:animLvl val="lvl"/>
          <dgm:resizeHandles val="exact"/>
        </dgm:presLayoutVars>
      </dgm:prSet>
      <dgm:spPr/>
    </dgm:pt>
    <dgm:pt modelId="{6D4A1EA6-3ABD-4FA5-AD65-94F89860C547}" type="pres">
      <dgm:prSet presAssocID="{81C6A05E-5977-48A6-B03A-97687947C32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CD0F0C-5D2C-4011-868B-DC77F1955AA0}" srcId="{7AE5B139-3A7A-49B5-8DB0-2FFACC6A582F}" destId="{81C6A05E-5977-48A6-B03A-97687947C32E}" srcOrd="0" destOrd="0" parTransId="{ECB9A446-4646-4706-A64F-B910B574581F}" sibTransId="{4EE32210-E0A8-4C48-AFC9-B4302CF83A54}"/>
    <dgm:cxn modelId="{A41AF4A3-B880-4CE2-A2F4-1867267B92D5}" type="presOf" srcId="{7AE5B139-3A7A-49B5-8DB0-2FFACC6A582F}" destId="{EB7B42CA-1B67-4F76-BD08-A75E1B38713A}" srcOrd="0" destOrd="0" presId="urn:microsoft.com/office/officeart/2005/8/layout/vList2"/>
    <dgm:cxn modelId="{13D110B7-A539-46BD-A614-0209D59EFE43}" type="presOf" srcId="{81C6A05E-5977-48A6-B03A-97687947C32E}" destId="{6D4A1EA6-3ABD-4FA5-AD65-94F89860C547}" srcOrd="0" destOrd="0" presId="urn:microsoft.com/office/officeart/2005/8/layout/vList2"/>
    <dgm:cxn modelId="{80649BA9-8262-49C3-8DDC-44FEDA4D8650}" type="presParOf" srcId="{EB7B42CA-1B67-4F76-BD08-A75E1B38713A}" destId="{6D4A1EA6-3ABD-4FA5-AD65-94F89860C54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7D7EBE-319A-4A40-984A-368661CE6E7A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</dgm:pt>
    <dgm:pt modelId="{DEEEED67-FCB4-43BF-9A47-95633777C316}">
      <dgm:prSet phldrT="[Текст]" custT="1"/>
      <dgm:spPr>
        <a:solidFill>
          <a:schemeClr val="bg1">
            <a:alpha val="40000"/>
          </a:schemeClr>
        </a:solidFill>
      </dgm:spPr>
      <dgm:t>
        <a:bodyPr/>
        <a:lstStyle/>
        <a:p>
          <a:pPr algn="ctr"/>
          <a:r>
            <a:rPr lang="uk-UA" sz="2800" b="1" i="1" dirty="0" smtClean="0">
              <a:latin typeface="Sitka Small" panose="02000505000000020004" pitchFamily="2" charset="0"/>
            </a:rPr>
            <a:t>Фармакотерапія захворювань слизової оболонки порожнини рота</a:t>
          </a:r>
          <a:endParaRPr lang="ru-RU" sz="2800" i="1" dirty="0"/>
        </a:p>
      </dgm:t>
    </dgm:pt>
    <dgm:pt modelId="{1604B506-B4C7-43E5-B11F-D9B3EA97E864}" type="parTrans" cxnId="{541115AE-1854-4EDE-8948-228E6CD68E8D}">
      <dgm:prSet/>
      <dgm:spPr/>
      <dgm:t>
        <a:bodyPr/>
        <a:lstStyle/>
        <a:p>
          <a:endParaRPr lang="ru-RU"/>
        </a:p>
      </dgm:t>
    </dgm:pt>
    <dgm:pt modelId="{DD692846-234C-4F23-B6CC-1694F364D5EB}" type="sibTrans" cxnId="{541115AE-1854-4EDE-8948-228E6CD68E8D}">
      <dgm:prSet/>
      <dgm:spPr/>
      <dgm:t>
        <a:bodyPr/>
        <a:lstStyle/>
        <a:p>
          <a:endParaRPr lang="ru-RU"/>
        </a:p>
      </dgm:t>
    </dgm:pt>
    <dgm:pt modelId="{18DC2954-060A-468E-B311-C8D35F52AB24}" type="pres">
      <dgm:prSet presAssocID="{A37D7EBE-319A-4A40-984A-368661CE6E7A}" presName="linear" presStyleCnt="0">
        <dgm:presLayoutVars>
          <dgm:animLvl val="lvl"/>
          <dgm:resizeHandles val="exact"/>
        </dgm:presLayoutVars>
      </dgm:prSet>
      <dgm:spPr/>
    </dgm:pt>
    <dgm:pt modelId="{95A87D5B-1847-435E-8839-329A9FD2D08B}" type="pres">
      <dgm:prSet presAssocID="{DEEEED67-FCB4-43BF-9A47-95633777C31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8F11B1-E309-4393-9746-C8103258B15B}" type="presOf" srcId="{A37D7EBE-319A-4A40-984A-368661CE6E7A}" destId="{18DC2954-060A-468E-B311-C8D35F52AB24}" srcOrd="0" destOrd="0" presId="urn:microsoft.com/office/officeart/2005/8/layout/vList2"/>
    <dgm:cxn modelId="{5A0011D9-07F1-4C88-8C19-211425F2AB47}" type="presOf" srcId="{DEEEED67-FCB4-43BF-9A47-95633777C316}" destId="{95A87D5B-1847-435E-8839-329A9FD2D08B}" srcOrd="0" destOrd="0" presId="urn:microsoft.com/office/officeart/2005/8/layout/vList2"/>
    <dgm:cxn modelId="{541115AE-1854-4EDE-8948-228E6CD68E8D}" srcId="{A37D7EBE-319A-4A40-984A-368661CE6E7A}" destId="{DEEEED67-FCB4-43BF-9A47-95633777C316}" srcOrd="0" destOrd="0" parTransId="{1604B506-B4C7-43E5-B11F-D9B3EA97E864}" sibTransId="{DD692846-234C-4F23-B6CC-1694F364D5EB}"/>
    <dgm:cxn modelId="{25291D91-9046-41BB-9305-71B183395888}" type="presParOf" srcId="{18DC2954-060A-468E-B311-C8D35F52AB24}" destId="{95A87D5B-1847-435E-8839-329A9FD2D08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A2B66FA-D154-46F9-8F3E-42C0D3F500D4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</dgm:pt>
    <dgm:pt modelId="{381FE8D6-5645-4D9B-B9E2-8DF0DABD45D3}">
      <dgm:prSet phldrT="[Текст]" custT="1"/>
      <dgm:spPr>
        <a:solidFill>
          <a:schemeClr val="bg1">
            <a:alpha val="40000"/>
          </a:schemeClr>
        </a:solidFill>
      </dgm:spPr>
      <dgm:t>
        <a:bodyPr/>
        <a:lstStyle/>
        <a:p>
          <a:pPr algn="ctr"/>
          <a:r>
            <a:rPr lang="uk-UA" sz="2800" b="1" i="1" dirty="0" smtClean="0">
              <a:latin typeface="Sitka Small" panose="02000505000000020004" pitchFamily="2" charset="0"/>
            </a:rPr>
            <a:t>Фармакотерапія невідкладних станів</a:t>
          </a:r>
          <a:endParaRPr lang="ru-RU" sz="2800" i="1" dirty="0"/>
        </a:p>
      </dgm:t>
    </dgm:pt>
    <dgm:pt modelId="{2E58BC76-3D23-477F-A4E6-280289D4C209}" type="parTrans" cxnId="{B2B79E43-E9E2-4259-AC98-078710E969D6}">
      <dgm:prSet/>
      <dgm:spPr/>
      <dgm:t>
        <a:bodyPr/>
        <a:lstStyle/>
        <a:p>
          <a:endParaRPr lang="ru-RU"/>
        </a:p>
      </dgm:t>
    </dgm:pt>
    <dgm:pt modelId="{859F2F1C-2BCB-4D55-96CB-CE0D564302A3}" type="sibTrans" cxnId="{B2B79E43-E9E2-4259-AC98-078710E969D6}">
      <dgm:prSet/>
      <dgm:spPr/>
      <dgm:t>
        <a:bodyPr/>
        <a:lstStyle/>
        <a:p>
          <a:endParaRPr lang="ru-RU"/>
        </a:p>
      </dgm:t>
    </dgm:pt>
    <dgm:pt modelId="{85FDB608-C1D3-4D30-B3D7-637ADCA03B7A}" type="pres">
      <dgm:prSet presAssocID="{9A2B66FA-D154-46F9-8F3E-42C0D3F500D4}" presName="linear" presStyleCnt="0">
        <dgm:presLayoutVars>
          <dgm:animLvl val="lvl"/>
          <dgm:resizeHandles val="exact"/>
        </dgm:presLayoutVars>
      </dgm:prSet>
      <dgm:spPr/>
    </dgm:pt>
    <dgm:pt modelId="{5F1293EC-A181-4E80-BAC5-0F3EBFFEA899}" type="pres">
      <dgm:prSet presAssocID="{381FE8D6-5645-4D9B-B9E2-8DF0DABD45D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9B938E-26D0-4AD8-AC9B-244266E0CEF6}" type="presOf" srcId="{9A2B66FA-D154-46F9-8F3E-42C0D3F500D4}" destId="{85FDB608-C1D3-4D30-B3D7-637ADCA03B7A}" srcOrd="0" destOrd="0" presId="urn:microsoft.com/office/officeart/2005/8/layout/vList2"/>
    <dgm:cxn modelId="{B2B79E43-E9E2-4259-AC98-078710E969D6}" srcId="{9A2B66FA-D154-46F9-8F3E-42C0D3F500D4}" destId="{381FE8D6-5645-4D9B-B9E2-8DF0DABD45D3}" srcOrd="0" destOrd="0" parTransId="{2E58BC76-3D23-477F-A4E6-280289D4C209}" sibTransId="{859F2F1C-2BCB-4D55-96CB-CE0D564302A3}"/>
    <dgm:cxn modelId="{1BD4E8F4-45A1-40FB-8858-985B2C33DC40}" type="presOf" srcId="{381FE8D6-5645-4D9B-B9E2-8DF0DABD45D3}" destId="{5F1293EC-A181-4E80-BAC5-0F3EBFFEA899}" srcOrd="0" destOrd="0" presId="urn:microsoft.com/office/officeart/2005/8/layout/vList2"/>
    <dgm:cxn modelId="{274FC611-35A2-4BDA-9F60-5034A9914FAA}" type="presParOf" srcId="{85FDB608-C1D3-4D30-B3D7-637ADCA03B7A}" destId="{5F1293EC-A181-4E80-BAC5-0F3EBFFEA8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3435A8-D7FD-40EF-97D5-04C654C404F7}">
      <dsp:nvSpPr>
        <dsp:cNvPr id="0" name=""/>
        <dsp:cNvSpPr/>
      </dsp:nvSpPr>
      <dsp:spPr>
        <a:xfrm>
          <a:off x="771" y="208375"/>
          <a:ext cx="3007680" cy="2645700"/>
        </a:xfrm>
        <a:prstGeom prst="rect">
          <a:avLst/>
        </a:prstGeom>
        <a:solidFill>
          <a:schemeClr val="accent1">
            <a:hueOff val="0"/>
            <a:satOff val="0"/>
            <a:lumOff val="0"/>
            <a:alpha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noProof="0" dirty="0" smtClean="0">
              <a:solidFill>
                <a:schemeClr val="tx1"/>
              </a:solidFill>
              <a:latin typeface="Sitka Small" panose="02000505000000020004" pitchFamily="2" charset="0"/>
            </a:rPr>
            <a:t>Отримати теоретичні і практичні знання щодо різних груп лікарських засобів, які застосовуються при консервативному лікуванні стоматологічних захворювань</a:t>
          </a:r>
          <a:endParaRPr lang="uk-UA" sz="1800" b="1" kern="1200" noProof="0" dirty="0">
            <a:solidFill>
              <a:schemeClr val="tx1"/>
            </a:solidFill>
            <a:latin typeface="Sitka Small" panose="02000505000000020004" pitchFamily="2" charset="0"/>
          </a:endParaRPr>
        </a:p>
      </dsp:txBody>
      <dsp:txXfrm>
        <a:off x="771" y="208375"/>
        <a:ext cx="3007680" cy="2645700"/>
      </dsp:txXfrm>
    </dsp:sp>
    <dsp:sp modelId="{9AC38D5C-7568-4F04-8DEB-43A0AEB072FC}">
      <dsp:nvSpPr>
        <dsp:cNvPr id="0" name=""/>
        <dsp:cNvSpPr/>
      </dsp:nvSpPr>
      <dsp:spPr>
        <a:xfrm>
          <a:off x="3309220" y="236085"/>
          <a:ext cx="3007680" cy="2590280"/>
        </a:xfrm>
        <a:prstGeom prst="rect">
          <a:avLst/>
        </a:prstGeom>
        <a:solidFill>
          <a:schemeClr val="accent1">
            <a:hueOff val="0"/>
            <a:satOff val="0"/>
            <a:lumOff val="0"/>
            <a:alpha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noProof="0" dirty="0" smtClean="0">
              <a:solidFill>
                <a:schemeClr val="tx1"/>
              </a:solidFill>
              <a:latin typeface="Sitka Small" panose="02000505000000020004" pitchFamily="2" charset="0"/>
            </a:rPr>
            <a:t>Вивчити прояви можливих побічних реакцій, симптоми передозування, заходи, що запобігають виникненню та сприяють усуненню </a:t>
          </a:r>
          <a:r>
            <a:rPr lang="uk-UA" sz="1800" b="1" kern="1200" noProof="0" smtClean="0">
              <a:solidFill>
                <a:schemeClr val="tx1"/>
              </a:solidFill>
              <a:latin typeface="Sitka Small" panose="02000505000000020004" pitchFamily="2" charset="0"/>
            </a:rPr>
            <a:t>небажаних реакцій</a:t>
          </a:r>
          <a:endParaRPr lang="uk-UA" sz="1800" b="1" kern="1200" noProof="0" dirty="0">
            <a:solidFill>
              <a:schemeClr val="tx1"/>
            </a:solidFill>
            <a:latin typeface="Sitka Small" panose="02000505000000020004" pitchFamily="2" charset="0"/>
          </a:endParaRPr>
        </a:p>
      </dsp:txBody>
      <dsp:txXfrm>
        <a:off x="3309220" y="236085"/>
        <a:ext cx="3007680" cy="2590280"/>
      </dsp:txXfrm>
    </dsp:sp>
    <dsp:sp modelId="{446BB79D-97DA-48BF-A8DB-733249C2129B}">
      <dsp:nvSpPr>
        <dsp:cNvPr id="0" name=""/>
        <dsp:cNvSpPr/>
      </dsp:nvSpPr>
      <dsp:spPr>
        <a:xfrm>
          <a:off x="1108364" y="3003004"/>
          <a:ext cx="4382882" cy="2137035"/>
        </a:xfrm>
        <a:prstGeom prst="rect">
          <a:avLst/>
        </a:prstGeom>
        <a:solidFill>
          <a:schemeClr val="accent1">
            <a:hueOff val="0"/>
            <a:satOff val="0"/>
            <a:lumOff val="0"/>
            <a:alpha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Формування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системи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знань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,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професійних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умінь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і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навичок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,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необхідних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для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розв’язання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значущих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проблем у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сфері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професійної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діяльності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, науки та/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або</a:t>
          </a:r>
          <a:r>
            <a:rPr lang="ru-RU" sz="1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 </a:t>
          </a:r>
          <a:r>
            <a:rPr lang="ru-RU" sz="18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Sitka Small" panose="02000505000000020004" pitchFamily="2" charset="0"/>
            </a:rPr>
            <a:t>інновацій</a:t>
          </a:r>
          <a:endParaRPr lang="uk-UA" sz="1800" b="1" kern="1200" noProof="0" dirty="0">
            <a:solidFill>
              <a:schemeClr val="tx1">
                <a:lumMod val="95000"/>
                <a:lumOff val="5000"/>
              </a:schemeClr>
            </a:solidFill>
            <a:latin typeface="Sitka Small" panose="02000505000000020004" pitchFamily="2" charset="0"/>
          </a:endParaRPr>
        </a:p>
      </dsp:txBody>
      <dsp:txXfrm>
        <a:off x="1108364" y="3003004"/>
        <a:ext cx="4382882" cy="21370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4F2208-AC85-4BFF-96A8-DE7CDE38EFB1}">
      <dsp:nvSpPr>
        <dsp:cNvPr id="0" name=""/>
        <dsp:cNvSpPr/>
      </dsp:nvSpPr>
      <dsp:spPr>
        <a:xfrm>
          <a:off x="0" y="654"/>
          <a:ext cx="7452360" cy="879840"/>
        </a:xfrm>
        <a:prstGeom prst="roundRect">
          <a:avLst/>
        </a:prstGeom>
        <a:solidFill>
          <a:schemeClr val="bg1">
            <a:alpha val="4000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atin typeface="Sitka Small" panose="02000505000000020004" pitchFamily="2" charset="0"/>
            </a:rPr>
            <a:t>Фармакотерапія </a:t>
          </a:r>
          <a:r>
            <a:rPr lang="uk-UA" sz="2800" b="1" i="1" kern="1200" dirty="0" err="1" smtClean="0">
              <a:latin typeface="Sitka Small" panose="02000505000000020004" pitchFamily="2" charset="0"/>
            </a:rPr>
            <a:t>одонтопатології</a:t>
          </a:r>
          <a:endParaRPr lang="uk-UA" sz="2800" b="1" i="1" kern="1200" dirty="0" smtClean="0">
            <a:latin typeface="Sitka Small" panose="02000505000000020004" pitchFamily="2" charset="0"/>
          </a:endParaRPr>
        </a:p>
      </dsp:txBody>
      <dsp:txXfrm>
        <a:off x="42950" y="43604"/>
        <a:ext cx="7366460" cy="7939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8D8AC5-2FFC-44C1-AAA1-12CB2BE0D0BF}">
      <dsp:nvSpPr>
        <dsp:cNvPr id="0" name=""/>
        <dsp:cNvSpPr/>
      </dsp:nvSpPr>
      <dsp:spPr>
        <a:xfrm>
          <a:off x="0" y="2700"/>
          <a:ext cx="7452360" cy="954720"/>
        </a:xfrm>
        <a:prstGeom prst="roundRect">
          <a:avLst/>
        </a:prstGeom>
        <a:solidFill>
          <a:schemeClr val="bg1">
            <a:alpha val="4000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atin typeface="Sitka Small" panose="02000505000000020004" pitchFamily="2" charset="0"/>
            </a:rPr>
            <a:t>Фармакотерапія в </a:t>
          </a:r>
          <a:r>
            <a:rPr lang="uk-UA" sz="2800" b="1" i="1" kern="1200" dirty="0" err="1" smtClean="0">
              <a:latin typeface="Sitka Small" panose="02000505000000020004" pitchFamily="2" charset="0"/>
            </a:rPr>
            <a:t>ендодонтії</a:t>
          </a:r>
          <a:endParaRPr lang="ru-RU" sz="2800" i="1" kern="1200" dirty="0"/>
        </a:p>
      </dsp:txBody>
      <dsp:txXfrm>
        <a:off x="46606" y="49306"/>
        <a:ext cx="7359148" cy="8615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4A1EA6-3ABD-4FA5-AD65-94F89860C547}">
      <dsp:nvSpPr>
        <dsp:cNvPr id="0" name=""/>
        <dsp:cNvSpPr/>
      </dsp:nvSpPr>
      <dsp:spPr>
        <a:xfrm>
          <a:off x="0" y="860"/>
          <a:ext cx="7452360" cy="973440"/>
        </a:xfrm>
        <a:prstGeom prst="roundRect">
          <a:avLst/>
        </a:prstGeom>
        <a:solidFill>
          <a:schemeClr val="bg1">
            <a:alpha val="4000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atin typeface="Sitka Small" panose="02000505000000020004" pitchFamily="2" charset="0"/>
            </a:rPr>
            <a:t>Фармакотерапія в пародонтології</a:t>
          </a:r>
          <a:endParaRPr lang="ru-RU" sz="2800" i="1" kern="1200" dirty="0">
            <a:latin typeface="Sitka Small" panose="02000505000000020004" pitchFamily="2" charset="0"/>
          </a:endParaRPr>
        </a:p>
      </dsp:txBody>
      <dsp:txXfrm>
        <a:off x="47519" y="48379"/>
        <a:ext cx="7357322" cy="8784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A87D5B-1847-435E-8839-329A9FD2D08B}">
      <dsp:nvSpPr>
        <dsp:cNvPr id="0" name=""/>
        <dsp:cNvSpPr/>
      </dsp:nvSpPr>
      <dsp:spPr>
        <a:xfrm>
          <a:off x="0" y="224"/>
          <a:ext cx="7452360" cy="1065888"/>
        </a:xfrm>
        <a:prstGeom prst="roundRect">
          <a:avLst/>
        </a:prstGeom>
        <a:solidFill>
          <a:schemeClr val="bg1">
            <a:alpha val="4000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atin typeface="Sitka Small" panose="02000505000000020004" pitchFamily="2" charset="0"/>
            </a:rPr>
            <a:t>Фармакотерапія захворювань слизової оболонки порожнини рота</a:t>
          </a:r>
          <a:endParaRPr lang="ru-RU" sz="2800" i="1" kern="1200" dirty="0"/>
        </a:p>
      </dsp:txBody>
      <dsp:txXfrm>
        <a:off x="52032" y="52256"/>
        <a:ext cx="7348296" cy="9618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1293EC-A181-4E80-BAC5-0F3EBFFEA899}">
      <dsp:nvSpPr>
        <dsp:cNvPr id="0" name=""/>
        <dsp:cNvSpPr/>
      </dsp:nvSpPr>
      <dsp:spPr>
        <a:xfrm>
          <a:off x="0" y="65"/>
          <a:ext cx="7452360" cy="1025578"/>
        </a:xfrm>
        <a:prstGeom prst="roundRect">
          <a:avLst/>
        </a:prstGeom>
        <a:solidFill>
          <a:schemeClr val="bg1">
            <a:alpha val="40000"/>
          </a:schemeClr>
        </a:solidFill>
        <a:ln w="1397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atin typeface="Sitka Small" panose="02000505000000020004" pitchFamily="2" charset="0"/>
            </a:rPr>
            <a:t>Фармакотерапія невідкладних станів</a:t>
          </a:r>
          <a:endParaRPr lang="ru-RU" sz="2800" i="1" kern="1200" dirty="0"/>
        </a:p>
      </dsp:txBody>
      <dsp:txXfrm>
        <a:off x="50065" y="50130"/>
        <a:ext cx="7352230" cy="9254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533601-2EFE-4E91-A46E-2028FD71041A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B60472-A606-43CB-9748-220D9B0F58D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4572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B60472-A606-43CB-9748-220D9B0F58DD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1277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B60472-A606-43CB-9748-220D9B0F58DD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8379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125278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975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96913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0171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4108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03844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6711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1435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6276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0301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4244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D0052780-4DDD-4F4F-B79C-49EDF15798A7}" type="datetimeFigureOut">
              <a:rPr lang="uk-UA" smtClean="0"/>
              <a:t>22.12.2025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E32366E0-E47F-4308-8523-1F0F94D1B67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510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2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26" Type="http://schemas.openxmlformats.org/officeDocument/2006/relationships/diagramColors" Target="../diagrams/colors6.xml"/><Relationship Id="rId3" Type="http://schemas.openxmlformats.org/officeDocument/2006/relationships/diagramData" Target="../diagrams/data2.xml"/><Relationship Id="rId21" Type="http://schemas.openxmlformats.org/officeDocument/2006/relationships/diagramColors" Target="../diagrams/colors5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5" Type="http://schemas.openxmlformats.org/officeDocument/2006/relationships/diagramQuickStyle" Target="../diagrams/quickStyle6.xml"/><Relationship Id="rId2" Type="http://schemas.openxmlformats.org/officeDocument/2006/relationships/image" Target="../media/image5.jpg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24" Type="http://schemas.openxmlformats.org/officeDocument/2006/relationships/diagramLayout" Target="../diagrams/layout6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23" Type="http://schemas.openxmlformats.org/officeDocument/2006/relationships/diagramData" Target="../diagrams/data6.xml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Relationship Id="rId27" Type="http://schemas.microsoft.com/office/2007/relationships/diagramDrawing" Target="../diagrams/drawing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7965" y="0"/>
            <a:ext cx="8317161" cy="2535381"/>
          </a:xfrm>
        </p:spPr>
        <p:txBody>
          <a:bodyPr>
            <a:normAutofit fontScale="90000"/>
          </a:bodyPr>
          <a:lstStyle/>
          <a:p>
            <a: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  <a:t>Вінницький національний медичний </a:t>
            </a:r>
            <a: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  <a:t>університет</a:t>
            </a:r>
            <a:b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</a:br>
            <a:r>
              <a:rPr lang="uk-UA" sz="2800" b="1" dirty="0">
                <a:solidFill>
                  <a:schemeClr val="bg1"/>
                </a:solidFill>
                <a:latin typeface="Sitka Text" panose="02000505000000020004" pitchFamily="2" charset="0"/>
              </a:rPr>
              <a:t/>
            </a:r>
            <a:br>
              <a:rPr lang="uk-UA" sz="2800" b="1" dirty="0">
                <a:solidFill>
                  <a:schemeClr val="bg1"/>
                </a:solidFill>
                <a:latin typeface="Sitka Text" panose="02000505000000020004" pitchFamily="2" charset="0"/>
              </a:rPr>
            </a:br>
            <a: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  <a:t/>
            </a:r>
            <a:b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</a:br>
            <a: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  <a:t>Кафедра терапевтичної стоматології</a:t>
            </a:r>
            <a:b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</a:br>
            <a: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  <a:t/>
            </a:r>
            <a:b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</a:br>
            <a: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  <a:t/>
            </a:r>
            <a:br>
              <a:rPr lang="uk-UA" sz="2800" b="1" dirty="0" smtClean="0">
                <a:solidFill>
                  <a:schemeClr val="bg1"/>
                </a:solidFill>
                <a:latin typeface="Sitka Text" panose="02000505000000020004" pitchFamily="2" charset="0"/>
              </a:rPr>
            </a:br>
            <a:r>
              <a:rPr lang="uk-UA" sz="2800" b="1" dirty="0" smtClean="0">
                <a:solidFill>
                  <a:schemeClr val="bg1"/>
                </a:solidFill>
                <a:latin typeface="Sitka Small" panose="02000505000000020004" pitchFamily="2" charset="0"/>
              </a:rPr>
              <a:t>Вибіркова дисципліна</a:t>
            </a:r>
            <a:endParaRPr lang="uk-UA" sz="2800" b="1" dirty="0">
              <a:solidFill>
                <a:schemeClr val="bg1"/>
              </a:solidFill>
              <a:latin typeface="Sitka Text" panose="02000505000000020004" pitchFamily="2" charset="0"/>
            </a:endParaRPr>
          </a:p>
        </p:txBody>
      </p:sp>
      <p:sp>
        <p:nvSpPr>
          <p:cNvPr id="15" name="Подзаголовок 14"/>
          <p:cNvSpPr>
            <a:spLocks noGrp="1"/>
          </p:cNvSpPr>
          <p:nvPr>
            <p:ph type="subTitle" idx="1"/>
          </p:nvPr>
        </p:nvSpPr>
        <p:spPr>
          <a:xfrm>
            <a:off x="147965" y="2886593"/>
            <a:ext cx="5948035" cy="386472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4400" b="1" i="1" dirty="0" smtClean="0">
                <a:solidFill>
                  <a:schemeClr val="bg1"/>
                </a:solidFill>
                <a:latin typeface="Sitka Small" panose="02000505000000020004" pitchFamily="2" charset="0"/>
              </a:rPr>
              <a:t>Фармакотерапія </a:t>
            </a:r>
            <a:endParaRPr lang="uk-UA" sz="4400" dirty="0" smtClean="0">
              <a:latin typeface="Sitka Small" panose="02000505000000020004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uk-UA" sz="4400" b="1" i="1" dirty="0" smtClean="0">
                <a:solidFill>
                  <a:schemeClr val="bg1"/>
                </a:solidFill>
                <a:latin typeface="Sitka Small" panose="02000505000000020004" pitchFamily="2" charset="0"/>
              </a:rPr>
              <a:t>с</a:t>
            </a:r>
            <a:r>
              <a:rPr lang="uk-UA" sz="4400" b="1" i="1" dirty="0" smtClean="0">
                <a:solidFill>
                  <a:schemeClr val="bg1"/>
                </a:solidFill>
                <a:latin typeface="Sitka Small" panose="02000505000000020004" pitchFamily="2" charset="0"/>
              </a:rPr>
              <a:t>томатологічних захворювань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endParaRPr lang="uk-UA" sz="4400" b="1" i="1" dirty="0">
              <a:solidFill>
                <a:schemeClr val="bg1"/>
              </a:solidFill>
              <a:latin typeface="Sitka Small" panose="02000505000000020004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uk-UA" sz="2400" b="1" i="1" dirty="0" smtClean="0">
                <a:solidFill>
                  <a:schemeClr val="bg1"/>
                </a:solidFill>
                <a:latin typeface="Sitka Small" panose="02000505000000020004" pitchFamily="2" charset="0"/>
              </a:rPr>
              <a:t>ОНП «Стоматологія» 2025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endParaRPr lang="uk-UA" sz="4400" b="1" i="1" dirty="0">
              <a:solidFill>
                <a:schemeClr val="bg1"/>
              </a:solidFill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86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6000"/>
                    </a14:imgEffect>
                    <a14:imgEffect>
                      <a14:saturation sat="114000"/>
                    </a14:imgEffect>
                    <a14:imgEffect>
                      <a14:brightnessContrast bright="2000" contrast="-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4195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15" name="Заголовок 14"/>
          <p:cNvSpPr>
            <a:spLocks noGrp="1"/>
          </p:cNvSpPr>
          <p:nvPr>
            <p:ph type="ctrTitle"/>
          </p:nvPr>
        </p:nvSpPr>
        <p:spPr>
          <a:xfrm>
            <a:off x="7772400" y="1122217"/>
            <a:ext cx="4142509" cy="1728773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solidFill>
                  <a:schemeClr val="tx2">
                    <a:lumMod val="10000"/>
                  </a:schemeClr>
                </a:solidFill>
                <a:latin typeface="Sitka Small" panose="02000505000000020004" pitchFamily="2" charset="0"/>
              </a:rPr>
              <a:t>Мета курсу</a:t>
            </a:r>
            <a:endParaRPr lang="uk-UA" dirty="0"/>
          </a:p>
        </p:txBody>
      </p:sp>
      <p:sp>
        <p:nvSpPr>
          <p:cNvPr id="16" name="Подзаголовок 15"/>
          <p:cNvSpPr>
            <a:spLocks noGrp="1"/>
          </p:cNvSpPr>
          <p:nvPr>
            <p:ph type="subTitle" idx="1"/>
          </p:nvPr>
        </p:nvSpPr>
        <p:spPr>
          <a:xfrm>
            <a:off x="216822" y="307432"/>
            <a:ext cx="7448898" cy="4929478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95000"/>
                  <a:lumOff val="5000"/>
                </a:schemeClr>
              </a:buClr>
              <a:buFont typeface="Arial" panose="020B0604020202020204" pitchFamily="34" charset="0"/>
              <a:buChar char="•"/>
            </a:pP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Ф</a:t>
            </a:r>
            <a:r>
              <a:rPr lang="ru-RU" sz="28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ормування</a:t>
            </a:r>
            <a:r>
              <a:rPr lang="ru-RU" sz="28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розуміння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щодо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раціональних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підходів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до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лікування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конкретного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стоматологічного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хворого з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урахуванням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індивідуальних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особливостей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пацієнта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,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фармакологічних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,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біофармацевтичних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та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фармакокінетичних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властивостей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лікарських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засобів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та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їх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побічних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ефектів</a:t>
            </a:r>
            <a:endParaRPr lang="uk-UA" sz="2800" b="1" i="1" dirty="0">
              <a:solidFill>
                <a:schemeClr val="bg1">
                  <a:lumMod val="95000"/>
                  <a:lumOff val="5000"/>
                </a:schemeClr>
              </a:solidFill>
              <a:latin typeface="Sitka Small" panose="02000505000000020004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03" y="5179732"/>
            <a:ext cx="74488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95000"/>
                  <a:lumOff val="5000"/>
                </a:schemeClr>
              </a:buClr>
              <a:buFont typeface="Arial" panose="020B0604020202020204" pitchFamily="34" charset="0"/>
              <a:buChar char="•"/>
            </a:pP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Використання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набутих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знань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в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процесі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виконання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оригінального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наукового</a:t>
            </a:r>
            <a:r>
              <a:rPr lang="ru-RU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 </a:t>
            </a:r>
            <a:r>
              <a:rPr lang="ru-RU" sz="2800" b="1" i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Sitka Small" panose="02000505000000020004" pitchFamily="2" charset="0"/>
              </a:rPr>
              <a:t>дослідження</a:t>
            </a:r>
            <a:endParaRPr lang="ru-RU" sz="2800" b="1" i="1" dirty="0">
              <a:solidFill>
                <a:schemeClr val="bg1">
                  <a:lumMod val="95000"/>
                  <a:lumOff val="5000"/>
                </a:schemeClr>
              </a:solidFill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32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" y="-1"/>
            <a:ext cx="12191030" cy="6891989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196734"/>
            <a:ext cx="12191030" cy="964276"/>
          </a:xfrm>
        </p:spPr>
        <p:txBody>
          <a:bodyPr>
            <a:noAutofit/>
          </a:bodyPr>
          <a:lstStyle/>
          <a:p>
            <a:pPr algn="ctr"/>
            <a:r>
              <a:rPr lang="uk-UA" sz="5800" b="1" i="1" dirty="0" smtClean="0">
                <a:solidFill>
                  <a:schemeClr val="tx2">
                    <a:lumMod val="10000"/>
                  </a:schemeClr>
                </a:solidFill>
                <a:latin typeface="Sitka Small" panose="02000505000000020004" pitchFamily="2" charset="0"/>
              </a:rPr>
              <a:t>Основні завдання дисципліни</a:t>
            </a:r>
            <a:endParaRPr lang="uk-UA" sz="5800" b="1" i="1" dirty="0">
              <a:solidFill>
                <a:schemeClr val="tx2">
                  <a:lumMod val="10000"/>
                </a:schemeClr>
              </a:solidFill>
              <a:latin typeface="Sitka Small" panose="02000505000000020004" pitchFamily="2" charset="0"/>
            </a:endParaRPr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5071258"/>
              </p:ext>
            </p:extLst>
          </p:nvPr>
        </p:nvGraphicFramePr>
        <p:xfrm>
          <a:off x="290946" y="1357745"/>
          <a:ext cx="6317672" cy="55002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5139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65" y="1"/>
            <a:ext cx="12213965" cy="6845688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182880"/>
            <a:ext cx="12192000" cy="856211"/>
          </a:xfrm>
          <a:solidFill>
            <a:schemeClr val="bg1">
              <a:alpha val="29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uk-UA" sz="6000" b="1" i="1" dirty="0" smtClean="0">
                <a:latin typeface="Sitka Small" panose="02000505000000020004" pitchFamily="2" charset="0"/>
              </a:rPr>
              <a:t>Основні розділи дисципліни</a:t>
            </a:r>
            <a:endParaRPr lang="uk-UA" sz="6000" b="1" i="1" dirty="0">
              <a:latin typeface="Sitka Small" panose="02000505000000020004" pitchFamily="2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455759033"/>
              </p:ext>
            </p:extLst>
          </p:nvPr>
        </p:nvGraphicFramePr>
        <p:xfrm>
          <a:off x="0" y="1144059"/>
          <a:ext cx="7452360" cy="881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1216429330"/>
              </p:ext>
            </p:extLst>
          </p:nvPr>
        </p:nvGraphicFramePr>
        <p:xfrm>
          <a:off x="0" y="2147484"/>
          <a:ext cx="7452360" cy="96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316606120"/>
              </p:ext>
            </p:extLst>
          </p:nvPr>
        </p:nvGraphicFramePr>
        <p:xfrm>
          <a:off x="0" y="3255326"/>
          <a:ext cx="7452360" cy="975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29219743"/>
              </p:ext>
            </p:extLst>
          </p:nvPr>
        </p:nvGraphicFramePr>
        <p:xfrm>
          <a:off x="0" y="4431881"/>
          <a:ext cx="7452360" cy="1066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9" name="Схема 18"/>
          <p:cNvGraphicFramePr/>
          <p:nvPr>
            <p:extLst>
              <p:ext uri="{D42A27DB-BD31-4B8C-83A1-F6EECF244321}">
                <p14:modId xmlns:p14="http://schemas.microsoft.com/office/powerpoint/2010/main" val="2898763354"/>
              </p:ext>
            </p:extLst>
          </p:nvPr>
        </p:nvGraphicFramePr>
        <p:xfrm>
          <a:off x="0" y="5630895"/>
          <a:ext cx="7452360" cy="1025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  <p:extLst>
      <p:ext uri="{BB962C8B-B14F-4D97-AF65-F5344CB8AC3E}">
        <p14:creationId xmlns:p14="http://schemas.microsoft.com/office/powerpoint/2010/main" val="42061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68"/>
            <a:ext cx="12192000" cy="6906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3064" y="0"/>
            <a:ext cx="10009632" cy="853440"/>
          </a:xfrm>
          <a:noFill/>
        </p:spPr>
        <p:txBody>
          <a:bodyPr/>
          <a:lstStyle/>
          <a:p>
            <a:pPr algn="ctr"/>
            <a:r>
              <a:rPr lang="uk-UA" b="1" i="1" dirty="0" smtClean="0">
                <a:latin typeface="Sitka Small" panose="02000505000000020004" pitchFamily="2" charset="0"/>
              </a:rPr>
              <a:t>Короткий зміст дисципліни</a:t>
            </a:r>
            <a:endParaRPr lang="uk-UA" b="1" i="1" dirty="0">
              <a:latin typeface="Sitka Small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4028" y="1179576"/>
            <a:ext cx="11743944" cy="5379720"/>
          </a:xfrm>
          <a:solidFill>
            <a:schemeClr val="bg1">
              <a:alpha val="37000"/>
            </a:schemeClr>
          </a:solidFill>
          <a:ln>
            <a:solidFill>
              <a:schemeClr val="dk1">
                <a:shade val="80000"/>
                <a:hueOff val="0"/>
                <a:satOff val="0"/>
                <a:lumOff val="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None/>
            </a:pP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1.Вплив лікарських засобів на стан порожнини рота.</a:t>
            </a:r>
          </a:p>
          <a:p>
            <a:pPr marL="514350" indent="-514350">
              <a:buNone/>
            </a:pP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2.Основні групи лікарських засобів для місцевого застосування в клініці терапевтичної стоматології</a:t>
            </a:r>
          </a:p>
          <a:p>
            <a:pPr marL="514350" indent="-514350">
              <a:buNone/>
            </a:pP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3.Основні групи лікарських засобів для системного застосування в клініці терапевтичної стоматології</a:t>
            </a:r>
          </a:p>
          <a:p>
            <a:pPr marL="514350" indent="-514350">
              <a:buNone/>
            </a:pP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4.Медикаментозні засоби для  </a:t>
            </a:r>
            <a:r>
              <a:rPr lang="uk-UA" sz="2600" b="1" i="1" dirty="0" err="1">
                <a:latin typeface="Sitka Small" panose="02000505000000020004" pitchFamily="2" charset="0"/>
                <a:cs typeface="Times New Roman" pitchFamily="18" charset="0"/>
              </a:rPr>
              <a:t>премедикації</a:t>
            </a: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, місцевого та загального </a:t>
            </a:r>
            <a:r>
              <a:rPr lang="uk-UA" sz="2600" b="1" i="1" dirty="0" smtClean="0">
                <a:latin typeface="Sitka Small" panose="02000505000000020004" pitchFamily="2" charset="0"/>
                <a:cs typeface="Times New Roman" pitchFamily="18" charset="0"/>
              </a:rPr>
              <a:t>знеболення</a:t>
            </a:r>
            <a:endParaRPr lang="uk-UA" sz="26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5.Медикаментозні засоби та особливості їх застосування при лікуванні карієсу і некаріозних </a:t>
            </a:r>
            <a:r>
              <a:rPr lang="uk-UA" sz="2600" b="1" i="1" dirty="0" smtClean="0">
                <a:latin typeface="Sitka Small" panose="02000505000000020004" pitchFamily="2" charset="0"/>
                <a:cs typeface="Times New Roman" pitchFamily="18" charset="0"/>
              </a:rPr>
              <a:t>уражень</a:t>
            </a:r>
            <a:endParaRPr lang="uk-UA" sz="26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6.Медикаментозні засоби та особливості їх застосування при лікуванні ускладненого </a:t>
            </a:r>
            <a:r>
              <a:rPr lang="uk-UA" sz="2600" b="1" i="1" dirty="0" smtClean="0">
                <a:latin typeface="Sitka Small" panose="02000505000000020004" pitchFamily="2" charset="0"/>
                <a:cs typeface="Times New Roman" pitchFamily="18" charset="0"/>
              </a:rPr>
              <a:t>карієсу</a:t>
            </a:r>
            <a:endParaRPr lang="uk-UA" sz="26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7.Медикаментозні засоби та особливості їх застосування при лікуванні запальних захворювань  </a:t>
            </a:r>
            <a:r>
              <a:rPr lang="uk-UA" sz="2600" b="1" i="1" dirty="0" smtClean="0">
                <a:latin typeface="Sitka Small" panose="02000505000000020004" pitchFamily="2" charset="0"/>
                <a:cs typeface="Times New Roman" pitchFamily="18" charset="0"/>
              </a:rPr>
              <a:t>пародонту</a:t>
            </a:r>
            <a:endParaRPr lang="uk-UA" sz="26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8.Медикаментозні засоби та особливості їх застосування при лікуванні </a:t>
            </a:r>
            <a:r>
              <a:rPr lang="uk-UA" sz="2600" b="1" i="1" dirty="0" err="1">
                <a:latin typeface="Sitka Small" panose="02000505000000020004" pitchFamily="2" charset="0"/>
                <a:cs typeface="Times New Roman" pitchFamily="18" charset="0"/>
              </a:rPr>
              <a:t>деструктивно</a:t>
            </a:r>
            <a:r>
              <a:rPr lang="uk-UA" sz="2600" b="1" i="1" dirty="0">
                <a:latin typeface="Sitka Small" panose="02000505000000020004" pitchFamily="2" charset="0"/>
                <a:cs typeface="Times New Roman" pitchFamily="18" charset="0"/>
              </a:rPr>
              <a:t>-запальних захворювань  </a:t>
            </a:r>
            <a:r>
              <a:rPr lang="uk-UA" sz="2600" b="1" i="1" dirty="0" smtClean="0">
                <a:latin typeface="Sitka Small" panose="02000505000000020004" pitchFamily="2" charset="0"/>
                <a:cs typeface="Times New Roman" pitchFamily="18" charset="0"/>
              </a:rPr>
              <a:t>пародонту</a:t>
            </a:r>
            <a:endParaRPr lang="uk-UA" sz="2600" b="1" i="1" dirty="0">
              <a:latin typeface="Sitka Small" panose="02000505000000020004" pitchFamily="2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0773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1920"/>
            <a:ext cx="12192000" cy="792480"/>
          </a:xfrm>
          <a:gradFill>
            <a:gsLst>
              <a:gs pos="0">
                <a:schemeClr val="accent1">
                  <a:lumMod val="5000"/>
                  <a:lumOff val="95000"/>
                  <a:alpha val="2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pPr algn="ctr"/>
            <a:r>
              <a:rPr lang="uk-UA" b="1" i="1" dirty="0">
                <a:latin typeface="Sitka Small" panose="02000505000000020004" pitchFamily="2" charset="0"/>
              </a:rPr>
              <a:t>Короткий зміст дисципліни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" y="1188720"/>
            <a:ext cx="11719560" cy="5394960"/>
          </a:xfrm>
          <a:solidFill>
            <a:schemeClr val="bg1">
              <a:alpha val="67000"/>
            </a:schemeClr>
          </a:solidFill>
          <a:ln>
            <a:solidFill>
              <a:schemeClr val="dk1">
                <a:shade val="80000"/>
                <a:hueOff val="0"/>
                <a:satOff val="0"/>
                <a:lumOff val="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 marL="514350" indent="-514350">
              <a:buNone/>
            </a:pPr>
            <a:r>
              <a:rPr lang="uk-UA" sz="2400" b="1" i="1" dirty="0">
                <a:latin typeface="Sitka Small" panose="02000505000000020004" pitchFamily="2" charset="0"/>
                <a:cs typeface="Times New Roman" pitchFamily="18" charset="0"/>
              </a:rPr>
              <a:t>9.Медикаментозні засоби та особливості їх застосування при лікуванні травматичних уражень </a:t>
            </a:r>
            <a:r>
              <a:rPr lang="uk-UA" sz="2400" b="1" i="1" dirty="0" smtClean="0">
                <a:latin typeface="Sitka Small" panose="02000505000000020004" pitchFamily="2" charset="0"/>
                <a:cs typeface="Times New Roman" pitchFamily="18" charset="0"/>
              </a:rPr>
              <a:t>СОПР</a:t>
            </a:r>
            <a:endParaRPr lang="uk-UA" sz="24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400" b="1" i="1" dirty="0">
                <a:latin typeface="Sitka Small" panose="02000505000000020004" pitchFamily="2" charset="0"/>
                <a:cs typeface="Times New Roman" pitchFamily="18" charset="0"/>
              </a:rPr>
              <a:t>10.Медикаментозні засоби та особливості їх застосування при лікуванні уражень СОПР </a:t>
            </a:r>
            <a:r>
              <a:rPr lang="ru-RU" sz="2400" b="1" i="1" dirty="0" err="1">
                <a:latin typeface="Sitka Small" panose="02000505000000020004" pitchFamily="2" charset="0"/>
                <a:cs typeface="Times New Roman" pitchFamily="18" charset="0"/>
              </a:rPr>
              <a:t>бактеріального</a:t>
            </a:r>
            <a:r>
              <a:rPr lang="ru-RU" sz="2400" b="1" i="1" dirty="0">
                <a:latin typeface="Sitka Small" panose="02000505000000020004" pitchFamily="2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latin typeface="Sitka Small" panose="02000505000000020004" pitchFamily="2" charset="0"/>
                <a:cs typeface="Times New Roman" pitchFamily="18" charset="0"/>
              </a:rPr>
              <a:t>походження</a:t>
            </a:r>
            <a:endParaRPr lang="uk-UA" sz="24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400" b="1" i="1" dirty="0">
                <a:latin typeface="Sitka Small" panose="02000505000000020004" pitchFamily="2" charset="0"/>
                <a:cs typeface="Times New Roman" pitchFamily="18" charset="0"/>
              </a:rPr>
              <a:t>11.Медикаментозні засоби та особливості їх застосування при лікуванні грибкових уражень СОПР </a:t>
            </a:r>
          </a:p>
          <a:p>
            <a:pPr marL="514350" indent="-514350">
              <a:buNone/>
            </a:pPr>
            <a:r>
              <a:rPr lang="uk-UA" sz="2400" b="1" i="1" dirty="0">
                <a:latin typeface="Sitka Small" panose="02000505000000020004" pitchFamily="2" charset="0"/>
                <a:cs typeface="Times New Roman" pitchFamily="18" charset="0"/>
              </a:rPr>
              <a:t>12.Медикаментозні засоби та особливості їх застосування при лікуванні уражень СОПР вірусного </a:t>
            </a:r>
            <a:r>
              <a:rPr lang="ru-RU" sz="2400" b="1" i="1" dirty="0" err="1" smtClean="0">
                <a:latin typeface="Sitka Small" panose="02000505000000020004" pitchFamily="2" charset="0"/>
                <a:cs typeface="Times New Roman" pitchFamily="18" charset="0"/>
              </a:rPr>
              <a:t>походження</a:t>
            </a:r>
            <a:endParaRPr lang="ru-RU" sz="24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400" b="1" i="1" dirty="0">
                <a:latin typeface="Sitka Small" panose="02000505000000020004" pitchFamily="2" charset="0"/>
                <a:cs typeface="Times New Roman" pitchFamily="18" charset="0"/>
              </a:rPr>
              <a:t>13.Медикаментозні засоби та особливості їх застосування при лікуванні уражень СОПР алергійного </a:t>
            </a:r>
            <a:r>
              <a:rPr lang="ru-RU" sz="2400" b="1" i="1" dirty="0" err="1" smtClean="0">
                <a:latin typeface="Sitka Small" panose="02000505000000020004" pitchFamily="2" charset="0"/>
                <a:cs typeface="Times New Roman" pitchFamily="18" charset="0"/>
              </a:rPr>
              <a:t>походження</a:t>
            </a:r>
            <a:endParaRPr lang="ru-RU" sz="24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400" b="1" i="1" dirty="0">
                <a:latin typeface="Sitka Small" panose="02000505000000020004" pitchFamily="2" charset="0"/>
                <a:cs typeface="Times New Roman" pitchFamily="18" charset="0"/>
              </a:rPr>
              <a:t>14.Медикаментозні засоби та особливості їх застосування при лікуванні уражень СОПР іншого </a:t>
            </a:r>
            <a:r>
              <a:rPr lang="uk-UA" sz="2400" b="1" i="1" dirty="0" smtClean="0">
                <a:latin typeface="Sitka Small" panose="02000505000000020004" pitchFamily="2" charset="0"/>
                <a:cs typeface="Times New Roman" pitchFamily="18" charset="0"/>
              </a:rPr>
              <a:t>походження</a:t>
            </a:r>
            <a:endParaRPr lang="uk-UA" sz="24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400" b="1" i="1" dirty="0">
                <a:latin typeface="Sitka Small" panose="02000505000000020004" pitchFamily="2" charset="0"/>
                <a:cs typeface="Times New Roman" pitchFamily="18" charset="0"/>
              </a:rPr>
              <a:t>15.Медикаментозні засоби та особливості їх застосування при невідкладних станах в амбулаторній стоматологічній </a:t>
            </a:r>
            <a:r>
              <a:rPr lang="uk-UA" sz="2400" b="1" i="1" dirty="0" smtClean="0">
                <a:latin typeface="Sitka Small" panose="02000505000000020004" pitchFamily="2" charset="0"/>
                <a:cs typeface="Times New Roman" pitchFamily="18" charset="0"/>
              </a:rPr>
              <a:t>практиці</a:t>
            </a:r>
            <a:endParaRPr lang="uk-UA" sz="2400" b="1" i="1" dirty="0">
              <a:latin typeface="Sitka Small" panose="02000505000000020004" pitchFamily="2" charset="0"/>
              <a:cs typeface="Times New Roman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4822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102"/>
            <a:ext cx="12192001" cy="68458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294043"/>
            <a:ext cx="12192000" cy="792480"/>
          </a:xfrm>
          <a:solidFill>
            <a:schemeClr val="bg1">
              <a:alpha val="56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uk-UA" sz="4800" b="1" i="1" dirty="0" smtClean="0">
                <a:latin typeface="Sitka Small" panose="02000505000000020004" pitchFamily="2" charset="0"/>
              </a:rPr>
              <a:t>Результати вивчення дисципліни</a:t>
            </a:r>
            <a:endParaRPr lang="uk-UA" sz="4800" b="1" i="1" dirty="0">
              <a:latin typeface="Sitka Small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639" y="1368463"/>
            <a:ext cx="11856720" cy="5763857"/>
          </a:xfrm>
          <a:solidFill>
            <a:schemeClr val="bg1">
              <a:alpha val="21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b="1" i="1" dirty="0" smtClean="0">
                <a:latin typeface="Sitka Small" panose="02000505000000020004" pitchFamily="2" charset="0"/>
              </a:rPr>
              <a:t>Аспірант </a:t>
            </a:r>
            <a:r>
              <a:rPr lang="uk-UA" sz="3600" b="1" i="1" dirty="0">
                <a:latin typeface="Sitka Small" panose="02000505000000020004" pitchFamily="2" charset="0"/>
              </a:rPr>
              <a:t>повинен знати:</a:t>
            </a:r>
          </a:p>
          <a:p>
            <a:pPr marL="450900" lvl="2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номенклатуру та класифікації лікарських засобів, що використовуються в стоматології, та їх місце в міжнародних стандартах лікування;</a:t>
            </a:r>
          </a:p>
          <a:p>
            <a:pPr marL="450900" lvl="2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фармакологічні механізми дії, фармакокінетику та </a:t>
            </a:r>
            <a:r>
              <a:rPr lang="uk-UA" sz="2000" b="1" i="1" dirty="0" err="1">
                <a:latin typeface="Sitka Small" panose="02000505000000020004" pitchFamily="2" charset="0"/>
              </a:rPr>
              <a:t>фармакодинаміку</a:t>
            </a:r>
            <a:r>
              <a:rPr lang="uk-UA" sz="2000" b="1" i="1" dirty="0">
                <a:latin typeface="Sitka Small" panose="02000505000000020004" pitchFamily="2" charset="0"/>
              </a:rPr>
              <a:t> лікарських засобів, що застосовуються в терапевтичній стоматології;</a:t>
            </a:r>
          </a:p>
          <a:p>
            <a:pPr marL="450900" lvl="2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сучасні підходи та стратегії фармакологічної корекції стоматологічних захворювань з позицій доказової медицини;</a:t>
            </a:r>
          </a:p>
          <a:p>
            <a:pPr marL="450900" lvl="2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показання та протипоказання до застосування лікарських засобів в стоматології;</a:t>
            </a:r>
          </a:p>
          <a:p>
            <a:pPr marL="450900" lvl="2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прояви можливих побічних реакцій лікарських засобів, симптоми передозування, принципи їх профілактики та корекції; </a:t>
            </a:r>
          </a:p>
          <a:p>
            <a:pPr marL="450900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000" b="1" i="1" dirty="0" err="1">
                <a:latin typeface="Sitka Small" panose="02000505000000020004" pitchFamily="2" charset="0"/>
              </a:rPr>
              <a:t>особливості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взаємодії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лікарських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засобів</a:t>
            </a:r>
            <a:r>
              <a:rPr lang="ru-RU" sz="2000" b="1" i="1" dirty="0">
                <a:latin typeface="Sitka Small" panose="02000505000000020004" pitchFamily="2" charset="0"/>
              </a:rPr>
              <a:t> при </a:t>
            </a:r>
            <a:r>
              <a:rPr lang="ru-RU" sz="2000" b="1" i="1" dirty="0" err="1">
                <a:latin typeface="Sitka Small" panose="02000505000000020004" pitchFamily="2" charset="0"/>
              </a:rPr>
              <a:t>комбінованій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фармакотерапії</a:t>
            </a:r>
            <a:r>
              <a:rPr lang="ru-RU" sz="2000" b="1" i="1" dirty="0" smtClean="0">
                <a:latin typeface="Sitka Small" panose="02000505000000020004" pitchFamily="2" charset="0"/>
              </a:rPr>
              <a:t> </a:t>
            </a:r>
            <a:endParaRPr lang="ru-RU" sz="2000" b="1" i="1" dirty="0"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89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" y="-19484"/>
            <a:ext cx="12191675" cy="68774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091" y="365760"/>
            <a:ext cx="10677421" cy="770313"/>
          </a:xfrm>
          <a:solidFill>
            <a:schemeClr val="bg1">
              <a:alpha val="53000"/>
            </a:schemeClr>
          </a:solidFill>
        </p:spPr>
        <p:txBody>
          <a:bodyPr/>
          <a:lstStyle/>
          <a:p>
            <a:r>
              <a:rPr lang="uk-UA" b="1" i="1" dirty="0">
                <a:latin typeface="Sitka Small" panose="02000505000000020004" pitchFamily="2" charset="0"/>
              </a:rPr>
              <a:t>Результати вивчення дисципліни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283" y="1136072"/>
            <a:ext cx="11342717" cy="5478087"/>
          </a:xfrm>
          <a:solidFill>
            <a:schemeClr val="bg1">
              <a:alpha val="36000"/>
            </a:schemeClr>
          </a:solidFill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uk-UA" sz="3200" b="1" i="1" dirty="0">
                <a:latin typeface="Sitka Small" panose="02000505000000020004" pitchFamily="2" charset="0"/>
              </a:rPr>
              <a:t>Аспірант повинен вміти:</a:t>
            </a:r>
          </a:p>
          <a:p>
            <a:pPr marL="393750" lvl="2" indent="-28575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обґрунтовувати вибір оптимальної </a:t>
            </a:r>
            <a:r>
              <a:rPr lang="uk-UA" sz="2000" b="1" i="1" dirty="0" err="1">
                <a:latin typeface="Sitka Small" panose="02000505000000020004" pitchFamily="2" charset="0"/>
              </a:rPr>
              <a:t>фармакотерапевтичної</a:t>
            </a:r>
            <a:r>
              <a:rPr lang="uk-UA" sz="2000" b="1" i="1" dirty="0">
                <a:latin typeface="Sitka Small" panose="02000505000000020004" pitchFamily="2" charset="0"/>
              </a:rPr>
              <a:t> стратегії для пацієнтів із різними формами стоматологічної патології з урахуванням сучасних міжнародних клінічних протоколів;</a:t>
            </a:r>
          </a:p>
          <a:p>
            <a:pPr marL="393750" lvl="2" indent="-28575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визначати спосіб введення, режим та дозування препаратів, виходячи з їх фармакологічних властивостей, стану пацієнта та супутньої патології;</a:t>
            </a:r>
          </a:p>
          <a:p>
            <a:pPr marL="393750" lvl="2" indent="-28575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оцінювати ефективність і безпеку проведеного лікування на основі клініко-лабораторних критеріїв;</a:t>
            </a:r>
          </a:p>
          <a:p>
            <a:pPr marL="393750" lvl="2" indent="-28575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uk-UA" sz="2000" b="1" i="1" dirty="0">
                <a:latin typeface="Sitka Small" panose="02000505000000020004" pitchFamily="2" charset="0"/>
              </a:rPr>
              <a:t>інтегрувати фармакологічні знання у власне наукове дослідження, критично аналізуючи ефективність препаратів у клінічних та експериментальних умовах;</a:t>
            </a:r>
          </a:p>
          <a:p>
            <a:pPr marL="393750" indent="-28575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2000" b="1" i="1" dirty="0" err="1">
                <a:latin typeface="Sitka Small" panose="02000505000000020004" pitchFamily="2" charset="0"/>
              </a:rPr>
              <a:t>демонструвати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професійну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відповідальність</a:t>
            </a:r>
            <a:r>
              <a:rPr lang="ru-RU" sz="2000" b="1" i="1" dirty="0">
                <a:latin typeface="Sitka Small" panose="02000505000000020004" pitchFamily="2" charset="0"/>
              </a:rPr>
              <a:t> та </a:t>
            </a:r>
            <a:r>
              <a:rPr lang="ru-RU" sz="2000" b="1" i="1" dirty="0" err="1">
                <a:latin typeface="Sitka Small" panose="02000505000000020004" pitchFamily="2" charset="0"/>
              </a:rPr>
              <a:t>дотримання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принципів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біоетики</a:t>
            </a:r>
            <a:r>
              <a:rPr lang="ru-RU" sz="2000" b="1" i="1" dirty="0">
                <a:latin typeface="Sitka Small" panose="02000505000000020004" pitchFamily="2" charset="0"/>
              </a:rPr>
              <a:t> й </a:t>
            </a:r>
            <a:r>
              <a:rPr lang="ru-RU" sz="2000" b="1" i="1" dirty="0" err="1">
                <a:latin typeface="Sitka Small" panose="02000505000000020004" pitchFamily="2" charset="0"/>
              </a:rPr>
              <a:t>академічної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доброчесності</a:t>
            </a:r>
            <a:r>
              <a:rPr lang="ru-RU" sz="2000" b="1" i="1" dirty="0">
                <a:latin typeface="Sitka Small" panose="02000505000000020004" pitchFamily="2" charset="0"/>
              </a:rPr>
              <a:t> при </a:t>
            </a:r>
            <a:r>
              <a:rPr lang="ru-RU" sz="2000" b="1" i="1" dirty="0" err="1">
                <a:latin typeface="Sitka Small" panose="02000505000000020004" pitchFamily="2" charset="0"/>
              </a:rPr>
              <a:t>фармакотерапії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стоматологічних</a:t>
            </a:r>
            <a:r>
              <a:rPr lang="ru-RU" sz="2000" b="1" i="1" dirty="0">
                <a:latin typeface="Sitka Small" panose="02000505000000020004" pitchFamily="2" charset="0"/>
              </a:rPr>
              <a:t> </a:t>
            </a:r>
            <a:r>
              <a:rPr lang="ru-RU" sz="2000" b="1" i="1" dirty="0" err="1">
                <a:latin typeface="Sitka Small" panose="02000505000000020004" pitchFamily="2" charset="0"/>
              </a:rPr>
              <a:t>захворювань</a:t>
            </a:r>
            <a:endParaRPr lang="uk-UA" sz="2000" b="1" i="1" dirty="0"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339986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457</TotalTime>
  <Words>485</Words>
  <Application>Microsoft Office PowerPoint</Application>
  <PresentationFormat>Широкоэкранный</PresentationFormat>
  <Paragraphs>52</Paragraphs>
  <Slides>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Calibri</vt:lpstr>
      <vt:lpstr>Century Schoolbook</vt:lpstr>
      <vt:lpstr>Sitka Small</vt:lpstr>
      <vt:lpstr>Sitka Text</vt:lpstr>
      <vt:lpstr>Times New Roman</vt:lpstr>
      <vt:lpstr>Wingdings 2</vt:lpstr>
      <vt:lpstr>View</vt:lpstr>
      <vt:lpstr>Вінницький національний медичний університет   Кафедра терапевтичної стоматології   Вибіркова дисципліна</vt:lpstr>
      <vt:lpstr>Мета курсу</vt:lpstr>
      <vt:lpstr>Основні завдання дисципліни</vt:lpstr>
      <vt:lpstr>Основні розділи дисципліни</vt:lpstr>
      <vt:lpstr>Короткий зміст дисципліни</vt:lpstr>
      <vt:lpstr>Короткий зміст дисципліни</vt:lpstr>
      <vt:lpstr>Результати вивчення дисципліни</vt:lpstr>
      <vt:lpstr>Результати вивчення дисципліни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50</cp:revision>
  <dcterms:created xsi:type="dcterms:W3CDTF">2025-11-07T12:15:27Z</dcterms:created>
  <dcterms:modified xsi:type="dcterms:W3CDTF">2025-12-22T13:40:41Z</dcterms:modified>
</cp:coreProperties>
</file>