
<file path=[Content_Types].xml><?xml version="1.0" encoding="utf-8"?>
<Types xmlns="http://schemas.openxmlformats.org/package/2006/content-types">
  <Default Extension="jpeg" ContentType="image/jpeg"/>
  <Default Extension="JPG" ContentType="image/.jp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fonts/font1.fntdata" ContentType="application/x-fontdata"/>
  <Override PartName="/ppt/fonts/font2.fntdata" ContentType="application/x-fontdata"/>
  <Override PartName="/ppt/media/image13.svg" ContentType="image/svg+xml"/>
  <Override PartName="/ppt/media/image17.svg" ContentType="image/svg+xml"/>
  <Override PartName="/ppt/media/image22.svg" ContentType="image/svg+xml"/>
  <Override PartName="/ppt/media/image24.svg" ContentType="image/svg+xml"/>
  <Override PartName="/ppt/media/image26.svg" ContentType="image/svg+xml"/>
  <Override PartName="/ppt/media/image6.svg" ContentType="image/svg+xml"/>
  <Override PartName="/ppt/media/image8.svg" ContentType="image/svg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3"/>
    <p:sldId id="257" r:id="rId4"/>
    <p:sldId id="258" r:id="rId5"/>
    <p:sldId id="262" r:id="rId6"/>
    <p:sldId id="259" r:id="rId7"/>
    <p:sldId id="264" r:id="rId8"/>
    <p:sldId id="263" r:id="rId9"/>
  </p:sldIdLst>
  <p:sldSz cx="18288000" cy="10287000"/>
  <p:notesSz cx="6858000" cy="9144000"/>
  <p:embeddedFontLst>
    <p:embeddedFont>
      <p:font typeface="Aileron" panose="00000500000000000000"/>
      <p:regular r:id="rId13"/>
    </p:embeddedFont>
    <p:embeddedFont>
      <p:font typeface="Open Sauce" panose="00000500000000000000"/>
      <p:regular r:id="rId14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BF607F"/>
    <a:srgbClr val="662339"/>
    <a:srgbClr val="E6B1C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 showGuides="1"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" Type="http://schemas.openxmlformats.org/officeDocument/2006/relationships/theme" Target="theme/theme1.xml"/><Relationship Id="rId14" Type="http://schemas.openxmlformats.org/officeDocument/2006/relationships/font" Target="fonts/font2.fntdata"/><Relationship Id="rId13" Type="http://schemas.openxmlformats.org/officeDocument/2006/relationships/font" Target="fonts/font1.fntdata"/><Relationship Id="rId12" Type="http://schemas.openxmlformats.org/officeDocument/2006/relationships/tableStyles" Target="tableStyles.xml"/><Relationship Id="rId11" Type="http://schemas.openxmlformats.org/officeDocument/2006/relationships/viewProps" Target="viewProps.xml"/><Relationship Id="rId10" Type="http://schemas.openxmlformats.org/officeDocument/2006/relationships/presProps" Target="presProps.xml"/><Relationship Id="rId1" Type="http://schemas.openxmlformats.org/officeDocument/2006/relationships/slideMaster" Target="slideMasters/slideMaster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7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7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7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7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7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7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7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7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7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9" Type="http://schemas.openxmlformats.org/officeDocument/2006/relationships/image" Target="../media/image9.png"/><Relationship Id="rId8" Type="http://schemas.openxmlformats.org/officeDocument/2006/relationships/image" Target="../media/image8.svg"/><Relationship Id="rId7" Type="http://schemas.openxmlformats.org/officeDocument/2006/relationships/image" Target="../media/image7.png"/><Relationship Id="rId6" Type="http://schemas.openxmlformats.org/officeDocument/2006/relationships/image" Target="../media/image6.svg"/><Relationship Id="rId5" Type="http://schemas.openxmlformats.org/officeDocument/2006/relationships/image" Target="../media/image5.png"/><Relationship Id="rId4" Type="http://schemas.openxmlformats.org/officeDocument/2006/relationships/image" Target="../media/image4.png"/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0" Type="http://schemas.openxmlformats.org/officeDocument/2006/relationships/slideLayout" Target="../slideLayouts/slideLayout7.xml"/><Relationship Id="rId1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6.svg"/><Relationship Id="rId2" Type="http://schemas.openxmlformats.org/officeDocument/2006/relationships/image" Target="../media/image10.png"/><Relationship Id="rId1" Type="http://schemas.openxmlformats.org/officeDocument/2006/relationships/image" Target="../media/image1.png"/></Relationships>
</file>

<file path=ppt/slides/_rels/slide3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7.xml"/><Relationship Id="rId4" Type="http://schemas.openxmlformats.org/officeDocument/2006/relationships/image" Target="../media/image13.svg"/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image" Target="../media/image1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4.png"/></Relationships>
</file>

<file path=ppt/slides/_rels/slide5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7.xml"/><Relationship Id="rId4" Type="http://schemas.openxmlformats.org/officeDocument/2006/relationships/image" Target="../media/image17.svg"/><Relationship Id="rId3" Type="http://schemas.openxmlformats.org/officeDocument/2006/relationships/image" Target="../media/image16.png"/><Relationship Id="rId2" Type="http://schemas.openxmlformats.org/officeDocument/2006/relationships/image" Target="../media/image15.jpeg"/><Relationship Id="rId1" Type="http://schemas.openxmlformats.org/officeDocument/2006/relationships/image" Target="../media/image1.png"/></Relationships>
</file>

<file path=ppt/slides/_rels/slide6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7.xml"/><Relationship Id="rId4" Type="http://schemas.openxmlformats.org/officeDocument/2006/relationships/image" Target="../media/image6.svg"/><Relationship Id="rId3" Type="http://schemas.openxmlformats.org/officeDocument/2006/relationships/image" Target="../media/image10.png"/><Relationship Id="rId2" Type="http://schemas.openxmlformats.org/officeDocument/2006/relationships/image" Target="../media/image18.jpeg"/><Relationship Id="rId1" Type="http://schemas.openxmlformats.org/officeDocument/2006/relationships/image" Target="../media/image1.png"/></Relationships>
</file>

<file path=ppt/slides/_rels/slide7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7.xml"/><Relationship Id="rId8" Type="http://schemas.openxmlformats.org/officeDocument/2006/relationships/image" Target="../media/image26.svg"/><Relationship Id="rId7" Type="http://schemas.openxmlformats.org/officeDocument/2006/relationships/image" Target="../media/image25.png"/><Relationship Id="rId6" Type="http://schemas.openxmlformats.org/officeDocument/2006/relationships/image" Target="../media/image24.svg"/><Relationship Id="rId5" Type="http://schemas.openxmlformats.org/officeDocument/2006/relationships/image" Target="../media/image23.png"/><Relationship Id="rId4" Type="http://schemas.openxmlformats.org/officeDocument/2006/relationships/image" Target="../media/image22.svg"/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image" Target="../media/image19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CE87A9">
                <a:alpha val="100000"/>
              </a:srgbClr>
            </a:gs>
            <a:gs pos="50000">
              <a:srgbClr val="FFDFEE">
                <a:alpha val="100000"/>
              </a:srgbClr>
            </a:gs>
            <a:gs pos="100000">
              <a:srgbClr val="FFFFFF">
                <a:alpha val="100000"/>
              </a:srgbClr>
            </a:gs>
          </a:gsLst>
          <a:lin ang="27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 rot="0">
            <a:off x="670323" y="4572662"/>
            <a:ext cx="5040830" cy="5040830"/>
            <a:chOff x="0" y="0"/>
            <a:chExt cx="812800" cy="812800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BF607F"/>
            </a:solidFill>
          </p:spPr>
        </p:sp>
        <p:sp>
          <p:nvSpPr>
            <p:cNvPr id="4" name="TextBox 4"/>
            <p:cNvSpPr txBox="1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60"/>
                </a:lnSpc>
                <a:spcBef>
                  <a:spcPct val="0"/>
                </a:spcBef>
              </a:pPr>
            </a:p>
          </p:txBody>
        </p:sp>
      </p:grpSp>
      <p:grpSp>
        <p:nvGrpSpPr>
          <p:cNvPr id="5" name="Group 5"/>
          <p:cNvGrpSpPr/>
          <p:nvPr/>
        </p:nvGrpSpPr>
        <p:grpSpPr>
          <a:xfrm rot="0">
            <a:off x="6113408" y="6671868"/>
            <a:ext cx="1010099" cy="1010099"/>
            <a:chOff x="0" y="0"/>
            <a:chExt cx="812800" cy="812800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BF607F"/>
            </a:solidFill>
          </p:spPr>
        </p:sp>
        <p:sp>
          <p:nvSpPr>
            <p:cNvPr id="7" name="TextBox 7"/>
            <p:cNvSpPr txBox="1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60"/>
                </a:lnSpc>
                <a:spcBef>
                  <a:spcPct val="0"/>
                </a:spcBef>
              </a:pPr>
            </a:p>
          </p:txBody>
        </p:sp>
      </p:grpSp>
      <p:grpSp>
        <p:nvGrpSpPr>
          <p:cNvPr id="8" name="Group 8"/>
          <p:cNvGrpSpPr/>
          <p:nvPr/>
        </p:nvGrpSpPr>
        <p:grpSpPr>
          <a:xfrm rot="0">
            <a:off x="-719133" y="8521871"/>
            <a:ext cx="1497295" cy="1497295"/>
            <a:chOff x="0" y="0"/>
            <a:chExt cx="812800" cy="812800"/>
          </a:xfrm>
        </p:grpSpPr>
        <p:sp>
          <p:nvSpPr>
            <p:cNvPr id="9" name="Freeform 9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BF607F"/>
            </a:solidFill>
          </p:spPr>
        </p:sp>
        <p:sp>
          <p:nvSpPr>
            <p:cNvPr id="10" name="TextBox 10"/>
            <p:cNvSpPr txBox="1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60"/>
                </a:lnSpc>
                <a:spcBef>
                  <a:spcPct val="0"/>
                </a:spcBef>
              </a:pPr>
            </a:p>
          </p:txBody>
        </p:sp>
      </p:grpSp>
      <p:sp>
        <p:nvSpPr>
          <p:cNvPr id="11" name="Freeform 11"/>
          <p:cNvSpPr/>
          <p:nvPr/>
        </p:nvSpPr>
        <p:spPr>
          <a:xfrm>
            <a:off x="-2762525" y="-1197860"/>
            <a:ext cx="11906525" cy="12037847"/>
          </a:xfrm>
          <a:custGeom>
            <a:avLst/>
            <a:gdLst/>
            <a:ahLst/>
            <a:cxnLst/>
            <a:rect l="l" t="t" r="r" b="b"/>
            <a:pathLst>
              <a:path w="11906525" h="12037847">
                <a:moveTo>
                  <a:pt x="0" y="0"/>
                </a:moveTo>
                <a:lnTo>
                  <a:pt x="11906525" y="0"/>
                </a:lnTo>
                <a:lnTo>
                  <a:pt x="11906525" y="12037847"/>
                </a:lnTo>
                <a:lnTo>
                  <a:pt x="0" y="12037847"/>
                </a:lnTo>
                <a:lnTo>
                  <a:pt x="0" y="0"/>
                </a:lnTo>
                <a:close/>
              </a:path>
            </a:pathLst>
          </a:custGeom>
          <a:blipFill>
            <a:blip r:embed="rId1">
              <a:alphaModFix amt="85000"/>
            </a:blip>
            <a:stretch>
              <a:fillRect/>
            </a:stretch>
          </a:blipFill>
        </p:spPr>
      </p:sp>
      <p:sp>
        <p:nvSpPr>
          <p:cNvPr id="12" name="Freeform 12"/>
          <p:cNvSpPr/>
          <p:nvPr/>
        </p:nvSpPr>
        <p:spPr>
          <a:xfrm>
            <a:off x="11441363" y="6108430"/>
            <a:ext cx="9997718" cy="10107987"/>
          </a:xfrm>
          <a:custGeom>
            <a:avLst/>
            <a:gdLst/>
            <a:ahLst/>
            <a:cxnLst/>
            <a:rect l="l" t="t" r="r" b="b"/>
            <a:pathLst>
              <a:path w="9997718" h="10107987">
                <a:moveTo>
                  <a:pt x="0" y="0"/>
                </a:moveTo>
                <a:lnTo>
                  <a:pt x="9997717" y="0"/>
                </a:lnTo>
                <a:lnTo>
                  <a:pt x="9997717" y="10107987"/>
                </a:lnTo>
                <a:lnTo>
                  <a:pt x="0" y="10107987"/>
                </a:lnTo>
                <a:lnTo>
                  <a:pt x="0" y="0"/>
                </a:lnTo>
                <a:close/>
              </a:path>
            </a:pathLst>
          </a:custGeom>
          <a:blipFill>
            <a:blip r:embed="rId1">
              <a:alphaModFix amt="44999"/>
            </a:blip>
            <a:stretch>
              <a:fillRect/>
            </a:stretch>
          </a:blipFill>
        </p:spPr>
      </p:sp>
      <p:sp>
        <p:nvSpPr>
          <p:cNvPr id="13" name="Freeform 13"/>
          <p:cNvSpPr/>
          <p:nvPr/>
        </p:nvSpPr>
        <p:spPr>
          <a:xfrm>
            <a:off x="480645" y="447722"/>
            <a:ext cx="7688764" cy="7640709"/>
          </a:xfrm>
          <a:custGeom>
            <a:avLst/>
            <a:gdLst/>
            <a:ahLst/>
            <a:cxnLst/>
            <a:rect l="l" t="t" r="r" b="b"/>
            <a:pathLst>
              <a:path w="7688764" h="7640709">
                <a:moveTo>
                  <a:pt x="0" y="0"/>
                </a:moveTo>
                <a:lnTo>
                  <a:pt x="7688763" y="0"/>
                </a:lnTo>
                <a:lnTo>
                  <a:pt x="7688763" y="7640709"/>
                </a:lnTo>
                <a:lnTo>
                  <a:pt x="0" y="7640709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  <p:sp>
        <p:nvSpPr>
          <p:cNvPr id="14" name="Freeform 14"/>
          <p:cNvSpPr/>
          <p:nvPr/>
        </p:nvSpPr>
        <p:spPr>
          <a:xfrm rot="-1894013">
            <a:off x="-2729393" y="-1461968"/>
            <a:ext cx="11420353" cy="11718646"/>
          </a:xfrm>
          <a:custGeom>
            <a:avLst/>
            <a:gdLst/>
            <a:ahLst/>
            <a:cxnLst/>
            <a:rect l="l" t="t" r="r" b="b"/>
            <a:pathLst>
              <a:path w="11420353" h="11718646">
                <a:moveTo>
                  <a:pt x="0" y="0"/>
                </a:moveTo>
                <a:lnTo>
                  <a:pt x="11420354" y="0"/>
                </a:lnTo>
                <a:lnTo>
                  <a:pt x="11420354" y="11718646"/>
                </a:lnTo>
                <a:lnTo>
                  <a:pt x="0" y="11718646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alphaModFix amt="40000"/>
            </a:blip>
            <a:stretch>
              <a:fillRect/>
            </a:stretch>
          </a:blipFill>
        </p:spPr>
      </p:sp>
      <p:sp>
        <p:nvSpPr>
          <p:cNvPr id="15" name="Freeform 15"/>
          <p:cNvSpPr/>
          <p:nvPr/>
        </p:nvSpPr>
        <p:spPr>
          <a:xfrm>
            <a:off x="-376938" y="-960334"/>
            <a:ext cx="6041931" cy="3152789"/>
          </a:xfrm>
          <a:custGeom>
            <a:avLst/>
            <a:gdLst/>
            <a:ahLst/>
            <a:cxnLst/>
            <a:rect l="l" t="t" r="r" b="b"/>
            <a:pathLst>
              <a:path w="6041931" h="3152789">
                <a:moveTo>
                  <a:pt x="0" y="0"/>
                </a:moveTo>
                <a:lnTo>
                  <a:pt x="6041931" y="0"/>
                </a:lnTo>
                <a:lnTo>
                  <a:pt x="6041931" y="3152790"/>
                </a:lnTo>
                <a:lnTo>
                  <a:pt x="0" y="315279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alphaModFix amt="42000"/>
            </a:blip>
            <a:stretch>
              <a:fillRect/>
            </a:stretch>
          </a:blipFill>
        </p:spPr>
      </p:sp>
      <p:sp>
        <p:nvSpPr>
          <p:cNvPr id="16" name="Freeform 16"/>
          <p:cNvSpPr/>
          <p:nvPr/>
        </p:nvSpPr>
        <p:spPr>
          <a:xfrm>
            <a:off x="3460242" y="4268076"/>
            <a:ext cx="6041931" cy="3152789"/>
          </a:xfrm>
          <a:custGeom>
            <a:avLst/>
            <a:gdLst/>
            <a:ahLst/>
            <a:cxnLst/>
            <a:rect l="l" t="t" r="r" b="b"/>
            <a:pathLst>
              <a:path w="6041931" h="3152789">
                <a:moveTo>
                  <a:pt x="0" y="0"/>
                </a:moveTo>
                <a:lnTo>
                  <a:pt x="6041931" y="0"/>
                </a:lnTo>
                <a:lnTo>
                  <a:pt x="6041931" y="3152790"/>
                </a:lnTo>
                <a:lnTo>
                  <a:pt x="0" y="315279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alphaModFix amt="42000"/>
            </a:blip>
            <a:stretch>
              <a:fillRect/>
            </a:stretch>
          </a:blipFill>
        </p:spPr>
      </p:sp>
      <p:grpSp>
        <p:nvGrpSpPr>
          <p:cNvPr id="20" name="Group 20"/>
          <p:cNvGrpSpPr/>
          <p:nvPr/>
        </p:nvGrpSpPr>
        <p:grpSpPr>
          <a:xfrm rot="0">
            <a:off x="3842385" y="558165"/>
            <a:ext cx="13416915" cy="1157605"/>
            <a:chOff x="0" y="0"/>
            <a:chExt cx="3677721" cy="406400"/>
          </a:xfrm>
        </p:grpSpPr>
        <p:sp>
          <p:nvSpPr>
            <p:cNvPr id="21" name="Freeform 21"/>
            <p:cNvSpPr/>
            <p:nvPr/>
          </p:nvSpPr>
          <p:spPr>
            <a:xfrm>
              <a:off x="0" y="0"/>
              <a:ext cx="3677721" cy="406400"/>
            </a:xfrm>
            <a:custGeom>
              <a:avLst/>
              <a:gdLst/>
              <a:ahLst/>
              <a:cxnLst/>
              <a:rect l="l" t="t" r="r" b="b"/>
              <a:pathLst>
                <a:path w="3677721" h="406400">
                  <a:moveTo>
                    <a:pt x="3474521" y="0"/>
                  </a:moveTo>
                  <a:cubicBezTo>
                    <a:pt x="3586745" y="0"/>
                    <a:pt x="3677721" y="90976"/>
                    <a:pt x="3677721" y="203200"/>
                  </a:cubicBezTo>
                  <a:cubicBezTo>
                    <a:pt x="3677721" y="315424"/>
                    <a:pt x="3586745" y="406400"/>
                    <a:pt x="3474521" y="406400"/>
                  </a:cubicBezTo>
                  <a:lnTo>
                    <a:pt x="203200" y="406400"/>
                  </a:lnTo>
                  <a:cubicBezTo>
                    <a:pt x="90976" y="406400"/>
                    <a:pt x="0" y="315424"/>
                    <a:pt x="0" y="203200"/>
                  </a:cubicBezTo>
                  <a:cubicBezTo>
                    <a:pt x="0" y="90976"/>
                    <a:pt x="90976" y="0"/>
                    <a:pt x="203200" y="0"/>
                  </a:cubicBezTo>
                  <a:close/>
                </a:path>
              </a:pathLst>
            </a:custGeom>
            <a:ln w="19050" cap="sq">
              <a:solidFill>
                <a:srgbClr val="662339"/>
              </a:solidFill>
              <a:prstDash val="solid"/>
              <a:miter/>
            </a:ln>
          </p:spPr>
        </p:sp>
        <p:sp>
          <p:nvSpPr>
            <p:cNvPr id="22" name="TextBox 22"/>
            <p:cNvSpPr txBox="1"/>
            <p:nvPr/>
          </p:nvSpPr>
          <p:spPr>
            <a:xfrm>
              <a:off x="0" y="-38100"/>
              <a:ext cx="3677721" cy="4445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640"/>
                </a:lnSpc>
              </a:pPr>
            </a:p>
          </p:txBody>
        </p:sp>
      </p:grpSp>
      <p:sp>
        <p:nvSpPr>
          <p:cNvPr id="26" name="Freeform 26"/>
          <p:cNvSpPr/>
          <p:nvPr/>
        </p:nvSpPr>
        <p:spPr>
          <a:xfrm>
            <a:off x="6311784" y="6911191"/>
            <a:ext cx="613346" cy="596182"/>
          </a:xfrm>
          <a:custGeom>
            <a:avLst/>
            <a:gdLst/>
            <a:ahLst/>
            <a:cxnLst/>
            <a:rect l="l" t="t" r="r" b="b"/>
            <a:pathLst>
              <a:path w="613346" h="596182">
                <a:moveTo>
                  <a:pt x="0" y="0"/>
                </a:moveTo>
                <a:lnTo>
                  <a:pt x="613347" y="0"/>
                </a:lnTo>
                <a:lnTo>
                  <a:pt x="613347" y="596181"/>
                </a:lnTo>
                <a:lnTo>
                  <a:pt x="0" y="596181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</p:sp>
      <p:sp>
        <p:nvSpPr>
          <p:cNvPr id="27" name="Freeform 27"/>
          <p:cNvSpPr/>
          <p:nvPr/>
        </p:nvSpPr>
        <p:spPr>
          <a:xfrm rot="-2700000">
            <a:off x="-189634" y="8683660"/>
            <a:ext cx="379267" cy="1092131"/>
          </a:xfrm>
          <a:custGeom>
            <a:avLst/>
            <a:gdLst/>
            <a:ahLst/>
            <a:cxnLst/>
            <a:rect l="l" t="t" r="r" b="b"/>
            <a:pathLst>
              <a:path w="379267" h="1092131">
                <a:moveTo>
                  <a:pt x="0" y="0"/>
                </a:moveTo>
                <a:lnTo>
                  <a:pt x="379268" y="0"/>
                </a:lnTo>
                <a:lnTo>
                  <a:pt x="379268" y="1092130"/>
                </a:lnTo>
                <a:lnTo>
                  <a:pt x="0" y="1092130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a:blipFill>
        </p:spPr>
      </p:sp>
      <p:sp>
        <p:nvSpPr>
          <p:cNvPr id="29" name="TextBox 29"/>
          <p:cNvSpPr txBox="1"/>
          <p:nvPr/>
        </p:nvSpPr>
        <p:spPr>
          <a:xfrm>
            <a:off x="8534400" y="3009900"/>
            <a:ext cx="8883650" cy="3520440"/>
          </a:xfrm>
          <a:prstGeom prst="rect">
            <a:avLst/>
          </a:prstGeom>
        </p:spPr>
        <p:txBody>
          <a:bodyPr wrap="square" lIns="0" tIns="0" rIns="0" bIns="0" rtlCol="0" anchor="t">
            <a:noAutofit/>
          </a:bodyPr>
          <a:lstStyle/>
          <a:p>
            <a:pPr algn="l">
              <a:lnSpc>
                <a:spcPct val="100000"/>
              </a:lnSpc>
            </a:pPr>
            <a:r>
              <a:rPr lang="uk-UA" altLang="en-US" sz="5400" spc="-409">
                <a:solidFill>
                  <a:srgbClr val="662339"/>
                </a:solidFill>
                <a:latin typeface="Arial Black" panose="020B0A04020102020204" charset="0"/>
                <a:ea typeface="Aileron Bold"/>
                <a:cs typeface="Arial Black" panose="020B0A04020102020204" charset="0"/>
                <a:sym typeface="Aileron Bold"/>
              </a:rPr>
              <a:t>ВБ 1.5</a:t>
            </a:r>
            <a:endParaRPr lang="uk-UA" altLang="en-US" sz="5400" spc="-409">
              <a:solidFill>
                <a:srgbClr val="662339"/>
              </a:solidFill>
              <a:latin typeface="Arial Black" panose="020B0A04020102020204" charset="0"/>
              <a:ea typeface="Aileron Bold"/>
              <a:cs typeface="Arial Black" panose="020B0A04020102020204" charset="0"/>
              <a:sym typeface="Aileron Bold"/>
            </a:endParaRPr>
          </a:p>
          <a:p>
            <a:pPr algn="l">
              <a:lnSpc>
                <a:spcPct val="100000"/>
              </a:lnSpc>
            </a:pPr>
            <a:r>
              <a:rPr lang="uk-UA" altLang="en-US" sz="5400" spc="-409">
                <a:solidFill>
                  <a:srgbClr val="662339"/>
                </a:solidFill>
                <a:latin typeface="Arial Black" panose="020B0A04020102020204" charset="0"/>
                <a:ea typeface="Aileron Bold"/>
                <a:cs typeface="Arial Black" panose="020B0A04020102020204" charset="0"/>
                <a:sym typeface="Aileron Bold"/>
              </a:rPr>
              <a:t>“Клінічна психологія” Акушерство і гінекологія з медичною психологією</a:t>
            </a:r>
            <a:endParaRPr lang="uk-UA" altLang="en-US" sz="5400" spc="-409">
              <a:solidFill>
                <a:srgbClr val="662339"/>
              </a:solidFill>
              <a:latin typeface="Arial Black" panose="020B0A04020102020204" charset="0"/>
              <a:ea typeface="Aileron Bold"/>
              <a:cs typeface="Arial Black" panose="020B0A04020102020204" charset="0"/>
              <a:sym typeface="Aileron Bold"/>
            </a:endParaRPr>
          </a:p>
        </p:txBody>
      </p:sp>
      <p:sp>
        <p:nvSpPr>
          <p:cNvPr id="33" name="TextBox 33"/>
          <p:cNvSpPr txBox="1"/>
          <p:nvPr/>
        </p:nvSpPr>
        <p:spPr>
          <a:xfrm>
            <a:off x="9448800" y="7744460"/>
            <a:ext cx="8427085" cy="2251710"/>
          </a:xfrm>
          <a:prstGeom prst="rect">
            <a:avLst/>
          </a:prstGeom>
        </p:spPr>
        <p:txBody>
          <a:bodyPr lIns="0" tIns="0" rIns="0" bIns="0" rtlCol="0" anchor="t">
            <a:noAutofit/>
          </a:bodyPr>
          <a:lstStyle/>
          <a:p>
            <a:pPr algn="ctr">
              <a:lnSpc>
                <a:spcPct val="150000"/>
              </a:lnSpc>
            </a:pPr>
            <a:r>
              <a:rPr lang="uk-UA" sz="2000" dirty="0">
                <a:solidFill>
                  <a:srgbClr val="662339"/>
                </a:solidFill>
                <a:latin typeface="Calibri" charset="0"/>
                <a:ea typeface="Calibri" charset="0"/>
                <a:cs typeface="Calibri" charset="0"/>
                <a:sym typeface="+mn-ea"/>
              </a:rPr>
              <a:t>СПЕЦІАЛЬНІСТЬ: </a:t>
            </a:r>
            <a:r>
              <a:rPr lang="uk-UA" sz="2000" b="1" dirty="0">
                <a:solidFill>
                  <a:srgbClr val="662339"/>
                </a:solidFill>
                <a:latin typeface="Calibri" charset="0"/>
                <a:ea typeface="Calibri" charset="0"/>
                <a:cs typeface="Calibri" charset="0"/>
                <a:sym typeface="+mn-ea"/>
              </a:rPr>
              <a:t>225 МЕДИЧНА ПСИХОЛОГІЯ</a:t>
            </a:r>
            <a:endParaRPr lang="uk-UA" sz="2000" b="1" dirty="0">
              <a:solidFill>
                <a:srgbClr val="662339"/>
              </a:solidFill>
              <a:latin typeface="Calibri" charset="0"/>
              <a:ea typeface="Calibri" charset="0"/>
              <a:cs typeface="Calibri" charset="0"/>
            </a:endParaRPr>
          </a:p>
          <a:p>
            <a:pPr algn="ctr">
              <a:lnSpc>
                <a:spcPct val="150000"/>
              </a:lnSpc>
            </a:pPr>
            <a:r>
              <a:rPr lang="uk-UA" sz="2000" dirty="0">
                <a:solidFill>
                  <a:srgbClr val="662339"/>
                </a:solidFill>
                <a:latin typeface="Calibri" charset="0"/>
                <a:ea typeface="Calibri" charset="0"/>
                <a:cs typeface="Calibri" charset="0"/>
                <a:sym typeface="+mn-ea"/>
              </a:rPr>
              <a:t>ГАЛУЗЬ ЗНАНЬ: </a:t>
            </a:r>
            <a:r>
              <a:rPr lang="uk-UA" sz="2000" b="1" dirty="0">
                <a:solidFill>
                  <a:srgbClr val="662339"/>
                </a:solidFill>
                <a:latin typeface="Calibri" charset="0"/>
                <a:ea typeface="Calibri" charset="0"/>
                <a:cs typeface="Calibri" charset="0"/>
                <a:sym typeface="+mn-ea"/>
              </a:rPr>
              <a:t>22 ОХОРОНА ЗДОРОВ’Я</a:t>
            </a:r>
            <a:endParaRPr lang="uk-UA" sz="2000" b="1" dirty="0">
              <a:solidFill>
                <a:srgbClr val="662339"/>
              </a:solidFill>
              <a:latin typeface="Calibri" charset="0"/>
              <a:ea typeface="Calibri" charset="0"/>
              <a:cs typeface="Calibri" charset="0"/>
            </a:endParaRPr>
          </a:p>
          <a:p>
            <a:pPr algn="ctr">
              <a:lnSpc>
                <a:spcPct val="150000"/>
              </a:lnSpc>
            </a:pPr>
            <a:r>
              <a:rPr lang="uk-UA" sz="2000" dirty="0">
                <a:solidFill>
                  <a:srgbClr val="662339"/>
                </a:solidFill>
                <a:latin typeface="Calibri" charset="0"/>
                <a:ea typeface="Calibri" charset="0"/>
                <a:cs typeface="Calibri" charset="0"/>
                <a:sym typeface="+mn-ea"/>
              </a:rPr>
              <a:t>ОСВІТНЬО-ПРОФЕСІЙНА ПРОГРАМА: </a:t>
            </a:r>
            <a:r>
              <a:rPr lang="uk-UA" sz="2000" b="1" dirty="0">
                <a:solidFill>
                  <a:srgbClr val="662339"/>
                </a:solidFill>
                <a:latin typeface="Calibri" charset="0"/>
                <a:ea typeface="Calibri" charset="0"/>
                <a:cs typeface="Calibri" charset="0"/>
                <a:sym typeface="+mn-ea"/>
              </a:rPr>
              <a:t>«МЕДИЧНА ПСИХОЛОГІЯ»</a:t>
            </a:r>
            <a:endParaRPr lang="uk-UA" sz="2000" dirty="0">
              <a:solidFill>
                <a:srgbClr val="662339"/>
              </a:solidFill>
              <a:latin typeface="Calibri" charset="0"/>
              <a:ea typeface="Calibri" charset="0"/>
              <a:cs typeface="Calibri" charset="0"/>
            </a:endParaRPr>
          </a:p>
          <a:p>
            <a:pPr algn="ctr">
              <a:lnSpc>
                <a:spcPct val="150000"/>
              </a:lnSpc>
            </a:pPr>
            <a:r>
              <a:rPr lang="uk-UA" sz="2000" dirty="0">
                <a:solidFill>
                  <a:srgbClr val="662339"/>
                </a:solidFill>
                <a:latin typeface="Calibri" charset="0"/>
                <a:ea typeface="Calibri" charset="0"/>
                <a:cs typeface="Calibri" charset="0"/>
                <a:sym typeface="+mn-ea"/>
              </a:rPr>
              <a:t>РІВЕНЬ ВИЩОЇ ОСВІТИ: </a:t>
            </a:r>
            <a:r>
              <a:rPr lang="uk-UA" sz="2000" b="1" dirty="0">
                <a:solidFill>
                  <a:srgbClr val="662339"/>
                </a:solidFill>
                <a:latin typeface="Calibri" charset="0"/>
                <a:ea typeface="Calibri" charset="0"/>
                <a:cs typeface="Calibri" charset="0"/>
                <a:sym typeface="+mn-ea"/>
              </a:rPr>
              <a:t>ДРУГИЙ (МАГІСТЕРСЬКИЙ)</a:t>
            </a:r>
            <a:endParaRPr lang="uk-UA" sz="2000" b="1" i="1" spc="-98" dirty="0">
              <a:solidFill>
                <a:srgbClr val="662339"/>
              </a:solidFill>
              <a:latin typeface="Calibri" charset="0"/>
              <a:ea typeface="Calibri" charset="0"/>
              <a:cs typeface="Calibri" charset="0"/>
              <a:sym typeface="+mn-ea"/>
            </a:endParaRPr>
          </a:p>
        </p:txBody>
      </p:sp>
      <p:sp>
        <p:nvSpPr>
          <p:cNvPr id="36" name="Text Box 35"/>
          <p:cNvSpPr txBox="1"/>
          <p:nvPr/>
        </p:nvSpPr>
        <p:spPr>
          <a:xfrm>
            <a:off x="4419600" y="624205"/>
            <a:ext cx="12884150" cy="1068070"/>
          </a:xfrm>
          <a:prstGeom prst="rect">
            <a:avLst/>
          </a:prstGeom>
          <a:noFill/>
        </p:spPr>
        <p:txBody>
          <a:bodyPr wrap="square" rtlCol="0" anchor="t">
            <a:noAutofit/>
          </a:bodyPr>
          <a:p>
            <a:pPr algn="ctr"/>
            <a:r>
              <a:rPr lang="ru-RU" sz="3200" b="1" dirty="0" err="1">
                <a:solidFill>
                  <a:srgbClr val="662339"/>
                </a:solidFill>
                <a:latin typeface="Helvetica Neue Bold" panose="02000503000000020004" charset="0"/>
                <a:ea typeface="Calibri" charset="0"/>
                <a:cs typeface="Helvetica Neue Bold" panose="02000503000000020004" charset="0"/>
                <a:sym typeface="+mn-ea"/>
              </a:rPr>
              <a:t>Вінницький</a:t>
            </a:r>
            <a:r>
              <a:rPr lang="ru-RU" sz="3200" b="1" dirty="0">
                <a:solidFill>
                  <a:srgbClr val="662339"/>
                </a:solidFill>
                <a:latin typeface="Helvetica Neue Bold" panose="02000503000000020004" charset="0"/>
                <a:ea typeface="Calibri" charset="0"/>
                <a:cs typeface="Helvetica Neue Bold" panose="02000503000000020004" charset="0"/>
                <a:sym typeface="+mn-ea"/>
              </a:rPr>
              <a:t> </a:t>
            </a:r>
            <a:r>
              <a:rPr lang="ru-RU" sz="3200" b="1" dirty="0" err="1">
                <a:solidFill>
                  <a:srgbClr val="662339"/>
                </a:solidFill>
                <a:latin typeface="Helvetica Neue Bold" panose="02000503000000020004" charset="0"/>
                <a:ea typeface="Calibri" charset="0"/>
                <a:cs typeface="Helvetica Neue Bold" panose="02000503000000020004" charset="0"/>
                <a:sym typeface="+mn-ea"/>
              </a:rPr>
              <a:t>національний</a:t>
            </a:r>
            <a:r>
              <a:rPr lang="ru-RU" sz="3200" b="1" dirty="0">
                <a:solidFill>
                  <a:srgbClr val="662339"/>
                </a:solidFill>
                <a:latin typeface="Helvetica Neue Bold" panose="02000503000000020004" charset="0"/>
                <a:ea typeface="Calibri" charset="0"/>
                <a:cs typeface="Helvetica Neue Bold" panose="02000503000000020004" charset="0"/>
                <a:sym typeface="+mn-ea"/>
              </a:rPr>
              <a:t> </a:t>
            </a:r>
            <a:r>
              <a:rPr lang="ru-RU" sz="3200" b="1" dirty="0" err="1">
                <a:solidFill>
                  <a:srgbClr val="662339"/>
                </a:solidFill>
                <a:latin typeface="Helvetica Neue Bold" panose="02000503000000020004" charset="0"/>
                <a:ea typeface="Calibri" charset="0"/>
                <a:cs typeface="Helvetica Neue Bold" panose="02000503000000020004" charset="0"/>
                <a:sym typeface="+mn-ea"/>
              </a:rPr>
              <a:t>медичний</a:t>
            </a:r>
            <a:r>
              <a:rPr lang="ru-RU" sz="3200" b="1" dirty="0">
                <a:solidFill>
                  <a:srgbClr val="662339"/>
                </a:solidFill>
                <a:latin typeface="Helvetica Neue Bold" panose="02000503000000020004" charset="0"/>
                <a:ea typeface="Calibri" charset="0"/>
                <a:cs typeface="Helvetica Neue Bold" panose="02000503000000020004" charset="0"/>
                <a:sym typeface="+mn-ea"/>
              </a:rPr>
              <a:t> </a:t>
            </a:r>
            <a:r>
              <a:rPr lang="ru-RU" sz="3200" b="1" dirty="0" err="1">
                <a:solidFill>
                  <a:srgbClr val="662339"/>
                </a:solidFill>
                <a:latin typeface="Helvetica Neue Bold" panose="02000503000000020004" charset="0"/>
                <a:ea typeface="Calibri" charset="0"/>
                <a:cs typeface="Helvetica Neue Bold" panose="02000503000000020004" charset="0"/>
                <a:sym typeface="+mn-ea"/>
              </a:rPr>
              <a:t>університет</a:t>
            </a:r>
            <a:r>
              <a:rPr lang="ru-RU" sz="3200" b="1" dirty="0">
                <a:solidFill>
                  <a:srgbClr val="662339"/>
                </a:solidFill>
                <a:latin typeface="Helvetica Neue Bold" panose="02000503000000020004" charset="0"/>
                <a:ea typeface="Calibri" charset="0"/>
                <a:cs typeface="Helvetica Neue Bold" panose="02000503000000020004" charset="0"/>
                <a:sym typeface="+mn-ea"/>
              </a:rPr>
              <a:t> </a:t>
            </a:r>
            <a:endParaRPr lang="ru-RU" sz="3200" b="1" dirty="0">
              <a:solidFill>
                <a:srgbClr val="662339"/>
              </a:solidFill>
              <a:latin typeface="Helvetica Neue Bold" panose="02000503000000020004" charset="0"/>
              <a:ea typeface="Calibri" charset="0"/>
              <a:cs typeface="Helvetica Neue Bold" panose="02000503000000020004" charset="0"/>
            </a:endParaRPr>
          </a:p>
          <a:p>
            <a:pPr algn="ctr"/>
            <a:r>
              <a:rPr lang="ru-RU" sz="3200" b="1" dirty="0" err="1">
                <a:solidFill>
                  <a:srgbClr val="662339"/>
                </a:solidFill>
                <a:latin typeface="Helvetica Neue Bold" panose="02000503000000020004" charset="0"/>
                <a:ea typeface="Calibri" charset="0"/>
                <a:cs typeface="Helvetica Neue Bold" panose="02000503000000020004" charset="0"/>
                <a:sym typeface="+mn-ea"/>
              </a:rPr>
              <a:t>ім</a:t>
            </a:r>
            <a:r>
              <a:rPr lang="ru-RU" sz="3200" b="1" dirty="0">
                <a:solidFill>
                  <a:srgbClr val="662339"/>
                </a:solidFill>
                <a:latin typeface="Helvetica Neue Bold" panose="02000503000000020004" charset="0"/>
                <a:ea typeface="Calibri" charset="0"/>
                <a:cs typeface="Helvetica Neue Bold" panose="02000503000000020004" charset="0"/>
                <a:sym typeface="+mn-ea"/>
              </a:rPr>
              <a:t>. М.І. Пирогова МОЗ </a:t>
            </a:r>
            <a:r>
              <a:rPr lang="ru-RU" sz="3200" b="1" dirty="0" err="1">
                <a:solidFill>
                  <a:srgbClr val="662339"/>
                </a:solidFill>
                <a:latin typeface="Helvetica Neue Bold" panose="02000503000000020004" charset="0"/>
                <a:ea typeface="Calibri" charset="0"/>
                <a:cs typeface="Helvetica Neue Bold" panose="02000503000000020004" charset="0"/>
                <a:sym typeface="+mn-ea"/>
              </a:rPr>
              <a:t>України</a:t>
            </a:r>
            <a:endParaRPr lang="ru-RU" sz="3200" b="1" dirty="0" err="1">
              <a:solidFill>
                <a:srgbClr val="662339"/>
              </a:solidFill>
              <a:latin typeface="Helvetica Neue Bold" panose="02000503000000020004" charset="0"/>
              <a:ea typeface="Calibri" charset="0"/>
              <a:cs typeface="Helvetica Neue Bold" panose="02000503000000020004" charset="0"/>
              <a:sym typeface="+mn-ea"/>
            </a:endParaRPr>
          </a:p>
        </p:txBody>
      </p:sp>
      <p:pic>
        <p:nvPicPr>
          <p:cNvPr id="38" name="image1.png"/>
          <p:cNvPicPr/>
          <p:nvPr/>
        </p:nvPicPr>
        <p:blipFill>
          <a:blip r:embed="rId9"/>
          <a:srcRect/>
          <a:stretch>
            <a:fillRect/>
          </a:stretch>
        </p:blipFill>
        <p:spPr>
          <a:xfrm>
            <a:off x="3733800" y="38100"/>
            <a:ext cx="1720850" cy="2251710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CE87A9">
                <a:alpha val="100000"/>
              </a:srgbClr>
            </a:gs>
            <a:gs pos="50000">
              <a:srgbClr val="FFDFEE">
                <a:alpha val="100000"/>
              </a:srgbClr>
            </a:gs>
            <a:gs pos="100000">
              <a:srgbClr val="FFFFFF">
                <a:alpha val="100000"/>
              </a:srgbClr>
            </a:gs>
          </a:gsLst>
          <a:lin ang="27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8219831" y="27911"/>
            <a:ext cx="9997718" cy="10107987"/>
          </a:xfrm>
          <a:custGeom>
            <a:avLst/>
            <a:gdLst/>
            <a:ahLst/>
            <a:cxnLst/>
            <a:rect l="l" t="t" r="r" b="b"/>
            <a:pathLst>
              <a:path w="9997718" h="10107987">
                <a:moveTo>
                  <a:pt x="0" y="0"/>
                </a:moveTo>
                <a:lnTo>
                  <a:pt x="9997718" y="0"/>
                </a:lnTo>
                <a:lnTo>
                  <a:pt x="9997718" y="10107987"/>
                </a:lnTo>
                <a:lnTo>
                  <a:pt x="0" y="10107987"/>
                </a:lnTo>
                <a:lnTo>
                  <a:pt x="0" y="0"/>
                </a:lnTo>
                <a:close/>
              </a:path>
            </a:pathLst>
          </a:custGeom>
          <a:blipFill>
            <a:blip r:embed="rId1">
              <a:alphaModFix amt="60000"/>
            </a:blip>
            <a:stretch>
              <a:fillRect/>
            </a:stretch>
          </a:blipFill>
        </p:spPr>
      </p:sp>
      <p:grpSp>
        <p:nvGrpSpPr>
          <p:cNvPr id="3" name="Group 3"/>
          <p:cNvGrpSpPr/>
          <p:nvPr/>
        </p:nvGrpSpPr>
        <p:grpSpPr>
          <a:xfrm rot="0">
            <a:off x="13833369" y="2156111"/>
            <a:ext cx="5040830" cy="5040830"/>
            <a:chOff x="0" y="0"/>
            <a:chExt cx="812800" cy="812800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BF607F">
                <a:alpha val="54902"/>
              </a:srgbClr>
            </a:solidFill>
          </p:spPr>
        </p:sp>
        <p:sp>
          <p:nvSpPr>
            <p:cNvPr id="5" name="TextBox 5"/>
            <p:cNvSpPr txBox="1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60"/>
                </a:lnSpc>
                <a:spcBef>
                  <a:spcPct val="0"/>
                </a:spcBef>
              </a:pPr>
            </a:p>
          </p:txBody>
        </p:sp>
      </p:grpSp>
      <p:grpSp>
        <p:nvGrpSpPr>
          <p:cNvPr id="6" name="Group 6"/>
          <p:cNvGrpSpPr/>
          <p:nvPr/>
        </p:nvGrpSpPr>
        <p:grpSpPr>
          <a:xfrm rot="0">
            <a:off x="17459690" y="7196941"/>
            <a:ext cx="1411871" cy="1411871"/>
            <a:chOff x="0" y="0"/>
            <a:chExt cx="812800" cy="812800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BF607F">
                <a:alpha val="54902"/>
              </a:srgbClr>
            </a:solidFill>
          </p:spPr>
        </p:sp>
        <p:sp>
          <p:nvSpPr>
            <p:cNvPr id="8" name="TextBox 8"/>
            <p:cNvSpPr txBox="1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60"/>
                </a:lnSpc>
                <a:spcBef>
                  <a:spcPct val="0"/>
                </a:spcBef>
              </a:pPr>
            </a:p>
          </p:txBody>
        </p:sp>
      </p:grpSp>
      <p:grpSp>
        <p:nvGrpSpPr>
          <p:cNvPr id="9" name="Group 9"/>
          <p:cNvGrpSpPr/>
          <p:nvPr/>
        </p:nvGrpSpPr>
        <p:grpSpPr>
          <a:xfrm rot="0">
            <a:off x="-881031" y="1370539"/>
            <a:ext cx="4461523" cy="4461523"/>
            <a:chOff x="0" y="0"/>
            <a:chExt cx="812800" cy="812800"/>
          </a:xfrm>
        </p:grpSpPr>
        <p:sp>
          <p:nvSpPr>
            <p:cNvPr id="10" name="Freeform 10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BF607F">
                <a:alpha val="54902"/>
              </a:srgbClr>
            </a:solidFill>
          </p:spPr>
        </p:sp>
        <p:sp>
          <p:nvSpPr>
            <p:cNvPr id="11" name="TextBox 11"/>
            <p:cNvSpPr txBox="1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60"/>
                </a:lnSpc>
                <a:spcBef>
                  <a:spcPct val="0"/>
                </a:spcBef>
              </a:pPr>
            </a:p>
          </p:txBody>
        </p:sp>
      </p:grpSp>
      <p:sp>
        <p:nvSpPr>
          <p:cNvPr id="12" name="Freeform 12"/>
          <p:cNvSpPr/>
          <p:nvPr/>
        </p:nvSpPr>
        <p:spPr>
          <a:xfrm>
            <a:off x="11788947" y="5432572"/>
            <a:ext cx="9997718" cy="10107987"/>
          </a:xfrm>
          <a:custGeom>
            <a:avLst/>
            <a:gdLst/>
            <a:ahLst/>
            <a:cxnLst/>
            <a:rect l="l" t="t" r="r" b="b"/>
            <a:pathLst>
              <a:path w="9997718" h="10107987">
                <a:moveTo>
                  <a:pt x="0" y="0"/>
                </a:moveTo>
                <a:lnTo>
                  <a:pt x="9997717" y="0"/>
                </a:lnTo>
                <a:lnTo>
                  <a:pt x="9997717" y="10107987"/>
                </a:lnTo>
                <a:lnTo>
                  <a:pt x="0" y="10107987"/>
                </a:lnTo>
                <a:lnTo>
                  <a:pt x="0" y="0"/>
                </a:lnTo>
                <a:close/>
              </a:path>
            </a:pathLst>
          </a:custGeom>
          <a:blipFill>
            <a:blip r:embed="rId1">
              <a:alphaModFix amt="44999"/>
            </a:blip>
            <a:stretch>
              <a:fillRect/>
            </a:stretch>
          </a:blipFill>
        </p:spPr>
      </p:sp>
      <p:sp>
        <p:nvSpPr>
          <p:cNvPr id="17" name="Freeform 17"/>
          <p:cNvSpPr/>
          <p:nvPr/>
        </p:nvSpPr>
        <p:spPr>
          <a:xfrm>
            <a:off x="17780329" y="7514584"/>
            <a:ext cx="874440" cy="849969"/>
          </a:xfrm>
          <a:custGeom>
            <a:avLst/>
            <a:gdLst/>
            <a:ahLst/>
            <a:cxnLst/>
            <a:rect l="l" t="t" r="r" b="b"/>
            <a:pathLst>
              <a:path w="874440" h="849969">
                <a:moveTo>
                  <a:pt x="0" y="0"/>
                </a:moveTo>
                <a:lnTo>
                  <a:pt x="874440" y="0"/>
                </a:lnTo>
                <a:lnTo>
                  <a:pt x="874440" y="849969"/>
                </a:lnTo>
                <a:lnTo>
                  <a:pt x="0" y="849969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55000"/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</p:sp>
      <p:sp>
        <p:nvSpPr>
          <p:cNvPr id="18" name="TextBox 18"/>
          <p:cNvSpPr txBox="1"/>
          <p:nvPr/>
        </p:nvSpPr>
        <p:spPr>
          <a:xfrm>
            <a:off x="3162300" y="800100"/>
            <a:ext cx="11328400" cy="2116455"/>
          </a:xfrm>
          <a:prstGeom prst="rect">
            <a:avLst/>
          </a:prstGeom>
        </p:spPr>
        <p:txBody>
          <a:bodyPr lIns="0" tIns="0" rIns="0" bIns="0" rtlCol="0" anchor="t">
            <a:noAutofit/>
          </a:bodyPr>
          <a:lstStyle/>
          <a:p>
            <a:pPr algn="l">
              <a:lnSpc>
                <a:spcPts val="8370"/>
              </a:lnSpc>
            </a:pPr>
            <a:r>
              <a:rPr lang="uk-UA" altLang="en-US" sz="9000" b="1" spc="-324">
                <a:solidFill>
                  <a:srgbClr val="662339"/>
                </a:solidFill>
                <a:latin typeface="Aileron Bold"/>
                <a:ea typeface="Aileron Bold"/>
                <a:cs typeface="Aileron Bold"/>
                <a:sym typeface="Aileron Bold"/>
              </a:rPr>
              <a:t>Паспорт освітнього компонента</a:t>
            </a:r>
            <a:endParaRPr lang="uk-UA" altLang="en-US" sz="9000" b="1" spc="-324">
              <a:solidFill>
                <a:srgbClr val="662339"/>
              </a:solidFill>
              <a:latin typeface="Aileron Bold"/>
              <a:ea typeface="Aileron Bold"/>
              <a:cs typeface="Aileron Bold"/>
              <a:sym typeface="Aileron Bold"/>
            </a:endParaRPr>
          </a:p>
        </p:txBody>
      </p:sp>
      <p:sp>
        <p:nvSpPr>
          <p:cNvPr id="20" name="TextBox 20"/>
          <p:cNvSpPr txBox="1"/>
          <p:nvPr/>
        </p:nvSpPr>
        <p:spPr>
          <a:xfrm>
            <a:off x="3962400" y="3162300"/>
            <a:ext cx="9176385" cy="5531485"/>
          </a:xfrm>
          <a:prstGeom prst="rect">
            <a:avLst/>
          </a:prstGeom>
        </p:spPr>
        <p:txBody>
          <a:bodyPr lIns="0" tIns="0" rIns="0" bIns="0" rtlCol="0" anchor="t">
            <a:noAutofit/>
          </a:bodyPr>
          <a:lstStyle/>
          <a:p>
            <a:pPr algn="l">
              <a:lnSpc>
                <a:spcPct val="100000"/>
              </a:lnSpc>
            </a:pPr>
            <a:r>
              <a:rPr lang="uk-UA" sz="4800" dirty="0">
                <a:latin typeface="Calibri" charset="0"/>
                <a:ea typeface="Calibri" charset="0"/>
                <a:cs typeface="Calibri" charset="0"/>
                <a:sym typeface="+mn-ea"/>
              </a:rPr>
              <a:t>Спеціальність: 225 Медична психологія</a:t>
            </a:r>
            <a:endParaRPr lang="uk-UA" sz="4800" dirty="0">
              <a:latin typeface="Calibri" charset="0"/>
              <a:ea typeface="Calibri" charset="0"/>
              <a:cs typeface="Calibri" charset="0"/>
            </a:endParaRPr>
          </a:p>
          <a:p>
            <a:pPr algn="l">
              <a:lnSpc>
                <a:spcPct val="100000"/>
              </a:lnSpc>
            </a:pPr>
            <a:r>
              <a:rPr sz="4800" dirty="0" err="1">
                <a:latin typeface="Calibri" charset="0"/>
                <a:ea typeface="Calibri" charset="0"/>
                <a:cs typeface="Calibri" charset="0"/>
                <a:sym typeface="+mn-ea"/>
              </a:rPr>
              <a:t>Курс</a:t>
            </a:r>
            <a:r>
              <a:rPr lang="uk-UA" sz="4800" dirty="0">
                <a:latin typeface="Calibri" charset="0"/>
                <a:ea typeface="Calibri" charset="0"/>
                <a:cs typeface="Calibri" charset="0"/>
                <a:sym typeface="+mn-ea"/>
              </a:rPr>
              <a:t>: 6-й</a:t>
            </a:r>
            <a:endParaRPr sz="4800" dirty="0">
              <a:latin typeface="Calibri" charset="0"/>
              <a:ea typeface="Calibri" charset="0"/>
              <a:cs typeface="Calibri" charset="0"/>
            </a:endParaRPr>
          </a:p>
          <a:p>
            <a:pPr algn="l">
              <a:lnSpc>
                <a:spcPct val="100000"/>
              </a:lnSpc>
            </a:pPr>
            <a:r>
              <a:rPr sz="4800" dirty="0" err="1">
                <a:latin typeface="Calibri" charset="0"/>
                <a:ea typeface="Calibri" charset="0"/>
                <a:cs typeface="Calibri" charset="0"/>
                <a:sym typeface="+mn-ea"/>
              </a:rPr>
              <a:t>Кредити</a:t>
            </a:r>
            <a:r>
              <a:rPr lang="uk-UA" sz="4800" dirty="0">
                <a:latin typeface="Calibri" charset="0"/>
                <a:ea typeface="Calibri" charset="0"/>
                <a:cs typeface="Calibri" charset="0"/>
                <a:sym typeface="+mn-ea"/>
              </a:rPr>
              <a:t>: 3,0</a:t>
            </a:r>
            <a:endParaRPr sz="4800" dirty="0">
              <a:latin typeface="Calibri" charset="0"/>
              <a:ea typeface="Calibri" charset="0"/>
              <a:cs typeface="Calibri" charset="0"/>
            </a:endParaRPr>
          </a:p>
          <a:p>
            <a:pPr algn="l">
              <a:lnSpc>
                <a:spcPct val="100000"/>
              </a:lnSpc>
            </a:pPr>
            <a:r>
              <a:rPr sz="4800" dirty="0" err="1">
                <a:latin typeface="Calibri" charset="0"/>
                <a:ea typeface="Calibri" charset="0"/>
                <a:cs typeface="Calibri" charset="0"/>
                <a:sym typeface="+mn-ea"/>
              </a:rPr>
              <a:t>Форма</a:t>
            </a:r>
            <a:r>
              <a:rPr sz="4800" dirty="0">
                <a:latin typeface="Calibri" charset="0"/>
                <a:ea typeface="Calibri" charset="0"/>
                <a:cs typeface="Calibri" charset="0"/>
                <a:sym typeface="+mn-ea"/>
              </a:rPr>
              <a:t> </a:t>
            </a:r>
            <a:r>
              <a:rPr sz="4800" dirty="0" err="1">
                <a:latin typeface="Calibri" charset="0"/>
                <a:ea typeface="Calibri" charset="0"/>
                <a:cs typeface="Calibri" charset="0"/>
                <a:sym typeface="+mn-ea"/>
              </a:rPr>
              <a:t>контролю</a:t>
            </a:r>
            <a:r>
              <a:rPr lang="uk-UA" sz="4800" dirty="0">
                <a:latin typeface="Calibri" charset="0"/>
                <a:ea typeface="Calibri" charset="0"/>
                <a:cs typeface="Calibri" charset="0"/>
                <a:sym typeface="+mn-ea"/>
              </a:rPr>
              <a:t>: залік</a:t>
            </a:r>
            <a:endParaRPr sz="4800" dirty="0">
              <a:latin typeface="Calibri" charset="0"/>
              <a:ea typeface="Calibri" charset="0"/>
              <a:cs typeface="Calibri" charset="0"/>
            </a:endParaRPr>
          </a:p>
          <a:p>
            <a:pPr algn="l">
              <a:lnSpc>
                <a:spcPct val="100000"/>
              </a:lnSpc>
            </a:pPr>
            <a:r>
              <a:rPr sz="4800" dirty="0" err="1">
                <a:latin typeface="Calibri" charset="0"/>
                <a:ea typeface="Calibri" charset="0"/>
                <a:cs typeface="Calibri" charset="0"/>
                <a:sym typeface="+mn-ea"/>
              </a:rPr>
              <a:t>Мова</a:t>
            </a:r>
            <a:r>
              <a:rPr lang="uk-UA" sz="4800" dirty="0">
                <a:latin typeface="Calibri" charset="0"/>
                <a:ea typeface="Calibri" charset="0"/>
                <a:cs typeface="Calibri" charset="0"/>
                <a:sym typeface="+mn-ea"/>
              </a:rPr>
              <a:t>: українська, англійська</a:t>
            </a:r>
            <a:endParaRPr lang="uk-UA" sz="4800" dirty="0">
              <a:latin typeface="Calibri" charset="0"/>
              <a:ea typeface="Calibri" charset="0"/>
              <a:cs typeface="Calibri" charset="0"/>
            </a:endParaRPr>
          </a:p>
          <a:p>
            <a:pPr algn="l">
              <a:lnSpc>
                <a:spcPct val="100000"/>
              </a:lnSpc>
            </a:pPr>
            <a:r>
              <a:rPr lang="uk-UA" sz="4800" dirty="0">
                <a:latin typeface="Calibri" charset="0"/>
                <a:ea typeface="Calibri" charset="0"/>
                <a:cs typeface="Calibri" charset="0"/>
                <a:sym typeface="+mn-ea"/>
              </a:rPr>
              <a:t>Пререквізити: не вимагаються</a:t>
            </a:r>
            <a:endParaRPr lang="en-US" sz="4800" spc="-79">
              <a:solidFill>
                <a:srgbClr val="662339"/>
              </a:solidFill>
              <a:latin typeface="Aileron" panose="00000500000000000000"/>
              <a:ea typeface="Aileron" panose="00000500000000000000"/>
              <a:cs typeface="Aileron" panose="00000500000000000000"/>
              <a:sym typeface="Aileron" panose="0000050000000000000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CE87A9">
                <a:alpha val="100000"/>
              </a:srgbClr>
            </a:gs>
            <a:gs pos="50000">
              <a:srgbClr val="FFDFEE">
                <a:alpha val="100000"/>
              </a:srgbClr>
            </a:gs>
            <a:gs pos="100000">
              <a:srgbClr val="FFFFFF">
                <a:alpha val="100000"/>
              </a:srgbClr>
            </a:gs>
          </a:gsLst>
          <a:lin ang="27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3"/>
          <p:cNvGrpSpPr/>
          <p:nvPr/>
        </p:nvGrpSpPr>
        <p:grpSpPr>
          <a:xfrm rot="0">
            <a:off x="-291509" y="2872798"/>
            <a:ext cx="4461523" cy="4461523"/>
            <a:chOff x="0" y="0"/>
            <a:chExt cx="812800" cy="812800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BF607F">
                <a:alpha val="54902"/>
              </a:srgbClr>
            </a:solidFill>
          </p:spPr>
        </p:sp>
        <p:sp>
          <p:nvSpPr>
            <p:cNvPr id="5" name="TextBox 5"/>
            <p:cNvSpPr txBox="1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60"/>
                </a:lnSpc>
                <a:spcBef>
                  <a:spcPct val="0"/>
                </a:spcBef>
              </a:pPr>
            </a:p>
          </p:txBody>
        </p:sp>
      </p:grpSp>
      <p:sp>
        <p:nvSpPr>
          <p:cNvPr id="2" name="Freeform 2"/>
          <p:cNvSpPr/>
          <p:nvPr/>
        </p:nvSpPr>
        <p:spPr>
          <a:xfrm>
            <a:off x="1488692" y="-3336731"/>
            <a:ext cx="9997718" cy="10107987"/>
          </a:xfrm>
          <a:custGeom>
            <a:avLst/>
            <a:gdLst/>
            <a:ahLst/>
            <a:cxnLst/>
            <a:rect l="l" t="t" r="r" b="b"/>
            <a:pathLst>
              <a:path w="9997718" h="10107987">
                <a:moveTo>
                  <a:pt x="0" y="0"/>
                </a:moveTo>
                <a:lnTo>
                  <a:pt x="9997718" y="0"/>
                </a:lnTo>
                <a:lnTo>
                  <a:pt x="9997718" y="10107986"/>
                </a:lnTo>
                <a:lnTo>
                  <a:pt x="0" y="10107986"/>
                </a:lnTo>
                <a:lnTo>
                  <a:pt x="0" y="0"/>
                </a:lnTo>
                <a:close/>
              </a:path>
            </a:pathLst>
          </a:custGeom>
          <a:blipFill>
            <a:blip r:embed="rId1">
              <a:alphaModFix amt="60000"/>
            </a:blip>
            <a:stretch>
              <a:fillRect/>
            </a:stretch>
          </a:blipFill>
        </p:spPr>
      </p:sp>
      <p:pic>
        <p:nvPicPr>
          <p:cNvPr id="29" name="Picture 28" descr="depositphotos_462276984-stock-illustration-girl-lies-sofa-psychologist-office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8200" y="647700"/>
            <a:ext cx="7475855" cy="5283200"/>
          </a:xfrm>
          <a:prstGeom prst="rect">
            <a:avLst/>
          </a:prstGeom>
        </p:spPr>
      </p:pic>
      <p:grpSp>
        <p:nvGrpSpPr>
          <p:cNvPr id="6" name="Group 6"/>
          <p:cNvGrpSpPr/>
          <p:nvPr/>
        </p:nvGrpSpPr>
        <p:grpSpPr>
          <a:xfrm rot="0">
            <a:off x="4215299" y="6178490"/>
            <a:ext cx="592765" cy="592765"/>
            <a:chOff x="0" y="0"/>
            <a:chExt cx="812800" cy="812800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BF607F">
                <a:alpha val="54902"/>
              </a:srgbClr>
            </a:solidFill>
          </p:spPr>
        </p:sp>
        <p:sp>
          <p:nvSpPr>
            <p:cNvPr id="8" name="TextBox 8"/>
            <p:cNvSpPr txBox="1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60"/>
                </a:lnSpc>
                <a:spcBef>
                  <a:spcPct val="0"/>
                </a:spcBef>
              </a:pPr>
            </a:p>
          </p:txBody>
        </p:sp>
      </p:grpSp>
      <p:sp>
        <p:nvSpPr>
          <p:cNvPr id="9" name="Freeform 9"/>
          <p:cNvSpPr/>
          <p:nvPr/>
        </p:nvSpPr>
        <p:spPr>
          <a:xfrm>
            <a:off x="11788947" y="5432572"/>
            <a:ext cx="9997718" cy="10107987"/>
          </a:xfrm>
          <a:custGeom>
            <a:avLst/>
            <a:gdLst/>
            <a:ahLst/>
            <a:cxnLst/>
            <a:rect l="l" t="t" r="r" b="b"/>
            <a:pathLst>
              <a:path w="9997718" h="10107987">
                <a:moveTo>
                  <a:pt x="0" y="0"/>
                </a:moveTo>
                <a:lnTo>
                  <a:pt x="9997717" y="0"/>
                </a:lnTo>
                <a:lnTo>
                  <a:pt x="9997717" y="10107987"/>
                </a:lnTo>
                <a:lnTo>
                  <a:pt x="0" y="10107987"/>
                </a:lnTo>
                <a:lnTo>
                  <a:pt x="0" y="0"/>
                </a:lnTo>
                <a:close/>
              </a:path>
            </a:pathLst>
          </a:custGeom>
          <a:blipFill>
            <a:blip r:embed="rId1">
              <a:alphaModFix amt="44999"/>
            </a:blip>
            <a:stretch>
              <a:fillRect/>
            </a:stretch>
          </a:blipFill>
        </p:spPr>
      </p:sp>
      <p:sp>
        <p:nvSpPr>
          <p:cNvPr id="10" name="TextBox 10"/>
          <p:cNvSpPr txBox="1"/>
          <p:nvPr/>
        </p:nvSpPr>
        <p:spPr>
          <a:xfrm>
            <a:off x="8973820" y="571500"/>
            <a:ext cx="8636635" cy="2146300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l">
              <a:lnSpc>
                <a:spcPts val="8370"/>
              </a:lnSpc>
            </a:pPr>
            <a:r>
              <a:rPr lang="uk-UA" altLang="en-US" sz="6600" b="1" spc="-324">
                <a:solidFill>
                  <a:srgbClr val="662339"/>
                </a:solidFill>
                <a:latin typeface="Aileron Bold"/>
                <a:ea typeface="Aileron Bold"/>
                <a:cs typeface="Aileron Bold"/>
                <a:sym typeface="Aileron Bold"/>
              </a:rPr>
              <a:t>Чому варто обрати цей курс ?</a:t>
            </a:r>
            <a:endParaRPr lang="uk-UA" altLang="en-US" sz="6600" b="1" spc="-324">
              <a:solidFill>
                <a:srgbClr val="662339"/>
              </a:solidFill>
              <a:latin typeface="Aileron Bold"/>
              <a:ea typeface="Aileron Bold"/>
              <a:cs typeface="Aileron Bold"/>
              <a:sym typeface="Aileron Bold"/>
            </a:endParaRPr>
          </a:p>
        </p:txBody>
      </p:sp>
      <p:sp>
        <p:nvSpPr>
          <p:cNvPr id="11" name="TextBox 11"/>
          <p:cNvSpPr txBox="1"/>
          <p:nvPr/>
        </p:nvSpPr>
        <p:spPr>
          <a:xfrm>
            <a:off x="9325610" y="2853690"/>
            <a:ext cx="8553450" cy="2369185"/>
          </a:xfrm>
          <a:prstGeom prst="rect">
            <a:avLst/>
          </a:prstGeom>
        </p:spPr>
        <p:txBody>
          <a:bodyPr lIns="0" tIns="0" rIns="0" bIns="0" rtlCol="0" anchor="t">
            <a:noAutofit/>
          </a:bodyPr>
          <a:lstStyle/>
          <a:p>
            <a:pPr algn="l">
              <a:lnSpc>
                <a:spcPts val="2815"/>
              </a:lnSpc>
            </a:pPr>
            <a:r>
              <a:rPr lang="en-US" altLang="en-US" sz="3200" b="1" spc="-79">
                <a:solidFill>
                  <a:srgbClr val="662339"/>
                </a:solidFill>
                <a:latin typeface="Aileron" panose="00000500000000000000"/>
                <a:ea typeface="Aileron" panose="00000500000000000000"/>
                <a:cs typeface="Aileron" panose="00000500000000000000"/>
                <a:sym typeface="Aileron" panose="00000500000000000000"/>
              </a:rPr>
              <a:t>Вихід на затребуваний ринок (Перинатальна психологія)</a:t>
            </a:r>
            <a:r>
              <a:rPr lang="en-US" altLang="en-US" sz="3200" spc="-79">
                <a:solidFill>
                  <a:srgbClr val="662339"/>
                </a:solidFill>
                <a:latin typeface="Aileron" panose="00000500000000000000"/>
                <a:ea typeface="Aileron" panose="00000500000000000000"/>
                <a:cs typeface="Aileron" panose="00000500000000000000"/>
                <a:sym typeface="Aileron" panose="00000500000000000000"/>
              </a:rPr>
              <a:t>: Ви навчитеся працювати з топовими запитами сучасних клієнтів: психологічне безпліддя, супровід ЕКЗ, страх пологів (токофобія) та профілактика післяпологової депресії.</a:t>
            </a:r>
            <a:endParaRPr lang="en-US" altLang="en-US" sz="3200" spc="-79">
              <a:solidFill>
                <a:srgbClr val="662339"/>
              </a:solidFill>
              <a:latin typeface="Aileron" panose="00000500000000000000"/>
              <a:ea typeface="Aileron" panose="00000500000000000000"/>
              <a:cs typeface="Aileron" panose="00000500000000000000"/>
              <a:sym typeface="Aileron" panose="00000500000000000000"/>
            </a:endParaRPr>
          </a:p>
        </p:txBody>
      </p:sp>
      <p:sp>
        <p:nvSpPr>
          <p:cNvPr id="12" name="TextBox 12"/>
          <p:cNvSpPr txBox="1"/>
          <p:nvPr/>
        </p:nvSpPr>
        <p:spPr>
          <a:xfrm>
            <a:off x="9325501" y="5236021"/>
            <a:ext cx="7933799" cy="216598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2815"/>
              </a:lnSpc>
            </a:pPr>
            <a:r>
              <a:rPr lang="en-US" altLang="en-US" sz="3200" b="1" spc="-79">
                <a:solidFill>
                  <a:srgbClr val="662339"/>
                </a:solidFill>
                <a:latin typeface="Aileron" panose="00000500000000000000"/>
                <a:ea typeface="Aileron" panose="00000500000000000000"/>
                <a:cs typeface="Aileron" panose="00000500000000000000"/>
                <a:sym typeface="Aileron" panose="00000500000000000000"/>
              </a:rPr>
              <a:t>Опанування кризового консультування:</a:t>
            </a:r>
            <a:r>
              <a:rPr lang="en-US" altLang="en-US" sz="3200" spc="-79">
                <a:solidFill>
                  <a:srgbClr val="662339"/>
                </a:solidFill>
                <a:latin typeface="Aileron" panose="00000500000000000000"/>
                <a:ea typeface="Aileron" panose="00000500000000000000"/>
                <a:cs typeface="Aileron" panose="00000500000000000000"/>
                <a:sym typeface="Aileron" panose="00000500000000000000"/>
              </a:rPr>
              <a:t> Ви отримаєте чіткі алгоритми, як професійно та екологічно підтримувати жінок у найважчі моменти — у ситуаціях перинатальних втрат, важких діагнозів або ПТСР після пологів.</a:t>
            </a:r>
            <a:endParaRPr lang="en-US" altLang="en-US" sz="3200" spc="-79">
              <a:solidFill>
                <a:srgbClr val="662339"/>
              </a:solidFill>
              <a:latin typeface="Aileron" panose="00000500000000000000"/>
              <a:ea typeface="Aileron" panose="00000500000000000000"/>
              <a:cs typeface="Aileron" panose="00000500000000000000"/>
              <a:sym typeface="Aileron" panose="00000500000000000000"/>
            </a:endParaRPr>
          </a:p>
        </p:txBody>
      </p:sp>
      <p:grpSp>
        <p:nvGrpSpPr>
          <p:cNvPr id="25" name="Group 25"/>
          <p:cNvGrpSpPr/>
          <p:nvPr/>
        </p:nvGrpSpPr>
        <p:grpSpPr>
          <a:xfrm rot="0">
            <a:off x="7315390" y="4952341"/>
            <a:ext cx="1763273" cy="1763273"/>
            <a:chOff x="0" y="0"/>
            <a:chExt cx="555002" cy="555002"/>
          </a:xfrm>
        </p:grpSpPr>
        <p:sp>
          <p:nvSpPr>
            <p:cNvPr id="26" name="Freeform 26"/>
            <p:cNvSpPr/>
            <p:nvPr/>
          </p:nvSpPr>
          <p:spPr>
            <a:xfrm>
              <a:off x="0" y="0"/>
              <a:ext cx="555002" cy="555002"/>
            </a:xfrm>
            <a:custGeom>
              <a:avLst/>
              <a:gdLst/>
              <a:ahLst/>
              <a:cxnLst/>
              <a:rect l="l" t="t" r="r" b="b"/>
              <a:pathLst>
                <a:path w="555002" h="555002">
                  <a:moveTo>
                    <a:pt x="223923" y="0"/>
                  </a:moveTo>
                  <a:lnTo>
                    <a:pt x="331079" y="0"/>
                  </a:lnTo>
                  <a:cubicBezTo>
                    <a:pt x="390467" y="0"/>
                    <a:pt x="447423" y="23592"/>
                    <a:pt x="489417" y="65586"/>
                  </a:cubicBezTo>
                  <a:cubicBezTo>
                    <a:pt x="531410" y="107579"/>
                    <a:pt x="555002" y="164535"/>
                    <a:pt x="555002" y="223923"/>
                  </a:cubicBezTo>
                  <a:lnTo>
                    <a:pt x="555002" y="331079"/>
                  </a:lnTo>
                  <a:cubicBezTo>
                    <a:pt x="555002" y="454748"/>
                    <a:pt x="454748" y="555002"/>
                    <a:pt x="331079" y="555002"/>
                  </a:cubicBezTo>
                  <a:lnTo>
                    <a:pt x="223923" y="555002"/>
                  </a:lnTo>
                  <a:cubicBezTo>
                    <a:pt x="100254" y="555002"/>
                    <a:pt x="0" y="454748"/>
                    <a:pt x="0" y="331079"/>
                  </a:cubicBezTo>
                  <a:lnTo>
                    <a:pt x="0" y="223923"/>
                  </a:lnTo>
                  <a:cubicBezTo>
                    <a:pt x="0" y="100254"/>
                    <a:pt x="100254" y="0"/>
                    <a:pt x="223923" y="0"/>
                  </a:cubicBezTo>
                  <a:close/>
                </a:path>
              </a:pathLst>
            </a:custGeom>
            <a:solidFill>
              <a:srgbClr val="FFFFFF"/>
            </a:solidFill>
            <a:ln w="19050" cap="rnd">
              <a:solidFill>
                <a:srgbClr val="662339"/>
              </a:solidFill>
              <a:prstDash val="solid"/>
              <a:round/>
            </a:ln>
          </p:spPr>
        </p:sp>
        <p:sp>
          <p:nvSpPr>
            <p:cNvPr id="27" name="TextBox 27"/>
            <p:cNvSpPr txBox="1"/>
            <p:nvPr/>
          </p:nvSpPr>
          <p:spPr>
            <a:xfrm>
              <a:off x="0" y="57150"/>
              <a:ext cx="555002" cy="497852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marL="0" lvl="0" indent="0" algn="ctr">
                <a:lnSpc>
                  <a:spcPts val="2045"/>
                </a:lnSpc>
                <a:spcBef>
                  <a:spcPct val="0"/>
                </a:spcBef>
              </a:pPr>
            </a:p>
          </p:txBody>
        </p:sp>
      </p:grpSp>
      <p:sp>
        <p:nvSpPr>
          <p:cNvPr id="28" name="Freeform 28"/>
          <p:cNvSpPr/>
          <p:nvPr/>
        </p:nvSpPr>
        <p:spPr>
          <a:xfrm>
            <a:off x="7619914" y="5372047"/>
            <a:ext cx="1314245" cy="1080070"/>
          </a:xfrm>
          <a:custGeom>
            <a:avLst/>
            <a:gdLst/>
            <a:ahLst/>
            <a:cxnLst/>
            <a:rect l="l" t="t" r="r" b="b"/>
            <a:pathLst>
              <a:path w="1314245" h="1080070">
                <a:moveTo>
                  <a:pt x="0" y="0"/>
                </a:moveTo>
                <a:lnTo>
                  <a:pt x="1314244" y="0"/>
                </a:lnTo>
                <a:lnTo>
                  <a:pt x="1314244" y="1080070"/>
                </a:lnTo>
                <a:lnTo>
                  <a:pt x="0" y="1080070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</p:sp>
      <p:sp>
        <p:nvSpPr>
          <p:cNvPr id="13" name="TextBox 12"/>
          <p:cNvSpPr txBox="1"/>
          <p:nvPr/>
        </p:nvSpPr>
        <p:spPr>
          <a:xfrm>
            <a:off x="476885" y="7429500"/>
            <a:ext cx="17402175" cy="2618105"/>
          </a:xfrm>
          <a:prstGeom prst="rect">
            <a:avLst/>
          </a:prstGeom>
        </p:spPr>
        <p:txBody>
          <a:bodyPr lIns="0" tIns="0" rIns="0" bIns="0" rtlCol="0" anchor="t">
            <a:noAutofit/>
          </a:bodyPr>
          <a:lstStyle/>
          <a:p>
            <a:pPr algn="l">
              <a:lnSpc>
                <a:spcPts val="2815"/>
              </a:lnSpc>
            </a:pPr>
            <a:r>
              <a:rPr lang="en-US" altLang="en-US" sz="3200" b="1" spc="-79">
                <a:solidFill>
                  <a:srgbClr val="662339"/>
                </a:solidFill>
                <a:latin typeface="Aileron" panose="00000500000000000000"/>
                <a:ea typeface="Aileron" panose="00000500000000000000"/>
                <a:cs typeface="Aileron" panose="00000500000000000000"/>
                <a:sym typeface="Aileron" panose="00000500000000000000"/>
              </a:rPr>
              <a:t>Глибоке розуміння психосоматики:</a:t>
            </a:r>
            <a:r>
              <a:rPr lang="en-US" altLang="en-US" sz="3200" spc="-79">
                <a:solidFill>
                  <a:srgbClr val="662339"/>
                </a:solidFill>
                <a:latin typeface="Aileron" panose="00000500000000000000"/>
                <a:ea typeface="Aileron" panose="00000500000000000000"/>
                <a:cs typeface="Aileron" panose="00000500000000000000"/>
                <a:sym typeface="Aileron" panose="00000500000000000000"/>
              </a:rPr>
              <a:t> Ви дізнаєтесь, як саме гормональний фон та соматичні патології пацієнтки впливають на її психіку, і як стрес блокує репродуктивну систему на рівні фізіології.</a:t>
            </a:r>
            <a:endParaRPr lang="en-US" altLang="en-US" sz="3200" spc="-79">
              <a:solidFill>
                <a:srgbClr val="662339"/>
              </a:solidFill>
              <a:latin typeface="Aileron" panose="00000500000000000000"/>
              <a:ea typeface="Aileron" panose="00000500000000000000"/>
              <a:cs typeface="Aileron" panose="00000500000000000000"/>
              <a:sym typeface="Aileron" panose="00000500000000000000"/>
            </a:endParaRPr>
          </a:p>
          <a:p>
            <a:pPr algn="l">
              <a:lnSpc>
                <a:spcPts val="2815"/>
              </a:lnSpc>
            </a:pPr>
            <a:r>
              <a:rPr lang="en-US" altLang="en-US" sz="3200" b="1" spc="-79">
                <a:solidFill>
                  <a:srgbClr val="662339"/>
                </a:solidFill>
                <a:latin typeface="Aileron" panose="00000500000000000000"/>
                <a:ea typeface="Aileron" panose="00000500000000000000"/>
                <a:cs typeface="Aileron" panose="00000500000000000000"/>
                <a:sym typeface="Aileron" panose="00000500000000000000"/>
              </a:rPr>
              <a:t>Готовність до роботи в медичній команді:</a:t>
            </a:r>
            <a:r>
              <a:rPr lang="en-US" altLang="en-US" sz="3200" spc="-79">
                <a:solidFill>
                  <a:srgbClr val="662339"/>
                </a:solidFill>
                <a:latin typeface="Aileron" panose="00000500000000000000"/>
                <a:ea typeface="Aileron" panose="00000500000000000000"/>
                <a:cs typeface="Aileron" panose="00000500000000000000"/>
                <a:sym typeface="Aileron" panose="00000500000000000000"/>
              </a:rPr>
              <a:t> Курс навчить вас говорити однією мовою з акушерами-гінекологами, що дозволить вам ефективно працювати в тандемі в пологових будинках, перинатальних центрах чи клініках репродуктології одразу після випуску.</a:t>
            </a:r>
            <a:endParaRPr lang="en-US" altLang="en-US" sz="3200" spc="-79">
              <a:solidFill>
                <a:srgbClr val="662339"/>
              </a:solidFill>
              <a:latin typeface="Aileron" panose="00000500000000000000"/>
              <a:ea typeface="Aileron" panose="00000500000000000000"/>
              <a:cs typeface="Aileron" panose="00000500000000000000"/>
              <a:sym typeface="Aileron" panose="00000500000000000000"/>
            </a:endParaRPr>
          </a:p>
          <a:p>
            <a:pPr algn="l">
              <a:lnSpc>
                <a:spcPts val="2815"/>
              </a:lnSpc>
            </a:pPr>
            <a:endParaRPr lang="en-US" altLang="en-US" sz="3200" spc="-79">
              <a:solidFill>
                <a:srgbClr val="662339"/>
              </a:solidFill>
              <a:latin typeface="Aileron" panose="00000500000000000000"/>
              <a:ea typeface="Aileron" panose="00000500000000000000"/>
              <a:cs typeface="Aileron" panose="00000500000000000000"/>
              <a:sym typeface="Aileron" panose="0000050000000000000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CE87A9">
                <a:alpha val="100000"/>
              </a:srgbClr>
            </a:gs>
            <a:gs pos="50000">
              <a:srgbClr val="FFDFEE">
                <a:alpha val="100000"/>
              </a:srgbClr>
            </a:gs>
            <a:gs pos="100000">
              <a:srgbClr val="FFFFFF">
                <a:alpha val="100000"/>
              </a:srgbClr>
            </a:gs>
          </a:gsLst>
          <a:lin ang="27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8"/>
          <p:cNvGrpSpPr/>
          <p:nvPr/>
        </p:nvGrpSpPr>
        <p:grpSpPr>
          <a:xfrm rot="0">
            <a:off x="2762475" y="6883606"/>
            <a:ext cx="3179041" cy="3179041"/>
            <a:chOff x="0" y="0"/>
            <a:chExt cx="812800" cy="812800"/>
          </a:xfrm>
        </p:grpSpPr>
        <p:sp>
          <p:nvSpPr>
            <p:cNvPr id="9" name="Freeform 9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BF607F">
                <a:alpha val="54902"/>
              </a:srgbClr>
            </a:solidFill>
          </p:spPr>
        </p:sp>
        <p:sp>
          <p:nvSpPr>
            <p:cNvPr id="10" name="TextBox 10"/>
            <p:cNvSpPr txBox="1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60"/>
                </a:lnSpc>
                <a:spcBef>
                  <a:spcPct val="0"/>
                </a:spcBef>
              </a:pPr>
            </a:p>
          </p:txBody>
        </p:sp>
      </p:grpSp>
      <p:grpSp>
        <p:nvGrpSpPr>
          <p:cNvPr id="2" name="Group 2"/>
          <p:cNvGrpSpPr/>
          <p:nvPr/>
        </p:nvGrpSpPr>
        <p:grpSpPr>
          <a:xfrm rot="0">
            <a:off x="2278759" y="-389476"/>
            <a:ext cx="5040830" cy="5040830"/>
            <a:chOff x="0" y="0"/>
            <a:chExt cx="812800" cy="812800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BF607F">
                <a:alpha val="54902"/>
              </a:srgbClr>
            </a:solidFill>
          </p:spPr>
        </p:sp>
        <p:sp>
          <p:nvSpPr>
            <p:cNvPr id="4" name="TextBox 4"/>
            <p:cNvSpPr txBox="1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60"/>
                </a:lnSpc>
                <a:spcBef>
                  <a:spcPct val="0"/>
                </a:spcBef>
              </a:pPr>
            </a:p>
          </p:txBody>
        </p:sp>
      </p:grpSp>
      <p:pic>
        <p:nvPicPr>
          <p:cNvPr id="38" name="Picture 37" descr="Frame_6_8_1_1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-1600200" y="1409700"/>
            <a:ext cx="10725150" cy="8827135"/>
          </a:xfrm>
          <a:prstGeom prst="rect">
            <a:avLst/>
          </a:prstGeom>
        </p:spPr>
      </p:pic>
      <p:grpSp>
        <p:nvGrpSpPr>
          <p:cNvPr id="5" name="Group 5"/>
          <p:cNvGrpSpPr/>
          <p:nvPr/>
        </p:nvGrpSpPr>
        <p:grpSpPr>
          <a:xfrm rot="0">
            <a:off x="15669780" y="8223938"/>
            <a:ext cx="3179041" cy="3179041"/>
            <a:chOff x="0" y="0"/>
            <a:chExt cx="812800" cy="812800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BF607F">
                <a:alpha val="54902"/>
              </a:srgbClr>
            </a:solidFill>
          </p:spPr>
        </p:sp>
        <p:sp>
          <p:nvSpPr>
            <p:cNvPr id="7" name="TextBox 7"/>
            <p:cNvSpPr txBox="1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60"/>
                </a:lnSpc>
                <a:spcBef>
                  <a:spcPct val="0"/>
                </a:spcBef>
              </a:pPr>
            </a:p>
          </p:txBody>
        </p:sp>
      </p:grpSp>
      <p:sp>
        <p:nvSpPr>
          <p:cNvPr id="19" name="TextBox 19"/>
          <p:cNvSpPr txBox="1"/>
          <p:nvPr/>
        </p:nvSpPr>
        <p:spPr>
          <a:xfrm>
            <a:off x="7467600" y="876300"/>
            <a:ext cx="10389235" cy="2146300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lvl="0" indent="0" algn="l">
              <a:lnSpc>
                <a:spcPts val="8370"/>
              </a:lnSpc>
              <a:spcBef>
                <a:spcPct val="0"/>
              </a:spcBef>
            </a:pPr>
            <a:r>
              <a:rPr lang="uk-UA" altLang="en-US" sz="9000" b="1" u="none" strike="noStrike" spc="-324">
                <a:solidFill>
                  <a:srgbClr val="662339"/>
                </a:solidFill>
                <a:latin typeface="Aileron Bold"/>
                <a:ea typeface="Aileron Bold"/>
                <a:cs typeface="Aileron Bold"/>
                <a:sym typeface="Aileron Bold"/>
              </a:rPr>
              <a:t>Що ви будете вивчати</a:t>
            </a:r>
            <a:endParaRPr lang="uk-UA" altLang="en-US" sz="9000" b="1" u="none" strike="noStrike" spc="-324">
              <a:solidFill>
                <a:srgbClr val="662339"/>
              </a:solidFill>
              <a:latin typeface="Aileron Bold"/>
              <a:ea typeface="Aileron Bold"/>
              <a:cs typeface="Aileron Bold"/>
              <a:sym typeface="Aileron Bold"/>
            </a:endParaRPr>
          </a:p>
        </p:txBody>
      </p:sp>
      <p:grpSp>
        <p:nvGrpSpPr>
          <p:cNvPr id="24" name="Group 24"/>
          <p:cNvGrpSpPr/>
          <p:nvPr/>
        </p:nvGrpSpPr>
        <p:grpSpPr>
          <a:xfrm rot="0">
            <a:off x="6836098" y="7302006"/>
            <a:ext cx="314514" cy="314514"/>
            <a:chOff x="0" y="0"/>
            <a:chExt cx="812800" cy="812800"/>
          </a:xfrm>
        </p:grpSpPr>
        <p:sp>
          <p:nvSpPr>
            <p:cNvPr id="25" name="Freeform 25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A91D3F"/>
            </a:solidFill>
          </p:spPr>
        </p:sp>
        <p:sp>
          <p:nvSpPr>
            <p:cNvPr id="26" name="TextBox 26"/>
            <p:cNvSpPr txBox="1"/>
            <p:nvPr/>
          </p:nvSpPr>
          <p:spPr>
            <a:xfrm>
              <a:off x="76200" y="133350"/>
              <a:ext cx="660400" cy="60325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045"/>
                </a:lnSpc>
              </a:pPr>
            </a:p>
          </p:txBody>
        </p:sp>
      </p:grpSp>
      <p:grpSp>
        <p:nvGrpSpPr>
          <p:cNvPr id="27" name="Group 27"/>
          <p:cNvGrpSpPr/>
          <p:nvPr/>
        </p:nvGrpSpPr>
        <p:grpSpPr>
          <a:xfrm rot="0">
            <a:off x="6806915" y="5539881"/>
            <a:ext cx="314514" cy="314514"/>
            <a:chOff x="0" y="0"/>
            <a:chExt cx="812800" cy="812800"/>
          </a:xfrm>
        </p:grpSpPr>
        <p:sp>
          <p:nvSpPr>
            <p:cNvPr id="28" name="Freeform 28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A91D3F"/>
            </a:solidFill>
          </p:spPr>
        </p:sp>
        <p:sp>
          <p:nvSpPr>
            <p:cNvPr id="29" name="TextBox 29"/>
            <p:cNvSpPr txBox="1"/>
            <p:nvPr/>
          </p:nvSpPr>
          <p:spPr>
            <a:xfrm>
              <a:off x="76200" y="133350"/>
              <a:ext cx="660400" cy="60325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045"/>
                </a:lnSpc>
              </a:pPr>
            </a:p>
          </p:txBody>
        </p:sp>
      </p:grpSp>
      <p:grpSp>
        <p:nvGrpSpPr>
          <p:cNvPr id="33" name="Group 33"/>
          <p:cNvGrpSpPr/>
          <p:nvPr/>
        </p:nvGrpSpPr>
        <p:grpSpPr>
          <a:xfrm rot="0">
            <a:off x="6792310" y="3067195"/>
            <a:ext cx="314514" cy="314514"/>
            <a:chOff x="0" y="0"/>
            <a:chExt cx="812800" cy="812800"/>
          </a:xfrm>
        </p:grpSpPr>
        <p:sp>
          <p:nvSpPr>
            <p:cNvPr id="34" name="Freeform 34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A91D3F"/>
            </a:solidFill>
          </p:spPr>
        </p:sp>
        <p:sp>
          <p:nvSpPr>
            <p:cNvPr id="35" name="TextBox 35"/>
            <p:cNvSpPr txBox="1"/>
            <p:nvPr/>
          </p:nvSpPr>
          <p:spPr>
            <a:xfrm>
              <a:off x="76200" y="133350"/>
              <a:ext cx="660400" cy="60325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045"/>
                </a:lnSpc>
              </a:pPr>
            </a:p>
          </p:txBody>
        </p:sp>
      </p:grpSp>
      <p:sp>
        <p:nvSpPr>
          <p:cNvPr id="36" name="TextBox 36"/>
          <p:cNvSpPr txBox="1"/>
          <p:nvPr/>
        </p:nvSpPr>
        <p:spPr>
          <a:xfrm>
            <a:off x="7301868" y="3009632"/>
            <a:ext cx="10178581" cy="649795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2815"/>
              </a:lnSpc>
            </a:pPr>
            <a:r>
              <a:rPr lang="en-US" altLang="en-US" sz="2200" spc="-79">
                <a:solidFill>
                  <a:srgbClr val="662339"/>
                </a:solidFill>
                <a:latin typeface="Aileron" panose="00000500000000000000"/>
                <a:ea typeface="Aileron" panose="00000500000000000000"/>
                <a:cs typeface="Aileron" panose="00000500000000000000"/>
                <a:sym typeface="Aileron" panose="00000500000000000000"/>
              </a:rPr>
              <a:t>1. Психосоматика жіночого здоров'я та репродуктивні кризи</a:t>
            </a:r>
            <a:endParaRPr lang="en-US" altLang="en-US" sz="2200" spc="-79">
              <a:solidFill>
                <a:srgbClr val="662339"/>
              </a:solidFill>
              <a:latin typeface="Aileron" panose="00000500000000000000"/>
              <a:ea typeface="Aileron" panose="00000500000000000000"/>
              <a:cs typeface="Aileron" panose="00000500000000000000"/>
              <a:sym typeface="Aileron" panose="00000500000000000000"/>
            </a:endParaRPr>
          </a:p>
          <a:p>
            <a:pPr algn="l">
              <a:lnSpc>
                <a:spcPts val="2815"/>
              </a:lnSpc>
            </a:pPr>
            <a:r>
              <a:rPr lang="en-US" altLang="en-US" sz="2200" spc="-79">
                <a:solidFill>
                  <a:srgbClr val="662339"/>
                </a:solidFill>
                <a:latin typeface="Aileron" panose="00000500000000000000"/>
                <a:ea typeface="Aileron" panose="00000500000000000000"/>
                <a:cs typeface="Aileron" panose="00000500000000000000"/>
                <a:sym typeface="Aileron" panose="00000500000000000000"/>
              </a:rPr>
              <a:t>Як гінекологічні патології (як гострі, так і хронічні) руйнують емоційний стан жінки.</a:t>
            </a:r>
            <a:endParaRPr lang="en-US" altLang="en-US" sz="2200" spc="-79">
              <a:solidFill>
                <a:srgbClr val="662339"/>
              </a:solidFill>
              <a:latin typeface="Aileron" panose="00000500000000000000"/>
              <a:ea typeface="Aileron" panose="00000500000000000000"/>
              <a:cs typeface="Aileron" panose="00000500000000000000"/>
              <a:sym typeface="Aileron" panose="00000500000000000000"/>
            </a:endParaRPr>
          </a:p>
          <a:p>
            <a:pPr algn="l">
              <a:lnSpc>
                <a:spcPts val="2815"/>
              </a:lnSpc>
            </a:pPr>
            <a:r>
              <a:rPr lang="en-US" altLang="en-US" sz="2200" spc="-79">
                <a:solidFill>
                  <a:srgbClr val="662339"/>
                </a:solidFill>
                <a:latin typeface="Aileron" panose="00000500000000000000"/>
                <a:ea typeface="Aileron" panose="00000500000000000000"/>
                <a:cs typeface="Aileron" panose="00000500000000000000"/>
                <a:sym typeface="Aileron" panose="00000500000000000000"/>
              </a:rPr>
              <a:t>Репродуктивні кризи: психологічний виворіт важких періодів (від проблем із зачаттям до клімаксу).</a:t>
            </a:r>
            <a:endParaRPr lang="en-US" altLang="en-US" sz="2200" spc="-79">
              <a:solidFill>
                <a:srgbClr val="662339"/>
              </a:solidFill>
              <a:latin typeface="Aileron" panose="00000500000000000000"/>
              <a:ea typeface="Aileron" panose="00000500000000000000"/>
              <a:cs typeface="Aileron" panose="00000500000000000000"/>
              <a:sym typeface="Aileron" panose="00000500000000000000"/>
            </a:endParaRPr>
          </a:p>
          <a:p>
            <a:pPr algn="l">
              <a:lnSpc>
                <a:spcPts val="2815"/>
              </a:lnSpc>
            </a:pPr>
            <a:r>
              <a:rPr lang="en-US" altLang="en-US" sz="2200" spc="-79">
                <a:solidFill>
                  <a:srgbClr val="662339"/>
                </a:solidFill>
                <a:latin typeface="Aileron" panose="00000500000000000000"/>
                <a:ea typeface="Aileron" panose="00000500000000000000"/>
                <a:cs typeface="Aileron" panose="00000500000000000000"/>
                <a:sym typeface="Aileron" panose="00000500000000000000"/>
              </a:rPr>
              <a:t>Деструктивні варіанти сприйняття вагітності (коли жінка не приймає свій стан або майбутнє материнство).</a:t>
            </a:r>
            <a:endParaRPr lang="en-US" altLang="en-US" sz="2200" spc="-79">
              <a:solidFill>
                <a:srgbClr val="662339"/>
              </a:solidFill>
              <a:latin typeface="Aileron" panose="00000500000000000000"/>
              <a:ea typeface="Aileron" panose="00000500000000000000"/>
              <a:cs typeface="Aileron" panose="00000500000000000000"/>
              <a:sym typeface="Aileron" panose="00000500000000000000"/>
            </a:endParaRPr>
          </a:p>
          <a:p>
            <a:pPr algn="l">
              <a:lnSpc>
                <a:spcPts val="2815"/>
              </a:lnSpc>
            </a:pPr>
            <a:endParaRPr lang="en-US" altLang="en-US" sz="2200" spc="-79">
              <a:solidFill>
                <a:srgbClr val="662339"/>
              </a:solidFill>
              <a:latin typeface="Aileron" panose="00000500000000000000"/>
              <a:ea typeface="Aileron" panose="00000500000000000000"/>
              <a:cs typeface="Aileron" panose="00000500000000000000"/>
              <a:sym typeface="Aileron" panose="00000500000000000000"/>
            </a:endParaRPr>
          </a:p>
          <a:p>
            <a:pPr algn="l">
              <a:lnSpc>
                <a:spcPts val="2815"/>
              </a:lnSpc>
            </a:pPr>
            <a:r>
              <a:rPr lang="en-US" altLang="en-US" sz="2200" spc="-79">
                <a:solidFill>
                  <a:srgbClr val="662339"/>
                </a:solidFill>
                <a:latin typeface="Aileron" panose="00000500000000000000"/>
                <a:ea typeface="Aileron" panose="00000500000000000000"/>
                <a:cs typeface="Aileron" panose="00000500000000000000"/>
                <a:sym typeface="Aileron" panose="00000500000000000000"/>
              </a:rPr>
              <a:t>2. Клінічна діагностика та оцінювання</a:t>
            </a:r>
            <a:endParaRPr lang="en-US" altLang="en-US" sz="2200" spc="-79">
              <a:solidFill>
                <a:srgbClr val="662339"/>
              </a:solidFill>
              <a:latin typeface="Aileron" panose="00000500000000000000"/>
              <a:ea typeface="Aileron" panose="00000500000000000000"/>
              <a:cs typeface="Aileron" panose="00000500000000000000"/>
              <a:sym typeface="Aileron" panose="00000500000000000000"/>
            </a:endParaRPr>
          </a:p>
          <a:p>
            <a:pPr algn="l">
              <a:lnSpc>
                <a:spcPts val="2815"/>
              </a:lnSpc>
            </a:pPr>
            <a:r>
              <a:rPr lang="en-US" altLang="en-US" sz="2200" spc="-79">
                <a:solidFill>
                  <a:srgbClr val="662339"/>
                </a:solidFill>
                <a:latin typeface="Aileron" panose="00000500000000000000"/>
                <a:ea typeface="Aileron" panose="00000500000000000000"/>
                <a:cs typeface="Aileron" panose="00000500000000000000"/>
                <a:sym typeface="Aileron" panose="00000500000000000000"/>
              </a:rPr>
              <a:t>Методологія патопсихологічного оцінювання пацієнток в акушерстві та гінекології.</a:t>
            </a:r>
            <a:endParaRPr lang="en-US" altLang="en-US" sz="2200" spc="-79">
              <a:solidFill>
                <a:srgbClr val="662339"/>
              </a:solidFill>
              <a:latin typeface="Aileron" panose="00000500000000000000"/>
              <a:ea typeface="Aileron" panose="00000500000000000000"/>
              <a:cs typeface="Aileron" panose="00000500000000000000"/>
              <a:sym typeface="Aileron" panose="00000500000000000000"/>
            </a:endParaRPr>
          </a:p>
          <a:p>
            <a:pPr algn="l">
              <a:lnSpc>
                <a:spcPts val="2815"/>
              </a:lnSpc>
            </a:pPr>
            <a:r>
              <a:rPr lang="en-US" altLang="en-US" sz="2200" spc="-79">
                <a:solidFill>
                  <a:srgbClr val="662339"/>
                </a:solidFill>
                <a:latin typeface="Aileron" panose="00000500000000000000"/>
                <a:ea typeface="Aileron" panose="00000500000000000000"/>
                <a:cs typeface="Aileron" panose="00000500000000000000"/>
                <a:sym typeface="Aileron" panose="00000500000000000000"/>
              </a:rPr>
              <a:t>Диференційна діагностика: як відрізнити звичайну тривогу чи втому вагітної від серйозної клінічної патології (наприклад, післяпологового психозу).</a:t>
            </a:r>
            <a:endParaRPr lang="en-US" altLang="en-US" sz="2200" spc="-79">
              <a:solidFill>
                <a:srgbClr val="662339"/>
              </a:solidFill>
              <a:latin typeface="Aileron" panose="00000500000000000000"/>
              <a:ea typeface="Aileron" panose="00000500000000000000"/>
              <a:cs typeface="Aileron" panose="00000500000000000000"/>
              <a:sym typeface="Aileron" panose="00000500000000000000"/>
            </a:endParaRPr>
          </a:p>
          <a:p>
            <a:pPr algn="l">
              <a:lnSpc>
                <a:spcPts val="2815"/>
              </a:lnSpc>
            </a:pPr>
            <a:endParaRPr lang="en-US" altLang="en-US" sz="2200" spc="-79">
              <a:solidFill>
                <a:srgbClr val="662339"/>
              </a:solidFill>
              <a:latin typeface="Aileron" panose="00000500000000000000"/>
              <a:ea typeface="Aileron" panose="00000500000000000000"/>
              <a:cs typeface="Aileron" panose="00000500000000000000"/>
              <a:sym typeface="Aileron" panose="00000500000000000000"/>
            </a:endParaRPr>
          </a:p>
          <a:p>
            <a:pPr algn="l">
              <a:lnSpc>
                <a:spcPts val="2815"/>
              </a:lnSpc>
            </a:pPr>
            <a:r>
              <a:rPr lang="en-US" altLang="en-US" sz="2200" spc="-79">
                <a:solidFill>
                  <a:srgbClr val="662339"/>
                </a:solidFill>
                <a:latin typeface="Aileron" panose="00000500000000000000"/>
                <a:ea typeface="Aileron" panose="00000500000000000000"/>
                <a:cs typeface="Aileron" panose="00000500000000000000"/>
                <a:sym typeface="Aileron" panose="00000500000000000000"/>
              </a:rPr>
              <a:t>3. Психотерапевтичний супровід та допомога</a:t>
            </a:r>
            <a:endParaRPr lang="en-US" altLang="en-US" sz="2200" spc="-79">
              <a:solidFill>
                <a:srgbClr val="662339"/>
              </a:solidFill>
              <a:latin typeface="Aileron" panose="00000500000000000000"/>
              <a:ea typeface="Aileron" panose="00000500000000000000"/>
              <a:cs typeface="Aileron" panose="00000500000000000000"/>
              <a:sym typeface="Aileron" panose="00000500000000000000"/>
            </a:endParaRPr>
          </a:p>
          <a:p>
            <a:pPr algn="l">
              <a:lnSpc>
                <a:spcPts val="2815"/>
              </a:lnSpc>
            </a:pPr>
            <a:r>
              <a:rPr lang="en-US" altLang="en-US" sz="2200" spc="-79">
                <a:solidFill>
                  <a:srgbClr val="662339"/>
                </a:solidFill>
                <a:latin typeface="Aileron" panose="00000500000000000000"/>
                <a:ea typeface="Aileron" panose="00000500000000000000"/>
                <a:cs typeface="Aileron" panose="00000500000000000000"/>
                <a:sym typeface="Aileron" panose="00000500000000000000"/>
              </a:rPr>
              <a:t>Кризова інтервенція: екстрена психологічна допомога жінкам у гострих стресових станах.</a:t>
            </a:r>
            <a:endParaRPr lang="en-US" altLang="en-US" sz="2200" spc="-79">
              <a:solidFill>
                <a:srgbClr val="662339"/>
              </a:solidFill>
              <a:latin typeface="Aileron" panose="00000500000000000000"/>
              <a:ea typeface="Aileron" panose="00000500000000000000"/>
              <a:cs typeface="Aileron" panose="00000500000000000000"/>
              <a:sym typeface="Aileron" panose="00000500000000000000"/>
            </a:endParaRPr>
          </a:p>
          <a:p>
            <a:pPr algn="l">
              <a:lnSpc>
                <a:spcPts val="2815"/>
              </a:lnSpc>
            </a:pPr>
            <a:r>
              <a:rPr lang="en-US" altLang="en-US" sz="2200" spc="-79">
                <a:solidFill>
                  <a:srgbClr val="662339"/>
                </a:solidFill>
                <a:latin typeface="Aileron" panose="00000500000000000000"/>
                <a:ea typeface="Aileron" panose="00000500000000000000"/>
                <a:cs typeface="Aileron" panose="00000500000000000000"/>
                <a:sym typeface="Aileron" panose="00000500000000000000"/>
              </a:rPr>
              <a:t>Технології довгострокової психотерапії та супроводу пацієнток під час лікування.</a:t>
            </a:r>
            <a:endParaRPr lang="en-US" altLang="en-US" sz="2200" spc="-79">
              <a:solidFill>
                <a:srgbClr val="662339"/>
              </a:solidFill>
              <a:latin typeface="Aileron" panose="00000500000000000000"/>
              <a:ea typeface="Aileron" panose="00000500000000000000"/>
              <a:cs typeface="Aileron" panose="00000500000000000000"/>
              <a:sym typeface="Aileron" panose="00000500000000000000"/>
            </a:endParaRPr>
          </a:p>
          <a:p>
            <a:pPr algn="l">
              <a:lnSpc>
                <a:spcPts val="2815"/>
              </a:lnSpc>
            </a:pPr>
            <a:r>
              <a:rPr lang="en-US" altLang="en-US" sz="2200" spc="-79">
                <a:solidFill>
                  <a:srgbClr val="662339"/>
                </a:solidFill>
                <a:latin typeface="Aileron" panose="00000500000000000000"/>
                <a:ea typeface="Aileron" panose="00000500000000000000"/>
                <a:cs typeface="Aileron" panose="00000500000000000000"/>
                <a:sym typeface="Aileron" panose="00000500000000000000"/>
              </a:rPr>
              <a:t>Експертна перинатальна психологія для роботи в пологових будинках та репродуктивних центрах.</a:t>
            </a:r>
            <a:endParaRPr lang="en-US" altLang="en-US" sz="2200" spc="-79">
              <a:solidFill>
                <a:srgbClr val="662339"/>
              </a:solidFill>
              <a:latin typeface="Aileron" panose="00000500000000000000"/>
              <a:ea typeface="Aileron" panose="00000500000000000000"/>
              <a:cs typeface="Aileron" panose="00000500000000000000"/>
              <a:sym typeface="Aileron" panose="0000050000000000000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CE87A9">
                <a:alpha val="100000"/>
              </a:srgbClr>
            </a:gs>
            <a:gs pos="50000">
              <a:srgbClr val="FFDFEE">
                <a:alpha val="100000"/>
              </a:srgbClr>
            </a:gs>
            <a:gs pos="100000">
              <a:srgbClr val="FFFFFF">
                <a:alpha val="100000"/>
              </a:srgbClr>
            </a:gs>
          </a:gsLst>
          <a:lin ang="27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939733" y="1843671"/>
            <a:ext cx="9997718" cy="10107987"/>
          </a:xfrm>
          <a:custGeom>
            <a:avLst/>
            <a:gdLst/>
            <a:ahLst/>
            <a:cxnLst/>
            <a:rect l="l" t="t" r="r" b="b"/>
            <a:pathLst>
              <a:path w="9997718" h="10107987">
                <a:moveTo>
                  <a:pt x="0" y="0"/>
                </a:moveTo>
                <a:lnTo>
                  <a:pt x="9997718" y="0"/>
                </a:lnTo>
                <a:lnTo>
                  <a:pt x="9997718" y="10107986"/>
                </a:lnTo>
                <a:lnTo>
                  <a:pt x="0" y="10107986"/>
                </a:lnTo>
                <a:lnTo>
                  <a:pt x="0" y="0"/>
                </a:lnTo>
                <a:close/>
              </a:path>
            </a:pathLst>
          </a:custGeom>
          <a:blipFill>
            <a:blip r:embed="rId1">
              <a:alphaModFix amt="60000"/>
            </a:blip>
            <a:stretch>
              <a:fillRect/>
            </a:stretch>
          </a:blipFill>
        </p:spPr>
      </p:sp>
      <p:grpSp>
        <p:nvGrpSpPr>
          <p:cNvPr id="3" name="Group 3"/>
          <p:cNvGrpSpPr/>
          <p:nvPr/>
        </p:nvGrpSpPr>
        <p:grpSpPr>
          <a:xfrm rot="0">
            <a:off x="231162" y="6897664"/>
            <a:ext cx="2976672" cy="2976672"/>
            <a:chOff x="0" y="0"/>
            <a:chExt cx="812800" cy="812800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BF607F">
                <a:alpha val="54902"/>
              </a:srgbClr>
            </a:solidFill>
          </p:spPr>
        </p:sp>
        <p:sp>
          <p:nvSpPr>
            <p:cNvPr id="5" name="TextBox 5"/>
            <p:cNvSpPr txBox="1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60"/>
                </a:lnSpc>
                <a:spcBef>
                  <a:spcPct val="0"/>
                </a:spcBef>
              </a:pPr>
            </a:p>
          </p:txBody>
        </p:sp>
      </p:grpSp>
      <p:grpSp>
        <p:nvGrpSpPr>
          <p:cNvPr id="6" name="Group 6"/>
          <p:cNvGrpSpPr/>
          <p:nvPr/>
        </p:nvGrpSpPr>
        <p:grpSpPr>
          <a:xfrm rot="0">
            <a:off x="15990443" y="4741840"/>
            <a:ext cx="1594725" cy="1594725"/>
            <a:chOff x="0" y="0"/>
            <a:chExt cx="812800" cy="812800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BF607F">
                <a:alpha val="54902"/>
              </a:srgbClr>
            </a:solidFill>
          </p:spPr>
        </p:sp>
        <p:sp>
          <p:nvSpPr>
            <p:cNvPr id="8" name="TextBox 8"/>
            <p:cNvSpPr txBox="1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60"/>
                </a:lnSpc>
                <a:spcBef>
                  <a:spcPct val="0"/>
                </a:spcBef>
              </a:pPr>
            </a:p>
          </p:txBody>
        </p:sp>
      </p:grpSp>
      <p:grpSp>
        <p:nvGrpSpPr>
          <p:cNvPr id="9" name="Group 9"/>
          <p:cNvGrpSpPr/>
          <p:nvPr/>
        </p:nvGrpSpPr>
        <p:grpSpPr>
          <a:xfrm rot="0">
            <a:off x="10288816" y="6897664"/>
            <a:ext cx="4461523" cy="4461523"/>
            <a:chOff x="0" y="0"/>
            <a:chExt cx="812800" cy="812800"/>
          </a:xfrm>
        </p:grpSpPr>
        <p:sp>
          <p:nvSpPr>
            <p:cNvPr id="10" name="Freeform 10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BF607F">
                <a:alpha val="54902"/>
              </a:srgbClr>
            </a:solidFill>
          </p:spPr>
        </p:sp>
        <p:sp>
          <p:nvSpPr>
            <p:cNvPr id="11" name="TextBox 11"/>
            <p:cNvSpPr txBox="1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60"/>
                </a:lnSpc>
                <a:spcBef>
                  <a:spcPct val="0"/>
                </a:spcBef>
              </a:pPr>
            </a:p>
          </p:txBody>
        </p:sp>
      </p:grpSp>
      <p:sp>
        <p:nvSpPr>
          <p:cNvPr id="12" name="Freeform 12"/>
          <p:cNvSpPr/>
          <p:nvPr/>
        </p:nvSpPr>
        <p:spPr>
          <a:xfrm>
            <a:off x="11788947" y="5432572"/>
            <a:ext cx="9997718" cy="10107987"/>
          </a:xfrm>
          <a:custGeom>
            <a:avLst/>
            <a:gdLst/>
            <a:ahLst/>
            <a:cxnLst/>
            <a:rect l="l" t="t" r="r" b="b"/>
            <a:pathLst>
              <a:path w="9997718" h="10107987">
                <a:moveTo>
                  <a:pt x="0" y="0"/>
                </a:moveTo>
                <a:lnTo>
                  <a:pt x="9997717" y="0"/>
                </a:lnTo>
                <a:lnTo>
                  <a:pt x="9997717" y="10107987"/>
                </a:lnTo>
                <a:lnTo>
                  <a:pt x="0" y="10107987"/>
                </a:lnTo>
                <a:lnTo>
                  <a:pt x="0" y="0"/>
                </a:lnTo>
                <a:close/>
              </a:path>
            </a:pathLst>
          </a:custGeom>
          <a:blipFill>
            <a:blip r:embed="rId1">
              <a:alphaModFix amt="44999"/>
            </a:blip>
            <a:stretch>
              <a:fillRect/>
            </a:stretch>
          </a:blipFill>
        </p:spPr>
      </p:sp>
      <p:sp>
        <p:nvSpPr>
          <p:cNvPr id="13" name="TextBox 13"/>
          <p:cNvSpPr txBox="1"/>
          <p:nvPr/>
        </p:nvSpPr>
        <p:spPr>
          <a:xfrm>
            <a:off x="462915" y="342900"/>
            <a:ext cx="17342485" cy="1149985"/>
          </a:xfrm>
          <a:prstGeom prst="rect">
            <a:avLst/>
          </a:prstGeom>
        </p:spPr>
        <p:txBody>
          <a:bodyPr lIns="0" tIns="0" rIns="0" bIns="0" rtlCol="0" anchor="t">
            <a:noAutofit/>
          </a:bodyPr>
          <a:lstStyle/>
          <a:p>
            <a:pPr algn="ctr">
              <a:lnSpc>
                <a:spcPts val="8370"/>
              </a:lnSpc>
            </a:pPr>
            <a:r>
              <a:rPr lang="uk-UA" altLang="en-US" sz="4800" b="1" spc="-324">
                <a:solidFill>
                  <a:srgbClr val="662339"/>
                </a:solidFill>
                <a:latin typeface="Aileron Bold"/>
                <a:ea typeface="Aileron Bold"/>
                <a:cs typeface="Aileron Bold"/>
                <a:sym typeface="Aileron Bold"/>
              </a:rPr>
              <a:t>Що ви зможете за умови опанування курсу</a:t>
            </a:r>
            <a:endParaRPr lang="uk-UA" altLang="en-US" sz="4800" b="1" spc="-324">
              <a:solidFill>
                <a:srgbClr val="662339"/>
              </a:solidFill>
              <a:latin typeface="Aileron Bold"/>
              <a:ea typeface="Aileron Bold"/>
              <a:cs typeface="Aileron Bold"/>
              <a:sym typeface="Aileron Bold"/>
            </a:endParaRPr>
          </a:p>
        </p:txBody>
      </p:sp>
      <p:sp>
        <p:nvSpPr>
          <p:cNvPr id="15" name="TextBox 15"/>
          <p:cNvSpPr txBox="1"/>
          <p:nvPr/>
        </p:nvSpPr>
        <p:spPr>
          <a:xfrm>
            <a:off x="304800" y="1485900"/>
            <a:ext cx="10234295" cy="8666480"/>
          </a:xfrm>
          <a:prstGeom prst="rect">
            <a:avLst/>
          </a:prstGeom>
        </p:spPr>
        <p:txBody>
          <a:bodyPr wrap="square" lIns="0" tIns="0" rIns="0" bIns="0" rtlCol="0" anchor="t">
            <a:noAutofit/>
          </a:bodyPr>
          <a:lstStyle/>
          <a:p>
            <a:pPr marL="342900" indent="-342900" algn="just">
              <a:lnSpc>
                <a:spcPts val="2815"/>
              </a:lnSpc>
              <a:buFont typeface="Wingdings" panose="05000000000000000000" charset="0"/>
              <a:buChar char=""/>
            </a:pPr>
            <a:r>
              <a:rPr lang="en-US" altLang="en-US" sz="2200" b="1" spc="-79">
                <a:solidFill>
                  <a:srgbClr val="662339"/>
                </a:solidFill>
                <a:latin typeface="Aileron" panose="00000500000000000000"/>
                <a:ea typeface="Aileron" panose="00000500000000000000"/>
                <a:cs typeface="Aileron" panose="00000500000000000000"/>
                <a:sym typeface="Aileron" panose="00000500000000000000"/>
              </a:rPr>
              <a:t>Діагностувати приховані розлади та психологічний стан:</a:t>
            </a:r>
            <a:r>
              <a:rPr lang="en-US" altLang="en-US" sz="2200" spc="-79">
                <a:solidFill>
                  <a:srgbClr val="662339"/>
                </a:solidFill>
                <a:latin typeface="Aileron" panose="00000500000000000000"/>
                <a:ea typeface="Aileron" panose="00000500000000000000"/>
                <a:cs typeface="Aileron" panose="00000500000000000000"/>
                <a:sym typeface="Aileron" panose="00000500000000000000"/>
              </a:rPr>
              <a:t> Проводити комплексну патопсихологічну діагностику, визначати типи сприйняття вагітності (гестаційної домінанти) та вчасно виявляти маркери післяпологових депресій, психозів, тривожних розладів та нозогеній (реакцій на хворобу).</a:t>
            </a:r>
            <a:endParaRPr lang="en-US" altLang="en-US" sz="2200" spc="-79">
              <a:solidFill>
                <a:srgbClr val="662339"/>
              </a:solidFill>
              <a:latin typeface="Aileron" panose="00000500000000000000"/>
              <a:ea typeface="Aileron" panose="00000500000000000000"/>
              <a:cs typeface="Aileron" panose="00000500000000000000"/>
              <a:sym typeface="Aileron" panose="00000500000000000000"/>
            </a:endParaRPr>
          </a:p>
          <a:p>
            <a:pPr marL="342900" indent="-342900" algn="just">
              <a:lnSpc>
                <a:spcPts val="2815"/>
              </a:lnSpc>
              <a:buFont typeface="Wingdings" panose="05000000000000000000" charset="0"/>
              <a:buChar char=""/>
            </a:pPr>
            <a:r>
              <a:rPr lang="en-US" altLang="en-US" sz="2200" b="1" spc="-79">
                <a:solidFill>
                  <a:srgbClr val="662339"/>
                </a:solidFill>
                <a:latin typeface="Aileron" panose="00000500000000000000"/>
                <a:ea typeface="Aileron" panose="00000500000000000000"/>
                <a:cs typeface="Aileron" panose="00000500000000000000"/>
                <a:sym typeface="Aileron" panose="00000500000000000000"/>
              </a:rPr>
              <a:t>Діяти професійно в гострих кризових ситуаціях:</a:t>
            </a:r>
            <a:r>
              <a:rPr lang="en-US" altLang="en-US" sz="2200" spc="-79">
                <a:solidFill>
                  <a:srgbClr val="662339"/>
                </a:solidFill>
                <a:latin typeface="Aileron" panose="00000500000000000000"/>
                <a:ea typeface="Aileron" panose="00000500000000000000"/>
                <a:cs typeface="Aileron" panose="00000500000000000000"/>
                <a:sym typeface="Aileron" panose="00000500000000000000"/>
              </a:rPr>
              <a:t> Застосовувати методи високоспеціалізованої кризової інтервенції та короткострокової терапії при найважчих травмах в акушерстві — перинатальних втратах, невдалих спробах штучного запліднення (ДРТ) та онкогінекологічних діагнозах.</a:t>
            </a:r>
            <a:endParaRPr lang="en-US" altLang="en-US" sz="2200" spc="-79">
              <a:solidFill>
                <a:srgbClr val="662339"/>
              </a:solidFill>
              <a:latin typeface="Aileron" panose="00000500000000000000"/>
              <a:ea typeface="Aileron" panose="00000500000000000000"/>
              <a:cs typeface="Aileron" panose="00000500000000000000"/>
              <a:sym typeface="Aileron" panose="00000500000000000000"/>
            </a:endParaRPr>
          </a:p>
          <a:p>
            <a:pPr marL="342900" indent="-342900" algn="just">
              <a:lnSpc>
                <a:spcPts val="2815"/>
              </a:lnSpc>
              <a:buFont typeface="Wingdings" panose="05000000000000000000" charset="0"/>
              <a:buChar char=""/>
            </a:pPr>
            <a:r>
              <a:rPr lang="en-US" altLang="en-US" sz="2200" b="1" spc="-79">
                <a:solidFill>
                  <a:srgbClr val="662339"/>
                </a:solidFill>
                <a:latin typeface="Aileron" panose="00000500000000000000"/>
                <a:ea typeface="Aileron" panose="00000500000000000000"/>
                <a:cs typeface="Aileron" panose="00000500000000000000"/>
                <a:sym typeface="Aileron" panose="00000500000000000000"/>
              </a:rPr>
              <a:t>Розкодовувати та лікувати психосоматику: </a:t>
            </a:r>
            <a:r>
              <a:rPr lang="en-US" altLang="en-US" sz="2200" spc="-79">
                <a:solidFill>
                  <a:srgbClr val="662339"/>
                </a:solidFill>
                <a:latin typeface="Aileron" panose="00000500000000000000"/>
                <a:ea typeface="Aileron" panose="00000500000000000000"/>
                <a:cs typeface="Aileron" panose="00000500000000000000"/>
                <a:sym typeface="Aileron" panose="00000500000000000000"/>
              </a:rPr>
              <a:t>Проводити патогенетичний аналіз і розробляти терапевтичні стратегії для подолання розладів репродуктивної системи, що мають психологічне підґрунтя (психогенне безпліддя, функціональна аменорея тощо).</a:t>
            </a:r>
            <a:endParaRPr lang="en-US" altLang="en-US" sz="2200" spc="-79">
              <a:solidFill>
                <a:srgbClr val="662339"/>
              </a:solidFill>
              <a:latin typeface="Aileron" panose="00000500000000000000"/>
              <a:ea typeface="Aileron" panose="00000500000000000000"/>
              <a:cs typeface="Aileron" panose="00000500000000000000"/>
              <a:sym typeface="Aileron" panose="00000500000000000000"/>
            </a:endParaRPr>
          </a:p>
          <a:p>
            <a:pPr marL="342900" indent="-342900" algn="just">
              <a:lnSpc>
                <a:spcPts val="2815"/>
              </a:lnSpc>
              <a:buFont typeface="Wingdings" panose="05000000000000000000" charset="0"/>
              <a:buChar char=""/>
            </a:pPr>
            <a:r>
              <a:rPr lang="en-US" altLang="en-US" sz="2200" b="1" spc="-79">
                <a:solidFill>
                  <a:srgbClr val="662339"/>
                </a:solidFill>
                <a:latin typeface="Aileron" panose="00000500000000000000"/>
                <a:ea typeface="Aileron" panose="00000500000000000000"/>
                <a:cs typeface="Aileron" panose="00000500000000000000"/>
                <a:sym typeface="Aileron" panose="00000500000000000000"/>
              </a:rPr>
              <a:t>Створювати власні програми підготовки до батьківства: </a:t>
            </a:r>
            <a:r>
              <a:rPr lang="en-US" altLang="en-US" sz="2200" spc="-79">
                <a:solidFill>
                  <a:srgbClr val="662339"/>
                </a:solidFill>
                <a:latin typeface="Aileron" panose="00000500000000000000"/>
                <a:ea typeface="Aileron" panose="00000500000000000000"/>
                <a:cs typeface="Aileron" panose="00000500000000000000"/>
                <a:sym typeface="Aileron" panose="00000500000000000000"/>
              </a:rPr>
              <a:t>Самостійно конструювати та впроваджувати авторські курси з психопрофілактичної підготовки до пологів та усвідомленого батьківства, а також супроводжувати партнерські й сімейні пологи.</a:t>
            </a:r>
            <a:endParaRPr lang="en-US" altLang="en-US" sz="2200" spc="-79">
              <a:solidFill>
                <a:srgbClr val="662339"/>
              </a:solidFill>
              <a:latin typeface="Aileron" panose="00000500000000000000"/>
              <a:ea typeface="Aileron" panose="00000500000000000000"/>
              <a:cs typeface="Aileron" panose="00000500000000000000"/>
              <a:sym typeface="Aileron" panose="00000500000000000000"/>
            </a:endParaRPr>
          </a:p>
          <a:p>
            <a:pPr marL="342900" indent="-342900" algn="just">
              <a:lnSpc>
                <a:spcPts val="2815"/>
              </a:lnSpc>
              <a:buFont typeface="Wingdings" panose="05000000000000000000" charset="0"/>
              <a:buChar char=""/>
            </a:pPr>
            <a:r>
              <a:rPr lang="en-US" altLang="en-US" sz="2200" b="1" spc="-79">
                <a:solidFill>
                  <a:srgbClr val="662339"/>
                </a:solidFill>
                <a:latin typeface="Aileron" panose="00000500000000000000"/>
                <a:ea typeface="Aileron" panose="00000500000000000000"/>
                <a:cs typeface="Aileron" panose="00000500000000000000"/>
                <a:sym typeface="Aileron" panose="00000500000000000000"/>
              </a:rPr>
              <a:t>Прогнозувати ризики та девіації:</a:t>
            </a:r>
            <a:r>
              <a:rPr lang="en-US" altLang="en-US" sz="2200" spc="-79">
                <a:solidFill>
                  <a:srgbClr val="662339"/>
                </a:solidFill>
                <a:latin typeface="Aileron" panose="00000500000000000000"/>
                <a:ea typeface="Aileron" panose="00000500000000000000"/>
                <a:cs typeface="Aileron" panose="00000500000000000000"/>
                <a:sym typeface="Aileron" panose="00000500000000000000"/>
              </a:rPr>
              <a:t> Проводити багатофакторний скринінг (оцінювати репродуктивні установки, мікроклімат у родині), щоб прогнозувати та запобігати післяпологовій дезадаптації та проявам девіантного (небезпечного чи відстороненого) материнства.</a:t>
            </a:r>
            <a:endParaRPr lang="en-US" altLang="en-US" sz="2200" spc="-79">
              <a:solidFill>
                <a:srgbClr val="662339"/>
              </a:solidFill>
              <a:latin typeface="Aileron" panose="00000500000000000000"/>
              <a:ea typeface="Aileron" panose="00000500000000000000"/>
              <a:cs typeface="Aileron" panose="00000500000000000000"/>
              <a:sym typeface="Aileron" panose="00000500000000000000"/>
            </a:endParaRPr>
          </a:p>
          <a:p>
            <a:pPr marL="342900" indent="-342900" algn="just">
              <a:lnSpc>
                <a:spcPts val="2815"/>
              </a:lnSpc>
              <a:buFont typeface="Wingdings" panose="05000000000000000000" charset="0"/>
              <a:buChar char=""/>
            </a:pPr>
            <a:r>
              <a:rPr lang="en-US" altLang="en-US" sz="2200" b="1" spc="-79">
                <a:solidFill>
                  <a:srgbClr val="662339"/>
                </a:solidFill>
                <a:latin typeface="Aileron" panose="00000500000000000000"/>
                <a:ea typeface="Aileron" panose="00000500000000000000"/>
                <a:cs typeface="Aileron" panose="00000500000000000000"/>
                <a:sym typeface="Aileron" panose="00000500000000000000"/>
              </a:rPr>
              <a:t>Керувати комунікацією в медичній команді:</a:t>
            </a:r>
            <a:r>
              <a:rPr lang="en-US" altLang="en-US" sz="2200" spc="-79">
                <a:solidFill>
                  <a:srgbClr val="662339"/>
                </a:solidFill>
                <a:latin typeface="Aileron" panose="00000500000000000000"/>
                <a:ea typeface="Aileron" panose="00000500000000000000"/>
                <a:cs typeface="Aileron" panose="00000500000000000000"/>
                <a:sym typeface="Aileron" panose="00000500000000000000"/>
              </a:rPr>
              <a:t> Виступати медіатором та експертом у системі «психолог — лікар-акушер — пацієнтка», екологічно вирішувати конфлікти в клініці та управляти комплаєнсом (налаштовувати пацієнтку на ефективну співпрацю з лікарями).</a:t>
            </a:r>
            <a:endParaRPr lang="en-US" altLang="en-US" sz="2200" spc="-79">
              <a:solidFill>
                <a:srgbClr val="662339"/>
              </a:solidFill>
              <a:latin typeface="Aileron" panose="00000500000000000000"/>
              <a:ea typeface="Aileron" panose="00000500000000000000"/>
              <a:cs typeface="Aileron" panose="00000500000000000000"/>
              <a:sym typeface="Aileron" panose="00000500000000000000"/>
            </a:endParaRPr>
          </a:p>
        </p:txBody>
      </p:sp>
      <p:grpSp>
        <p:nvGrpSpPr>
          <p:cNvPr id="16" name="Group 16"/>
          <p:cNvGrpSpPr/>
          <p:nvPr/>
        </p:nvGrpSpPr>
        <p:grpSpPr>
          <a:xfrm rot="0">
            <a:off x="10937228" y="1638557"/>
            <a:ext cx="7688413" cy="7605974"/>
            <a:chOff x="0" y="0"/>
            <a:chExt cx="909453" cy="899702"/>
          </a:xfrm>
        </p:grpSpPr>
        <p:sp>
          <p:nvSpPr>
            <p:cNvPr id="17" name="Freeform 17"/>
            <p:cNvSpPr/>
            <p:nvPr/>
          </p:nvSpPr>
          <p:spPr>
            <a:xfrm>
              <a:off x="0" y="0"/>
              <a:ext cx="909453" cy="899701"/>
            </a:xfrm>
            <a:custGeom>
              <a:avLst/>
              <a:gdLst/>
              <a:ahLst/>
              <a:cxnLst/>
              <a:rect l="l" t="t" r="r" b="b"/>
              <a:pathLst>
                <a:path w="909453" h="899701">
                  <a:moveTo>
                    <a:pt x="50348" y="0"/>
                  </a:moveTo>
                  <a:lnTo>
                    <a:pt x="859105" y="0"/>
                  </a:lnTo>
                  <a:cubicBezTo>
                    <a:pt x="886912" y="0"/>
                    <a:pt x="909453" y="22542"/>
                    <a:pt x="909453" y="50348"/>
                  </a:cubicBezTo>
                  <a:lnTo>
                    <a:pt x="909453" y="849353"/>
                  </a:lnTo>
                  <a:cubicBezTo>
                    <a:pt x="909453" y="862707"/>
                    <a:pt x="904149" y="875513"/>
                    <a:pt x="894707" y="884955"/>
                  </a:cubicBezTo>
                  <a:cubicBezTo>
                    <a:pt x="885264" y="894397"/>
                    <a:pt x="872458" y="899701"/>
                    <a:pt x="859105" y="899701"/>
                  </a:cubicBezTo>
                  <a:lnTo>
                    <a:pt x="50348" y="899701"/>
                  </a:lnTo>
                  <a:cubicBezTo>
                    <a:pt x="22542" y="899701"/>
                    <a:pt x="0" y="877160"/>
                    <a:pt x="0" y="849353"/>
                  </a:cubicBezTo>
                  <a:lnTo>
                    <a:pt x="0" y="50348"/>
                  </a:lnTo>
                  <a:cubicBezTo>
                    <a:pt x="0" y="22542"/>
                    <a:pt x="22542" y="0"/>
                    <a:pt x="50348" y="0"/>
                  </a:cubicBezTo>
                  <a:close/>
                </a:path>
              </a:pathLst>
            </a:custGeom>
            <a:blipFill>
              <a:blip r:embed="rId2"/>
              <a:stretch>
                <a:fillRect l="-24587" r="-23897"/>
              </a:stretch>
            </a:blipFill>
            <a:ln w="19050" cap="rnd">
              <a:solidFill>
                <a:srgbClr val="FFFFFF"/>
              </a:solidFill>
              <a:prstDash val="solid"/>
              <a:round/>
            </a:ln>
          </p:spPr>
        </p:sp>
      </p:grpSp>
      <p:sp>
        <p:nvSpPr>
          <p:cNvPr id="25" name="Freeform 25"/>
          <p:cNvSpPr/>
          <p:nvPr/>
        </p:nvSpPr>
        <p:spPr>
          <a:xfrm>
            <a:off x="12335337" y="5719468"/>
            <a:ext cx="682619" cy="1022999"/>
          </a:xfrm>
          <a:custGeom>
            <a:avLst/>
            <a:gdLst/>
            <a:ahLst/>
            <a:cxnLst/>
            <a:rect l="l" t="t" r="r" b="b"/>
            <a:pathLst>
              <a:path w="682619" h="1022999">
                <a:moveTo>
                  <a:pt x="0" y="0"/>
                </a:moveTo>
                <a:lnTo>
                  <a:pt x="682619" y="0"/>
                </a:lnTo>
                <a:lnTo>
                  <a:pt x="682619" y="1022998"/>
                </a:lnTo>
                <a:lnTo>
                  <a:pt x="0" y="1022998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CE87A9">
                <a:alpha val="100000"/>
              </a:srgbClr>
            </a:gs>
            <a:gs pos="50000">
              <a:srgbClr val="FFDFEE">
                <a:alpha val="100000"/>
              </a:srgbClr>
            </a:gs>
            <a:gs pos="100000">
              <a:srgbClr val="FFFFFF">
                <a:alpha val="100000"/>
              </a:srgbClr>
            </a:gs>
          </a:gsLst>
          <a:lin ang="27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8113220" y="1669927"/>
            <a:ext cx="9997718" cy="10107987"/>
          </a:xfrm>
          <a:custGeom>
            <a:avLst/>
            <a:gdLst/>
            <a:ahLst/>
            <a:cxnLst/>
            <a:rect l="l" t="t" r="r" b="b"/>
            <a:pathLst>
              <a:path w="9997718" h="10107987">
                <a:moveTo>
                  <a:pt x="0" y="0"/>
                </a:moveTo>
                <a:lnTo>
                  <a:pt x="9997717" y="0"/>
                </a:lnTo>
                <a:lnTo>
                  <a:pt x="9997717" y="10107986"/>
                </a:lnTo>
                <a:lnTo>
                  <a:pt x="0" y="10107986"/>
                </a:lnTo>
                <a:lnTo>
                  <a:pt x="0" y="0"/>
                </a:lnTo>
                <a:close/>
              </a:path>
            </a:pathLst>
          </a:custGeom>
          <a:blipFill>
            <a:blip r:embed="rId1">
              <a:alphaModFix amt="44999"/>
            </a:blip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11788947" y="5432572"/>
            <a:ext cx="9997718" cy="10107987"/>
          </a:xfrm>
          <a:custGeom>
            <a:avLst/>
            <a:gdLst/>
            <a:ahLst/>
            <a:cxnLst/>
            <a:rect l="l" t="t" r="r" b="b"/>
            <a:pathLst>
              <a:path w="9997718" h="10107987">
                <a:moveTo>
                  <a:pt x="0" y="0"/>
                </a:moveTo>
                <a:lnTo>
                  <a:pt x="9997717" y="0"/>
                </a:lnTo>
                <a:lnTo>
                  <a:pt x="9997717" y="10107987"/>
                </a:lnTo>
                <a:lnTo>
                  <a:pt x="0" y="10107987"/>
                </a:lnTo>
                <a:lnTo>
                  <a:pt x="0" y="0"/>
                </a:lnTo>
                <a:close/>
              </a:path>
            </a:pathLst>
          </a:custGeom>
          <a:blipFill>
            <a:blip r:embed="rId1">
              <a:alphaModFix amt="44999"/>
            </a:blip>
            <a:stretch>
              <a:fillRect/>
            </a:stretch>
          </a:blipFill>
        </p:spPr>
      </p:sp>
      <p:grpSp>
        <p:nvGrpSpPr>
          <p:cNvPr id="4" name="Group 4"/>
          <p:cNvGrpSpPr/>
          <p:nvPr/>
        </p:nvGrpSpPr>
        <p:grpSpPr>
          <a:xfrm rot="0">
            <a:off x="13833369" y="2156111"/>
            <a:ext cx="5040830" cy="5040830"/>
            <a:chOff x="0" y="0"/>
            <a:chExt cx="812800" cy="812800"/>
          </a:xfrm>
        </p:grpSpPr>
        <p:sp>
          <p:nvSpPr>
            <p:cNvPr id="5" name="Freeform 5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BF607F">
                <a:alpha val="54902"/>
              </a:srgbClr>
            </a:solidFill>
          </p:spPr>
        </p:sp>
        <p:sp>
          <p:nvSpPr>
            <p:cNvPr id="6" name="TextBox 6"/>
            <p:cNvSpPr txBox="1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60"/>
                </a:lnSpc>
                <a:spcBef>
                  <a:spcPct val="0"/>
                </a:spcBef>
              </a:pPr>
            </a:p>
          </p:txBody>
        </p:sp>
      </p:grpSp>
      <p:grpSp>
        <p:nvGrpSpPr>
          <p:cNvPr id="7" name="Group 7"/>
          <p:cNvGrpSpPr/>
          <p:nvPr/>
        </p:nvGrpSpPr>
        <p:grpSpPr>
          <a:xfrm rot="0">
            <a:off x="17459690" y="7196941"/>
            <a:ext cx="1411871" cy="1411871"/>
            <a:chOff x="0" y="0"/>
            <a:chExt cx="812800" cy="812800"/>
          </a:xfrm>
        </p:grpSpPr>
        <p:sp>
          <p:nvSpPr>
            <p:cNvPr id="8" name="Freeform 8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BF607F">
                <a:alpha val="54902"/>
              </a:srgbClr>
            </a:solidFill>
          </p:spPr>
        </p:sp>
        <p:sp>
          <p:nvSpPr>
            <p:cNvPr id="9" name="TextBox 9"/>
            <p:cNvSpPr txBox="1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60"/>
                </a:lnSpc>
                <a:spcBef>
                  <a:spcPct val="0"/>
                </a:spcBef>
              </a:pPr>
            </a:p>
          </p:txBody>
        </p:sp>
      </p:grpSp>
      <p:grpSp>
        <p:nvGrpSpPr>
          <p:cNvPr id="10" name="Group 10"/>
          <p:cNvGrpSpPr/>
          <p:nvPr/>
        </p:nvGrpSpPr>
        <p:grpSpPr>
          <a:xfrm rot="0">
            <a:off x="-881031" y="1370539"/>
            <a:ext cx="4461523" cy="4461523"/>
            <a:chOff x="0" y="0"/>
            <a:chExt cx="812800" cy="812800"/>
          </a:xfrm>
        </p:grpSpPr>
        <p:sp>
          <p:nvSpPr>
            <p:cNvPr id="11" name="Freeform 11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BF607F">
                <a:alpha val="54902"/>
              </a:srgbClr>
            </a:solidFill>
          </p:spPr>
        </p:sp>
        <p:sp>
          <p:nvSpPr>
            <p:cNvPr id="12" name="TextBox 12"/>
            <p:cNvSpPr txBox="1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60"/>
                </a:lnSpc>
                <a:spcBef>
                  <a:spcPct val="0"/>
                </a:spcBef>
              </a:pPr>
            </a:p>
          </p:txBody>
        </p:sp>
      </p:grpSp>
      <p:grpSp>
        <p:nvGrpSpPr>
          <p:cNvPr id="13" name="Group 13"/>
          <p:cNvGrpSpPr/>
          <p:nvPr/>
        </p:nvGrpSpPr>
        <p:grpSpPr>
          <a:xfrm rot="0">
            <a:off x="803532" y="436225"/>
            <a:ext cx="16680936" cy="3999286"/>
            <a:chOff x="0" y="0"/>
            <a:chExt cx="2477534" cy="593993"/>
          </a:xfrm>
        </p:grpSpPr>
        <p:sp>
          <p:nvSpPr>
            <p:cNvPr id="14" name="Freeform 14"/>
            <p:cNvSpPr/>
            <p:nvPr/>
          </p:nvSpPr>
          <p:spPr>
            <a:xfrm>
              <a:off x="0" y="0"/>
              <a:ext cx="2477534" cy="593993"/>
            </a:xfrm>
            <a:custGeom>
              <a:avLst/>
              <a:gdLst/>
              <a:ahLst/>
              <a:cxnLst/>
              <a:rect l="l" t="t" r="r" b="b"/>
              <a:pathLst>
                <a:path w="2477534" h="593993">
                  <a:moveTo>
                    <a:pt x="23206" y="0"/>
                  </a:moveTo>
                  <a:lnTo>
                    <a:pt x="2454328" y="0"/>
                  </a:lnTo>
                  <a:cubicBezTo>
                    <a:pt x="2460482" y="0"/>
                    <a:pt x="2466385" y="2445"/>
                    <a:pt x="2470737" y="6797"/>
                  </a:cubicBezTo>
                  <a:cubicBezTo>
                    <a:pt x="2475089" y="11149"/>
                    <a:pt x="2477534" y="17051"/>
                    <a:pt x="2477534" y="23206"/>
                  </a:cubicBezTo>
                  <a:lnTo>
                    <a:pt x="2477534" y="570787"/>
                  </a:lnTo>
                  <a:cubicBezTo>
                    <a:pt x="2477534" y="576942"/>
                    <a:pt x="2475089" y="582845"/>
                    <a:pt x="2470737" y="587197"/>
                  </a:cubicBezTo>
                  <a:cubicBezTo>
                    <a:pt x="2466385" y="591548"/>
                    <a:pt x="2460482" y="593993"/>
                    <a:pt x="2454328" y="593993"/>
                  </a:cubicBezTo>
                  <a:lnTo>
                    <a:pt x="23206" y="593993"/>
                  </a:lnTo>
                  <a:cubicBezTo>
                    <a:pt x="10390" y="593993"/>
                    <a:pt x="0" y="583604"/>
                    <a:pt x="0" y="570787"/>
                  </a:cubicBezTo>
                  <a:lnTo>
                    <a:pt x="0" y="23206"/>
                  </a:lnTo>
                  <a:cubicBezTo>
                    <a:pt x="0" y="17051"/>
                    <a:pt x="2445" y="11149"/>
                    <a:pt x="6797" y="6797"/>
                  </a:cubicBezTo>
                  <a:cubicBezTo>
                    <a:pt x="11149" y="2445"/>
                    <a:pt x="17051" y="0"/>
                    <a:pt x="23206" y="0"/>
                  </a:cubicBezTo>
                  <a:close/>
                </a:path>
              </a:pathLst>
            </a:custGeom>
            <a:blipFill>
              <a:blip r:embed="rId2"/>
              <a:stretch>
                <a:fillRect t="-88945" b="-88945"/>
              </a:stretch>
            </a:blipFill>
            <a:ln w="19050" cap="rnd">
              <a:solidFill>
                <a:srgbClr val="FFFFFF"/>
              </a:solidFill>
              <a:prstDash val="solid"/>
              <a:round/>
            </a:ln>
          </p:spPr>
        </p:sp>
      </p:grpSp>
      <p:sp>
        <p:nvSpPr>
          <p:cNvPr id="17" name="Freeform 17"/>
          <p:cNvSpPr/>
          <p:nvPr/>
        </p:nvSpPr>
        <p:spPr>
          <a:xfrm>
            <a:off x="17780329" y="7514584"/>
            <a:ext cx="874440" cy="849969"/>
          </a:xfrm>
          <a:custGeom>
            <a:avLst/>
            <a:gdLst/>
            <a:ahLst/>
            <a:cxnLst/>
            <a:rect l="l" t="t" r="r" b="b"/>
            <a:pathLst>
              <a:path w="874440" h="849969">
                <a:moveTo>
                  <a:pt x="0" y="0"/>
                </a:moveTo>
                <a:lnTo>
                  <a:pt x="874440" y="0"/>
                </a:lnTo>
                <a:lnTo>
                  <a:pt x="874440" y="849969"/>
                </a:lnTo>
                <a:lnTo>
                  <a:pt x="0" y="849969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alphaModFix amt="55000"/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</p:sp>
      <p:sp>
        <p:nvSpPr>
          <p:cNvPr id="21" name="TextBox 21"/>
          <p:cNvSpPr txBox="1"/>
          <p:nvPr/>
        </p:nvSpPr>
        <p:spPr>
          <a:xfrm>
            <a:off x="803275" y="5095240"/>
            <a:ext cx="9835515" cy="2098040"/>
          </a:xfrm>
          <a:prstGeom prst="rect">
            <a:avLst/>
          </a:prstGeom>
        </p:spPr>
        <p:txBody>
          <a:bodyPr lIns="0" tIns="0" rIns="0" bIns="0" rtlCol="0" anchor="t">
            <a:noAutofit/>
          </a:bodyPr>
          <a:lstStyle/>
          <a:p>
            <a:pPr algn="l">
              <a:lnSpc>
                <a:spcPts val="8370"/>
              </a:lnSpc>
            </a:pPr>
            <a:r>
              <a:rPr lang="uk-UA" altLang="en-US" sz="9000" b="1" spc="-324">
                <a:solidFill>
                  <a:srgbClr val="662339"/>
                </a:solidFill>
                <a:latin typeface="Aileron Bold"/>
                <a:ea typeface="Aileron Bold"/>
                <a:cs typeface="Aileron Bold"/>
                <a:sym typeface="Aileron Bold"/>
              </a:rPr>
              <a:t>Форми навчання</a:t>
            </a:r>
            <a:endParaRPr lang="uk-UA" altLang="en-US" sz="9000" b="1" spc="-324">
              <a:solidFill>
                <a:srgbClr val="662339"/>
              </a:solidFill>
              <a:latin typeface="Aileron Bold"/>
              <a:ea typeface="Aileron Bold"/>
              <a:cs typeface="Aileron Bold"/>
              <a:sym typeface="Aileron Bold"/>
            </a:endParaRPr>
          </a:p>
        </p:txBody>
      </p:sp>
      <p:sp>
        <p:nvSpPr>
          <p:cNvPr id="26" name="Text Box 25"/>
          <p:cNvSpPr txBox="1"/>
          <p:nvPr/>
        </p:nvSpPr>
        <p:spPr>
          <a:xfrm>
            <a:off x="990600" y="6286500"/>
            <a:ext cx="9312275" cy="347662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marL="571500" indent="-571500">
              <a:buFont typeface="Wingdings" panose="05000000000000000000" charset="0"/>
              <a:buChar char=""/>
            </a:pPr>
            <a:r>
              <a:rPr lang="uk-UA" sz="4400" dirty="0">
                <a:latin typeface="Calibri" charset="0"/>
                <a:ea typeface="Calibri" charset="0"/>
                <a:cs typeface="Calibri" charset="0"/>
                <a:sym typeface="+mn-ea"/>
              </a:rPr>
              <a:t>Лекції</a:t>
            </a:r>
            <a:endParaRPr lang="uk-UA" sz="4400" dirty="0">
              <a:latin typeface="Calibri" charset="0"/>
              <a:ea typeface="Calibri" charset="0"/>
              <a:cs typeface="Calibri" charset="0"/>
            </a:endParaRPr>
          </a:p>
          <a:p>
            <a:pPr marL="571500" indent="-571500">
              <a:buFont typeface="Wingdings" panose="05000000000000000000" charset="0"/>
              <a:buChar char=""/>
            </a:pPr>
            <a:r>
              <a:rPr lang="uk-UA" sz="4400" dirty="0">
                <a:latin typeface="Calibri" charset="0"/>
                <a:ea typeface="Calibri" charset="0"/>
                <a:cs typeface="Calibri" charset="0"/>
                <a:sym typeface="+mn-ea"/>
              </a:rPr>
              <a:t>Практичні / Семінарські</a:t>
            </a:r>
            <a:endParaRPr lang="uk-UA" sz="4400" dirty="0">
              <a:latin typeface="Calibri" charset="0"/>
              <a:ea typeface="Calibri" charset="0"/>
              <a:cs typeface="Calibri" charset="0"/>
            </a:endParaRPr>
          </a:p>
          <a:p>
            <a:pPr marL="571500" indent="-571500">
              <a:buFont typeface="Wingdings" panose="05000000000000000000" charset="0"/>
              <a:buChar char=""/>
            </a:pPr>
            <a:r>
              <a:rPr lang="uk-UA" sz="4400" dirty="0">
                <a:latin typeface="Calibri" charset="0"/>
                <a:ea typeface="Calibri" charset="0"/>
                <a:cs typeface="Calibri" charset="0"/>
                <a:sym typeface="+mn-ea"/>
              </a:rPr>
              <a:t>Самостійна робота</a:t>
            </a:r>
            <a:endParaRPr lang="uk-UA" sz="4400" dirty="0">
              <a:latin typeface="Calibri" charset="0"/>
              <a:ea typeface="Calibri" charset="0"/>
              <a:cs typeface="Calibri" charset="0"/>
            </a:endParaRPr>
          </a:p>
          <a:p>
            <a:pPr marL="571500" indent="-571500">
              <a:buFont typeface="Wingdings" panose="05000000000000000000" charset="0"/>
              <a:buChar char=""/>
            </a:pPr>
            <a:r>
              <a:rPr lang="uk-UA" sz="4400" dirty="0">
                <a:latin typeface="Calibri" charset="0"/>
                <a:ea typeface="Calibri" charset="0"/>
                <a:cs typeface="Calibri" charset="0"/>
                <a:sym typeface="+mn-ea"/>
              </a:rPr>
              <a:t>Індивідуальна самостійна робота</a:t>
            </a:r>
            <a:endParaRPr lang="en-US" sz="4400"/>
          </a:p>
        </p:txBody>
      </p:sp>
      <p:grpSp>
        <p:nvGrpSpPr>
          <p:cNvPr id="27" name="Group 21"/>
          <p:cNvGrpSpPr/>
          <p:nvPr/>
        </p:nvGrpSpPr>
        <p:grpSpPr>
          <a:xfrm rot="0">
            <a:off x="9982200" y="5036185"/>
            <a:ext cx="7824470" cy="4961890"/>
            <a:chOff x="0" y="0"/>
            <a:chExt cx="1454614" cy="1093049"/>
          </a:xfrm>
          <a:solidFill>
            <a:srgbClr val="E6B1C9"/>
          </a:solidFill>
        </p:grpSpPr>
        <p:sp>
          <p:nvSpPr>
            <p:cNvPr id="28" name="Freeform 22"/>
            <p:cNvSpPr/>
            <p:nvPr/>
          </p:nvSpPr>
          <p:spPr>
            <a:xfrm>
              <a:off x="0" y="0"/>
              <a:ext cx="1454614" cy="1093049"/>
            </a:xfrm>
            <a:custGeom>
              <a:avLst/>
              <a:gdLst/>
              <a:ahLst/>
              <a:cxnLst/>
              <a:rect l="l" t="t" r="r" b="b"/>
              <a:pathLst>
                <a:path w="1454614" h="1093049">
                  <a:moveTo>
                    <a:pt x="71490" y="0"/>
                  </a:moveTo>
                  <a:lnTo>
                    <a:pt x="1383124" y="0"/>
                  </a:lnTo>
                  <a:cubicBezTo>
                    <a:pt x="1402085" y="0"/>
                    <a:pt x="1420269" y="7532"/>
                    <a:pt x="1433675" y="20939"/>
                  </a:cubicBezTo>
                  <a:cubicBezTo>
                    <a:pt x="1447083" y="34346"/>
                    <a:pt x="1454614" y="52530"/>
                    <a:pt x="1454614" y="71490"/>
                  </a:cubicBezTo>
                  <a:lnTo>
                    <a:pt x="1454614" y="1021559"/>
                  </a:lnTo>
                  <a:cubicBezTo>
                    <a:pt x="1454614" y="1061042"/>
                    <a:pt x="1422607" y="1093049"/>
                    <a:pt x="1383124" y="1093049"/>
                  </a:cubicBezTo>
                  <a:lnTo>
                    <a:pt x="71490" y="1093049"/>
                  </a:lnTo>
                  <a:cubicBezTo>
                    <a:pt x="52530" y="1093049"/>
                    <a:pt x="34346" y="1085517"/>
                    <a:pt x="20939" y="1072110"/>
                  </a:cubicBezTo>
                  <a:cubicBezTo>
                    <a:pt x="7532" y="1058703"/>
                    <a:pt x="0" y="1040520"/>
                    <a:pt x="0" y="1021559"/>
                  </a:cubicBezTo>
                  <a:lnTo>
                    <a:pt x="0" y="71490"/>
                  </a:lnTo>
                  <a:cubicBezTo>
                    <a:pt x="0" y="52530"/>
                    <a:pt x="7532" y="34346"/>
                    <a:pt x="20939" y="20939"/>
                  </a:cubicBezTo>
                  <a:cubicBezTo>
                    <a:pt x="34346" y="7532"/>
                    <a:pt x="52530" y="0"/>
                    <a:pt x="71490" y="0"/>
                  </a:cubicBezTo>
                  <a:close/>
                </a:path>
              </a:pathLst>
            </a:custGeom>
            <a:grpFill/>
            <a:ln w="19050" cap="rnd">
              <a:solidFill>
                <a:srgbClr val="662339"/>
              </a:solidFill>
              <a:prstDash val="solid"/>
              <a:round/>
            </a:ln>
          </p:spPr>
        </p:sp>
        <p:sp>
          <p:nvSpPr>
            <p:cNvPr id="29" name="TextBox 23"/>
            <p:cNvSpPr txBox="1"/>
            <p:nvPr/>
          </p:nvSpPr>
          <p:spPr>
            <a:xfrm>
              <a:off x="14166" y="6854"/>
              <a:ext cx="1417900" cy="934421"/>
            </a:xfrm>
            <a:prstGeom prst="rect">
              <a:avLst/>
            </a:prstGeom>
            <a:grpFill/>
          </p:spPr>
          <p:txBody>
            <a:bodyPr lIns="50800" tIns="50800" rIns="50800" bIns="50800" rtlCol="0" anchor="ctr"/>
            <a:lstStyle/>
            <a:p>
              <a:pPr algn="just"/>
              <a:endParaRPr lang="uk-UA" sz="3600" b="1" dirty="0">
                <a:solidFill>
                  <a:srgbClr val="002060"/>
                </a:solidFill>
                <a:latin typeface="Calibri" charset="0"/>
                <a:ea typeface="Calibri" charset="0"/>
                <a:cs typeface="Calibri" charset="0"/>
                <a:sym typeface="+mn-ea"/>
              </a:endParaRPr>
            </a:p>
            <a:p>
              <a:pPr algn="just"/>
              <a:r>
                <a:rPr lang="uk-UA" sz="4800" b="1" dirty="0">
                  <a:solidFill>
                    <a:srgbClr val="002060"/>
                  </a:solidFill>
                  <a:latin typeface="Calibri" charset="0"/>
                  <a:ea typeface="Calibri" charset="0"/>
                  <a:cs typeface="Calibri" charset="0"/>
                  <a:sym typeface="+mn-ea"/>
                </a:rPr>
                <a:t>Підсумковий контроль</a:t>
              </a:r>
              <a:endParaRPr sz="4800" b="1" dirty="0">
                <a:solidFill>
                  <a:srgbClr val="002060"/>
                </a:solidFill>
                <a:latin typeface="Calibri" charset="0"/>
                <a:ea typeface="Calibri" charset="0"/>
                <a:cs typeface="Calibri" charset="0"/>
              </a:endParaRPr>
            </a:p>
            <a:p>
              <a:pPr algn="just"/>
              <a:r>
                <a:rPr lang="uk-UA" sz="3600" b="1" dirty="0">
                  <a:solidFill>
                    <a:srgbClr val="662339"/>
                  </a:solidFill>
                  <a:latin typeface="Calibri" charset="0"/>
                  <a:ea typeface="Calibri" charset="0"/>
                  <a:cs typeface="Calibri" charset="0"/>
                  <a:sym typeface="+mn-ea"/>
                </a:rPr>
                <a:t>Залік:</a:t>
              </a:r>
              <a:r>
                <a:rPr lang="uk-UA" sz="3600" b="1" dirty="0">
                  <a:solidFill>
                    <a:srgbClr val="002060"/>
                  </a:solidFill>
                  <a:latin typeface="Calibri" charset="0"/>
                  <a:ea typeface="Calibri" charset="0"/>
                  <a:cs typeface="Calibri" charset="0"/>
                  <a:sym typeface="+mn-ea"/>
                </a:rPr>
                <a:t> </a:t>
              </a:r>
              <a:r>
                <a:rPr lang="uk-UA" sz="3600" dirty="0">
                  <a:latin typeface="Calibri" charset="0"/>
                  <a:ea typeface="Calibri" charset="0"/>
                  <a:cs typeface="Calibri" charset="0"/>
                  <a:sym typeface="+mn-ea"/>
                </a:rPr>
                <a:t>на останньому практичному занятті за умов успішного проходження курсу</a:t>
              </a:r>
              <a:r>
                <a:rPr lang="en-US" sz="3600" dirty="0">
                  <a:latin typeface="Calibri" charset="0"/>
                  <a:ea typeface="Calibri" charset="0"/>
                  <a:cs typeface="Calibri" charset="0"/>
                  <a:sym typeface="+mn-ea"/>
                </a:rPr>
                <a:t> (</a:t>
              </a:r>
              <a:r>
                <a:rPr lang="ru-RU" sz="3600" dirty="0">
                  <a:latin typeface="Calibri" charset="0"/>
                  <a:ea typeface="Calibri" charset="0"/>
                  <a:cs typeface="Calibri" charset="0"/>
                  <a:sym typeface="+mn-ea"/>
                </a:rPr>
                <a:t>сума </a:t>
              </a:r>
              <a:r>
                <a:rPr lang="ru-RU" sz="3600" dirty="0" err="1">
                  <a:latin typeface="Calibri" charset="0"/>
                  <a:ea typeface="Calibri" charset="0"/>
                  <a:cs typeface="Calibri" charset="0"/>
                  <a:sym typeface="+mn-ea"/>
                </a:rPr>
                <a:t>балів</a:t>
              </a:r>
              <a:r>
                <a:rPr lang="ru-RU" sz="3600" dirty="0">
                  <a:latin typeface="Calibri" charset="0"/>
                  <a:ea typeface="Calibri" charset="0"/>
                  <a:cs typeface="Calibri" charset="0"/>
                  <a:sym typeface="+mn-ea"/>
                </a:rPr>
                <a:t> за </a:t>
              </a:r>
              <a:r>
                <a:rPr lang="ru-RU" sz="3600" dirty="0" err="1">
                  <a:latin typeface="Calibri" charset="0"/>
                  <a:ea typeface="Calibri" charset="0"/>
                  <a:cs typeface="Calibri" charset="0"/>
                  <a:sym typeface="+mn-ea"/>
                </a:rPr>
                <a:t>всі</a:t>
              </a:r>
              <a:r>
                <a:rPr lang="ru-RU" sz="3600" dirty="0">
                  <a:latin typeface="Calibri" charset="0"/>
                  <a:ea typeface="Calibri" charset="0"/>
                  <a:cs typeface="Calibri" charset="0"/>
                  <a:sym typeface="+mn-ea"/>
                </a:rPr>
                <a:t> </a:t>
              </a:r>
              <a:r>
                <a:rPr lang="ru-RU" sz="3600" dirty="0" err="1">
                  <a:latin typeface="Calibri" charset="0"/>
                  <a:ea typeface="Calibri" charset="0"/>
                  <a:cs typeface="Calibri" charset="0"/>
                  <a:sym typeface="+mn-ea"/>
                </a:rPr>
                <a:t>види</a:t>
              </a:r>
              <a:r>
                <a:rPr lang="ru-RU" sz="3600" dirty="0">
                  <a:latin typeface="Calibri" charset="0"/>
                  <a:ea typeface="Calibri" charset="0"/>
                  <a:cs typeface="Calibri" charset="0"/>
                  <a:sym typeface="+mn-ea"/>
                </a:rPr>
                <a:t> </a:t>
              </a:r>
              <a:r>
                <a:rPr lang="ru-RU" sz="3600" dirty="0" err="1">
                  <a:latin typeface="Calibri" charset="0"/>
                  <a:ea typeface="Calibri" charset="0"/>
                  <a:cs typeface="Calibri" charset="0"/>
                  <a:sym typeface="+mn-ea"/>
                </a:rPr>
                <a:t>навчальної</a:t>
              </a:r>
              <a:r>
                <a:rPr lang="ru-RU" sz="3600" dirty="0">
                  <a:latin typeface="Calibri" charset="0"/>
                  <a:ea typeface="Calibri" charset="0"/>
                  <a:cs typeface="Calibri" charset="0"/>
                  <a:sym typeface="+mn-ea"/>
                </a:rPr>
                <a:t> </a:t>
              </a:r>
              <a:r>
                <a:rPr lang="ru-RU" sz="3600" dirty="0" err="1">
                  <a:latin typeface="Calibri" charset="0"/>
                  <a:ea typeface="Calibri" charset="0"/>
                  <a:cs typeface="Calibri" charset="0"/>
                  <a:sym typeface="+mn-ea"/>
                </a:rPr>
                <a:t>діяльності</a:t>
              </a:r>
              <a:r>
                <a:rPr lang="ru-RU" sz="3600" dirty="0">
                  <a:latin typeface="Calibri" charset="0"/>
                  <a:ea typeface="Calibri" charset="0"/>
                  <a:cs typeface="Calibri" charset="0"/>
                  <a:sym typeface="+mn-ea"/>
                </a:rPr>
                <a:t> - </a:t>
              </a:r>
              <a:r>
                <a:rPr lang="en-US" sz="3600" dirty="0">
                  <a:latin typeface="Calibri" charset="0"/>
                  <a:ea typeface="Calibri" charset="0"/>
                  <a:cs typeface="Calibri" charset="0"/>
                  <a:sym typeface="+mn-ea"/>
                </a:rPr>
                <a:t>122-200 </a:t>
              </a:r>
              <a:r>
                <a:rPr lang="uk-UA" sz="3600" dirty="0">
                  <a:latin typeface="Calibri" charset="0"/>
                  <a:ea typeface="Calibri" charset="0"/>
                  <a:cs typeface="Calibri" charset="0"/>
                  <a:sym typeface="+mn-ea"/>
                </a:rPr>
                <a:t>балів) і відсутності академічної заборгованості.</a:t>
              </a:r>
              <a:endParaRPr sz="3600"/>
            </a:p>
          </p:txBody>
        </p:sp>
      </p:grp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CE87A9">
                <a:alpha val="100000"/>
              </a:srgbClr>
            </a:gs>
            <a:gs pos="50000">
              <a:srgbClr val="FFDFEE">
                <a:alpha val="100000"/>
              </a:srgbClr>
            </a:gs>
            <a:gs pos="100000">
              <a:srgbClr val="FFFFFF">
                <a:alpha val="100000"/>
              </a:srgbClr>
            </a:gs>
          </a:gsLst>
          <a:lin ang="27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" name="Рисунок 44" descr="Изображение выглядит как Человеческое лицо, одежда, текст, улыбка&#10;&#10;Автоматически созданное описание"/>
          <p:cNvPicPr>
            <a:picLocks noChangeAspect="1"/>
          </p:cNvPicPr>
          <p:nvPr/>
        </p:nvPicPr>
        <p:blipFill rotWithShape="1"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867" r="27867"/>
          <a:stretch>
            <a:fillRect/>
          </a:stretch>
        </p:blipFill>
        <p:spPr>
          <a:xfrm>
            <a:off x="5257800" y="3848100"/>
            <a:ext cx="3243580" cy="4866005"/>
          </a:xfrm>
          <a:prstGeom prst="ellipse">
            <a:avLst/>
          </a:prstGeom>
          <a:ln w="38100">
            <a:solidFill>
              <a:srgbClr val="662339"/>
            </a:solidFill>
          </a:ln>
        </p:spPr>
      </p:pic>
      <p:pic>
        <p:nvPicPr>
          <p:cNvPr id="49" name="Рисунок 4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0600" y="3924300"/>
            <a:ext cx="3514725" cy="4556125"/>
          </a:xfrm>
          <a:prstGeom prst="ellipse">
            <a:avLst/>
          </a:prstGeom>
          <a:ln w="38100">
            <a:solidFill>
              <a:srgbClr val="662339"/>
            </a:solidFill>
          </a:ln>
        </p:spPr>
      </p:pic>
      <p:grpSp>
        <p:nvGrpSpPr>
          <p:cNvPr id="10" name="Group 10"/>
          <p:cNvGrpSpPr/>
          <p:nvPr/>
        </p:nvGrpSpPr>
        <p:grpSpPr>
          <a:xfrm rot="0">
            <a:off x="1283038" y="8254763"/>
            <a:ext cx="3072544" cy="1125341"/>
            <a:chOff x="0" y="0"/>
            <a:chExt cx="337418" cy="123582"/>
          </a:xfrm>
        </p:grpSpPr>
        <p:sp>
          <p:nvSpPr>
            <p:cNvPr id="11" name="Freeform 11"/>
            <p:cNvSpPr/>
            <p:nvPr/>
          </p:nvSpPr>
          <p:spPr>
            <a:xfrm>
              <a:off x="0" y="0"/>
              <a:ext cx="337418" cy="123582"/>
            </a:xfrm>
            <a:custGeom>
              <a:avLst/>
              <a:gdLst/>
              <a:ahLst/>
              <a:cxnLst/>
              <a:rect l="l" t="t" r="r" b="b"/>
              <a:pathLst>
                <a:path w="337418" h="123582">
                  <a:moveTo>
                    <a:pt x="61791" y="0"/>
                  </a:moveTo>
                  <a:lnTo>
                    <a:pt x="275627" y="0"/>
                  </a:lnTo>
                  <a:cubicBezTo>
                    <a:pt x="292015" y="0"/>
                    <a:pt x="307732" y="6510"/>
                    <a:pt x="319320" y="18098"/>
                  </a:cubicBezTo>
                  <a:cubicBezTo>
                    <a:pt x="330908" y="29686"/>
                    <a:pt x="337418" y="45403"/>
                    <a:pt x="337418" y="61791"/>
                  </a:cubicBezTo>
                  <a:lnTo>
                    <a:pt x="337418" y="61791"/>
                  </a:lnTo>
                  <a:cubicBezTo>
                    <a:pt x="337418" y="78179"/>
                    <a:pt x="330908" y="93896"/>
                    <a:pt x="319320" y="105484"/>
                  </a:cubicBezTo>
                  <a:cubicBezTo>
                    <a:pt x="307732" y="117072"/>
                    <a:pt x="292015" y="123582"/>
                    <a:pt x="275627" y="123582"/>
                  </a:cubicBezTo>
                  <a:lnTo>
                    <a:pt x="61791" y="123582"/>
                  </a:lnTo>
                  <a:cubicBezTo>
                    <a:pt x="45403" y="123582"/>
                    <a:pt x="29686" y="117072"/>
                    <a:pt x="18098" y="105484"/>
                  </a:cubicBezTo>
                  <a:cubicBezTo>
                    <a:pt x="6510" y="93896"/>
                    <a:pt x="0" y="78179"/>
                    <a:pt x="0" y="61791"/>
                  </a:cubicBezTo>
                  <a:lnTo>
                    <a:pt x="0" y="61791"/>
                  </a:lnTo>
                  <a:cubicBezTo>
                    <a:pt x="0" y="45403"/>
                    <a:pt x="6510" y="29686"/>
                    <a:pt x="18098" y="18098"/>
                  </a:cubicBezTo>
                  <a:cubicBezTo>
                    <a:pt x="29686" y="6510"/>
                    <a:pt x="45403" y="0"/>
                    <a:pt x="61791" y="0"/>
                  </a:cubicBezTo>
                  <a:close/>
                </a:path>
              </a:pathLst>
            </a:custGeom>
            <a:solidFill>
              <a:srgbClr val="FFFFFF"/>
            </a:solidFill>
            <a:ln w="19050" cap="rnd">
              <a:solidFill>
                <a:srgbClr val="662339"/>
              </a:solidFill>
              <a:prstDash val="solid"/>
              <a:round/>
            </a:ln>
          </p:spPr>
        </p:sp>
        <p:sp>
          <p:nvSpPr>
            <p:cNvPr id="12" name="TextBox 12"/>
            <p:cNvSpPr txBox="1"/>
            <p:nvPr/>
          </p:nvSpPr>
          <p:spPr>
            <a:xfrm>
              <a:off x="0" y="-38100"/>
              <a:ext cx="337418" cy="161682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60"/>
                </a:lnSpc>
                <a:spcBef>
                  <a:spcPct val="0"/>
                </a:spcBef>
              </a:pPr>
            </a:p>
          </p:txBody>
        </p:sp>
      </p:grpSp>
      <p:grpSp>
        <p:nvGrpSpPr>
          <p:cNvPr id="13" name="Group 13"/>
          <p:cNvGrpSpPr/>
          <p:nvPr/>
        </p:nvGrpSpPr>
        <p:grpSpPr>
          <a:xfrm rot="0">
            <a:off x="5508957" y="8254763"/>
            <a:ext cx="3072544" cy="1125341"/>
            <a:chOff x="0" y="0"/>
            <a:chExt cx="337418" cy="123582"/>
          </a:xfrm>
        </p:grpSpPr>
        <p:sp>
          <p:nvSpPr>
            <p:cNvPr id="14" name="Freeform 14"/>
            <p:cNvSpPr/>
            <p:nvPr/>
          </p:nvSpPr>
          <p:spPr>
            <a:xfrm>
              <a:off x="0" y="0"/>
              <a:ext cx="337418" cy="123582"/>
            </a:xfrm>
            <a:custGeom>
              <a:avLst/>
              <a:gdLst/>
              <a:ahLst/>
              <a:cxnLst/>
              <a:rect l="l" t="t" r="r" b="b"/>
              <a:pathLst>
                <a:path w="337418" h="123582">
                  <a:moveTo>
                    <a:pt x="61791" y="0"/>
                  </a:moveTo>
                  <a:lnTo>
                    <a:pt x="275627" y="0"/>
                  </a:lnTo>
                  <a:cubicBezTo>
                    <a:pt x="292015" y="0"/>
                    <a:pt x="307732" y="6510"/>
                    <a:pt x="319320" y="18098"/>
                  </a:cubicBezTo>
                  <a:cubicBezTo>
                    <a:pt x="330908" y="29686"/>
                    <a:pt x="337418" y="45403"/>
                    <a:pt x="337418" y="61791"/>
                  </a:cubicBezTo>
                  <a:lnTo>
                    <a:pt x="337418" y="61791"/>
                  </a:lnTo>
                  <a:cubicBezTo>
                    <a:pt x="337418" y="78179"/>
                    <a:pt x="330908" y="93896"/>
                    <a:pt x="319320" y="105484"/>
                  </a:cubicBezTo>
                  <a:cubicBezTo>
                    <a:pt x="307732" y="117072"/>
                    <a:pt x="292015" y="123582"/>
                    <a:pt x="275627" y="123582"/>
                  </a:cubicBezTo>
                  <a:lnTo>
                    <a:pt x="61791" y="123582"/>
                  </a:lnTo>
                  <a:cubicBezTo>
                    <a:pt x="45403" y="123582"/>
                    <a:pt x="29686" y="117072"/>
                    <a:pt x="18098" y="105484"/>
                  </a:cubicBezTo>
                  <a:cubicBezTo>
                    <a:pt x="6510" y="93896"/>
                    <a:pt x="0" y="78179"/>
                    <a:pt x="0" y="61791"/>
                  </a:cubicBezTo>
                  <a:lnTo>
                    <a:pt x="0" y="61791"/>
                  </a:lnTo>
                  <a:cubicBezTo>
                    <a:pt x="0" y="45403"/>
                    <a:pt x="6510" y="29686"/>
                    <a:pt x="18098" y="18098"/>
                  </a:cubicBezTo>
                  <a:cubicBezTo>
                    <a:pt x="29686" y="6510"/>
                    <a:pt x="45403" y="0"/>
                    <a:pt x="61791" y="0"/>
                  </a:cubicBezTo>
                  <a:close/>
                </a:path>
              </a:pathLst>
            </a:custGeom>
            <a:solidFill>
              <a:srgbClr val="FFFFFF"/>
            </a:solidFill>
            <a:ln w="19050" cap="rnd">
              <a:solidFill>
                <a:srgbClr val="662339"/>
              </a:solidFill>
              <a:prstDash val="solid"/>
              <a:round/>
            </a:ln>
          </p:spPr>
        </p:sp>
        <p:sp>
          <p:nvSpPr>
            <p:cNvPr id="15" name="TextBox 15"/>
            <p:cNvSpPr txBox="1"/>
            <p:nvPr/>
          </p:nvSpPr>
          <p:spPr>
            <a:xfrm>
              <a:off x="0" y="-38100"/>
              <a:ext cx="337418" cy="161682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60"/>
                </a:lnSpc>
                <a:spcBef>
                  <a:spcPct val="0"/>
                </a:spcBef>
              </a:pPr>
            </a:p>
          </p:txBody>
        </p:sp>
      </p:grpSp>
      <p:grpSp>
        <p:nvGrpSpPr>
          <p:cNvPr id="22" name="Group 22"/>
          <p:cNvGrpSpPr/>
          <p:nvPr/>
        </p:nvGrpSpPr>
        <p:grpSpPr>
          <a:xfrm rot="0">
            <a:off x="1283038" y="8087182"/>
            <a:ext cx="3072544" cy="807171"/>
            <a:chOff x="0" y="0"/>
            <a:chExt cx="337418" cy="88641"/>
          </a:xfrm>
        </p:grpSpPr>
        <p:sp>
          <p:nvSpPr>
            <p:cNvPr id="23" name="Freeform 23"/>
            <p:cNvSpPr/>
            <p:nvPr/>
          </p:nvSpPr>
          <p:spPr>
            <a:xfrm>
              <a:off x="0" y="0"/>
              <a:ext cx="337418" cy="88641"/>
            </a:xfrm>
            <a:custGeom>
              <a:avLst/>
              <a:gdLst/>
              <a:ahLst/>
              <a:cxnLst/>
              <a:rect l="l" t="t" r="r" b="b"/>
              <a:pathLst>
                <a:path w="337418" h="88641">
                  <a:moveTo>
                    <a:pt x="44321" y="0"/>
                  </a:moveTo>
                  <a:lnTo>
                    <a:pt x="293097" y="0"/>
                  </a:lnTo>
                  <a:cubicBezTo>
                    <a:pt x="304852" y="0"/>
                    <a:pt x="316125" y="4669"/>
                    <a:pt x="324437" y="12981"/>
                  </a:cubicBezTo>
                  <a:cubicBezTo>
                    <a:pt x="332748" y="21293"/>
                    <a:pt x="337418" y="32566"/>
                    <a:pt x="337418" y="44321"/>
                  </a:cubicBezTo>
                  <a:lnTo>
                    <a:pt x="337418" y="44321"/>
                  </a:lnTo>
                  <a:cubicBezTo>
                    <a:pt x="337418" y="56075"/>
                    <a:pt x="332748" y="67348"/>
                    <a:pt x="324437" y="75660"/>
                  </a:cubicBezTo>
                  <a:cubicBezTo>
                    <a:pt x="316125" y="83972"/>
                    <a:pt x="304852" y="88641"/>
                    <a:pt x="293097" y="88641"/>
                  </a:cubicBezTo>
                  <a:lnTo>
                    <a:pt x="44321" y="88641"/>
                  </a:lnTo>
                  <a:cubicBezTo>
                    <a:pt x="32566" y="88641"/>
                    <a:pt x="21293" y="83972"/>
                    <a:pt x="12981" y="75660"/>
                  </a:cubicBezTo>
                  <a:cubicBezTo>
                    <a:pt x="4669" y="67348"/>
                    <a:pt x="0" y="56075"/>
                    <a:pt x="0" y="44321"/>
                  </a:cubicBezTo>
                  <a:lnTo>
                    <a:pt x="0" y="44321"/>
                  </a:lnTo>
                  <a:cubicBezTo>
                    <a:pt x="0" y="32566"/>
                    <a:pt x="4669" y="21293"/>
                    <a:pt x="12981" y="12981"/>
                  </a:cubicBezTo>
                  <a:cubicBezTo>
                    <a:pt x="21293" y="4669"/>
                    <a:pt x="32566" y="0"/>
                    <a:pt x="44321" y="0"/>
                  </a:cubicBezTo>
                  <a:close/>
                </a:path>
              </a:pathLst>
            </a:custGeom>
            <a:solidFill>
              <a:srgbClr val="662339"/>
            </a:solidFill>
            <a:ln w="19050" cap="rnd">
              <a:solidFill>
                <a:srgbClr val="FAF2E7"/>
              </a:solidFill>
              <a:prstDash val="solid"/>
              <a:round/>
            </a:ln>
          </p:spPr>
        </p:sp>
        <p:sp>
          <p:nvSpPr>
            <p:cNvPr id="24" name="TextBox 24"/>
            <p:cNvSpPr txBox="1"/>
            <p:nvPr/>
          </p:nvSpPr>
          <p:spPr>
            <a:xfrm>
              <a:off x="0" y="-38100"/>
              <a:ext cx="337418" cy="126741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60"/>
                </a:lnSpc>
                <a:spcBef>
                  <a:spcPct val="0"/>
                </a:spcBef>
              </a:pPr>
            </a:p>
          </p:txBody>
        </p:sp>
      </p:grpSp>
      <p:grpSp>
        <p:nvGrpSpPr>
          <p:cNvPr id="25" name="Group 25"/>
          <p:cNvGrpSpPr/>
          <p:nvPr/>
        </p:nvGrpSpPr>
        <p:grpSpPr>
          <a:xfrm rot="0">
            <a:off x="5508957" y="8087182"/>
            <a:ext cx="3072544" cy="807171"/>
            <a:chOff x="0" y="0"/>
            <a:chExt cx="337418" cy="88641"/>
          </a:xfrm>
        </p:grpSpPr>
        <p:sp>
          <p:nvSpPr>
            <p:cNvPr id="26" name="Freeform 26"/>
            <p:cNvSpPr/>
            <p:nvPr/>
          </p:nvSpPr>
          <p:spPr>
            <a:xfrm>
              <a:off x="0" y="0"/>
              <a:ext cx="337418" cy="88641"/>
            </a:xfrm>
            <a:custGeom>
              <a:avLst/>
              <a:gdLst/>
              <a:ahLst/>
              <a:cxnLst/>
              <a:rect l="l" t="t" r="r" b="b"/>
              <a:pathLst>
                <a:path w="337418" h="88641">
                  <a:moveTo>
                    <a:pt x="44321" y="0"/>
                  </a:moveTo>
                  <a:lnTo>
                    <a:pt x="293097" y="0"/>
                  </a:lnTo>
                  <a:cubicBezTo>
                    <a:pt x="304852" y="0"/>
                    <a:pt x="316125" y="4669"/>
                    <a:pt x="324437" y="12981"/>
                  </a:cubicBezTo>
                  <a:cubicBezTo>
                    <a:pt x="332748" y="21293"/>
                    <a:pt x="337418" y="32566"/>
                    <a:pt x="337418" y="44321"/>
                  </a:cubicBezTo>
                  <a:lnTo>
                    <a:pt x="337418" y="44321"/>
                  </a:lnTo>
                  <a:cubicBezTo>
                    <a:pt x="337418" y="56075"/>
                    <a:pt x="332748" y="67348"/>
                    <a:pt x="324437" y="75660"/>
                  </a:cubicBezTo>
                  <a:cubicBezTo>
                    <a:pt x="316125" y="83972"/>
                    <a:pt x="304852" y="88641"/>
                    <a:pt x="293097" y="88641"/>
                  </a:cubicBezTo>
                  <a:lnTo>
                    <a:pt x="44321" y="88641"/>
                  </a:lnTo>
                  <a:cubicBezTo>
                    <a:pt x="32566" y="88641"/>
                    <a:pt x="21293" y="83972"/>
                    <a:pt x="12981" y="75660"/>
                  </a:cubicBezTo>
                  <a:cubicBezTo>
                    <a:pt x="4669" y="67348"/>
                    <a:pt x="0" y="56075"/>
                    <a:pt x="0" y="44321"/>
                  </a:cubicBezTo>
                  <a:lnTo>
                    <a:pt x="0" y="44321"/>
                  </a:lnTo>
                  <a:cubicBezTo>
                    <a:pt x="0" y="32566"/>
                    <a:pt x="4669" y="21293"/>
                    <a:pt x="12981" y="12981"/>
                  </a:cubicBezTo>
                  <a:cubicBezTo>
                    <a:pt x="21293" y="4669"/>
                    <a:pt x="32566" y="0"/>
                    <a:pt x="44321" y="0"/>
                  </a:cubicBezTo>
                  <a:close/>
                </a:path>
              </a:pathLst>
            </a:custGeom>
            <a:solidFill>
              <a:srgbClr val="662339"/>
            </a:solidFill>
            <a:ln w="19050" cap="rnd">
              <a:solidFill>
                <a:srgbClr val="FAF2E7"/>
              </a:solidFill>
              <a:prstDash val="solid"/>
              <a:round/>
            </a:ln>
          </p:spPr>
        </p:sp>
        <p:sp>
          <p:nvSpPr>
            <p:cNvPr id="27" name="TextBox 27"/>
            <p:cNvSpPr txBox="1"/>
            <p:nvPr/>
          </p:nvSpPr>
          <p:spPr>
            <a:xfrm>
              <a:off x="0" y="-38100"/>
              <a:ext cx="337418" cy="126741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60"/>
                </a:lnSpc>
                <a:spcBef>
                  <a:spcPct val="0"/>
                </a:spcBef>
              </a:pPr>
            </a:p>
          </p:txBody>
        </p:sp>
      </p:grpSp>
      <p:sp>
        <p:nvSpPr>
          <p:cNvPr id="34" name="TextBox 34"/>
          <p:cNvSpPr txBox="1"/>
          <p:nvPr/>
        </p:nvSpPr>
        <p:spPr>
          <a:xfrm>
            <a:off x="1339793" y="8235088"/>
            <a:ext cx="3015789" cy="43053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360"/>
              </a:lnSpc>
            </a:pPr>
            <a:r>
              <a:rPr lang="uk-UA" altLang="en-US" sz="2400" b="1" spc="-160">
                <a:solidFill>
                  <a:srgbClr val="FFFFFF"/>
                </a:solidFill>
                <a:latin typeface="Open Sauce Bold"/>
                <a:ea typeface="Open Sauce Bold"/>
                <a:cs typeface="Open Sauce Bold"/>
                <a:sym typeface="Open Sauce Bold"/>
              </a:rPr>
              <a:t>Булавенко О.В.</a:t>
            </a:r>
            <a:endParaRPr lang="uk-UA" altLang="en-US" sz="2400" b="1" spc="-160">
              <a:solidFill>
                <a:srgbClr val="FFFFFF"/>
              </a:solidFill>
              <a:latin typeface="Open Sauce Bold"/>
              <a:ea typeface="Open Sauce Bold"/>
              <a:cs typeface="Open Sauce Bold"/>
              <a:sym typeface="Open Sauce Bold"/>
            </a:endParaRPr>
          </a:p>
        </p:txBody>
      </p:sp>
      <p:sp>
        <p:nvSpPr>
          <p:cNvPr id="35" name="TextBox 35"/>
          <p:cNvSpPr txBox="1"/>
          <p:nvPr/>
        </p:nvSpPr>
        <p:spPr>
          <a:xfrm>
            <a:off x="5537335" y="8235088"/>
            <a:ext cx="3015789" cy="43053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360"/>
              </a:lnSpc>
            </a:pPr>
            <a:r>
              <a:rPr lang="uk-UA" altLang="en-US" sz="2400" b="1" spc="-160">
                <a:solidFill>
                  <a:srgbClr val="FFFFFF"/>
                </a:solidFill>
                <a:latin typeface="Open Sauce Bold"/>
                <a:ea typeface="Open Sauce Bold"/>
                <a:cs typeface="Open Sauce Bold"/>
                <a:sym typeface="Open Sauce Bold"/>
              </a:rPr>
              <a:t>Пролигіна І.В.</a:t>
            </a:r>
            <a:endParaRPr lang="uk-UA" altLang="en-US" sz="2400" b="1" spc="-160">
              <a:solidFill>
                <a:srgbClr val="FFFFFF"/>
              </a:solidFill>
              <a:latin typeface="Open Sauce Bold"/>
              <a:ea typeface="Open Sauce Bold"/>
              <a:cs typeface="Open Sauce Bold"/>
              <a:sym typeface="Open Sauce Bold"/>
            </a:endParaRPr>
          </a:p>
        </p:txBody>
      </p:sp>
      <p:sp>
        <p:nvSpPr>
          <p:cNvPr id="36" name="TextBox 36"/>
          <p:cNvSpPr txBox="1"/>
          <p:nvPr/>
        </p:nvSpPr>
        <p:spPr>
          <a:xfrm>
            <a:off x="1455087" y="8920389"/>
            <a:ext cx="2728446" cy="32258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520"/>
              </a:lnSpc>
            </a:pPr>
            <a:r>
              <a:rPr lang="uk-UA" altLang="en-US" sz="1800" spc="-120">
                <a:solidFill>
                  <a:srgbClr val="A8516E"/>
                </a:solidFill>
                <a:latin typeface="Open Sauce" panose="00000500000000000000"/>
                <a:ea typeface="Open Sauce" panose="00000500000000000000"/>
                <a:cs typeface="Open Sauce" panose="00000500000000000000"/>
                <a:sym typeface="Open Sauce" panose="00000500000000000000"/>
              </a:rPr>
              <a:t>Зав. кафедри, проф., д.м.н.</a:t>
            </a:r>
            <a:endParaRPr lang="uk-UA" altLang="en-US" sz="1800" spc="-120">
              <a:solidFill>
                <a:srgbClr val="A8516E"/>
              </a:solidFill>
              <a:latin typeface="Open Sauce" panose="00000500000000000000"/>
              <a:ea typeface="Open Sauce" panose="00000500000000000000"/>
              <a:cs typeface="Open Sauce" panose="00000500000000000000"/>
              <a:sym typeface="Open Sauce" panose="00000500000000000000"/>
            </a:endParaRPr>
          </a:p>
        </p:txBody>
      </p:sp>
      <p:sp>
        <p:nvSpPr>
          <p:cNvPr id="37" name="TextBox 37"/>
          <p:cNvSpPr txBox="1"/>
          <p:nvPr/>
        </p:nvSpPr>
        <p:spPr>
          <a:xfrm>
            <a:off x="5652629" y="8920389"/>
            <a:ext cx="2728446" cy="32258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520"/>
              </a:lnSpc>
            </a:pPr>
            <a:r>
              <a:rPr lang="uk-UA" altLang="en-US" sz="1800" spc="-120">
                <a:solidFill>
                  <a:srgbClr val="A8516E"/>
                </a:solidFill>
                <a:latin typeface="Open Sauce" panose="00000500000000000000"/>
                <a:ea typeface="Open Sauce" panose="00000500000000000000"/>
                <a:cs typeface="Open Sauce" panose="00000500000000000000"/>
                <a:sym typeface="Open Sauce" panose="00000500000000000000"/>
              </a:rPr>
              <a:t>Зав. уч. частиною, доц., к.м.н.</a:t>
            </a:r>
            <a:endParaRPr lang="uk-UA" altLang="en-US" sz="1800" spc="-120">
              <a:solidFill>
                <a:srgbClr val="A8516E"/>
              </a:solidFill>
              <a:latin typeface="Open Sauce" panose="00000500000000000000"/>
              <a:ea typeface="Open Sauce" panose="00000500000000000000"/>
              <a:cs typeface="Open Sauce" panose="00000500000000000000"/>
              <a:sym typeface="Open Sauce" panose="00000500000000000000"/>
            </a:endParaRPr>
          </a:p>
        </p:txBody>
      </p:sp>
      <p:sp>
        <p:nvSpPr>
          <p:cNvPr id="42" name="TextBox 42"/>
          <p:cNvSpPr txBox="1"/>
          <p:nvPr/>
        </p:nvSpPr>
        <p:spPr>
          <a:xfrm>
            <a:off x="838200" y="1181100"/>
            <a:ext cx="8103870" cy="1073150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l">
              <a:lnSpc>
                <a:spcPts val="8370"/>
              </a:lnSpc>
            </a:pPr>
            <a:r>
              <a:rPr lang="uk-UA" altLang="en-US" sz="9000" b="1" spc="-324">
                <a:solidFill>
                  <a:srgbClr val="662339"/>
                </a:solidFill>
                <a:latin typeface="Aileron Bold"/>
                <a:ea typeface="Aileron Bold"/>
                <a:cs typeface="Aileron Bold"/>
                <a:sym typeface="Aileron Bold"/>
              </a:rPr>
              <a:t>Розробники </a:t>
            </a:r>
            <a:endParaRPr lang="uk-UA" altLang="en-US" sz="9000" b="1" spc="-324">
              <a:solidFill>
                <a:srgbClr val="662339"/>
              </a:solidFill>
              <a:latin typeface="Aileron Bold"/>
              <a:ea typeface="Aileron Bold"/>
              <a:cs typeface="Aileron Bold"/>
              <a:sym typeface="Aileron Bold"/>
            </a:endParaRPr>
          </a:p>
        </p:txBody>
      </p:sp>
      <p:sp>
        <p:nvSpPr>
          <p:cNvPr id="43" name="TextBox 43"/>
          <p:cNvSpPr txBox="1"/>
          <p:nvPr/>
        </p:nvSpPr>
        <p:spPr>
          <a:xfrm>
            <a:off x="838502" y="2400584"/>
            <a:ext cx="3899622" cy="107315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8370"/>
              </a:lnSpc>
            </a:pPr>
            <a:r>
              <a:rPr lang="uk-UA" altLang="en-US" sz="9000" b="1" spc="-324">
                <a:solidFill>
                  <a:srgbClr val="BF607F"/>
                </a:solidFill>
                <a:latin typeface="Aileron Bold"/>
                <a:ea typeface="Aileron Bold"/>
                <a:cs typeface="Aileron Bold"/>
                <a:sym typeface="Aileron Bold"/>
              </a:rPr>
              <a:t>курсу</a:t>
            </a:r>
            <a:endParaRPr lang="uk-UA" altLang="en-US" sz="9000" b="1" spc="-324">
              <a:solidFill>
                <a:srgbClr val="BF607F"/>
              </a:solidFill>
              <a:latin typeface="Aileron Bold"/>
              <a:ea typeface="Aileron Bold"/>
              <a:cs typeface="Aileron Bold"/>
              <a:sym typeface="Aileron Bold"/>
            </a:endParaRPr>
          </a:p>
        </p:txBody>
      </p:sp>
      <p:sp>
        <p:nvSpPr>
          <p:cNvPr id="46" name="Freeform 20"/>
          <p:cNvSpPr/>
          <p:nvPr/>
        </p:nvSpPr>
        <p:spPr>
          <a:xfrm>
            <a:off x="9485228" y="5753388"/>
            <a:ext cx="440173" cy="440173"/>
          </a:xfrm>
          <a:custGeom>
            <a:avLst/>
            <a:gdLst/>
            <a:ahLst/>
            <a:cxnLst/>
            <a:rect l="l" t="t" r="r" b="b"/>
            <a:pathLst>
              <a:path w="440173" h="440173">
                <a:moveTo>
                  <a:pt x="0" y="0"/>
                </a:moveTo>
                <a:lnTo>
                  <a:pt x="440173" y="0"/>
                </a:lnTo>
                <a:lnTo>
                  <a:pt x="440173" y="440173"/>
                </a:lnTo>
                <a:lnTo>
                  <a:pt x="0" y="440173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</p:sp>
      <p:sp>
        <p:nvSpPr>
          <p:cNvPr id="47" name="Freeform 18"/>
          <p:cNvSpPr/>
          <p:nvPr/>
        </p:nvSpPr>
        <p:spPr>
          <a:xfrm>
            <a:off x="9478010" y="4381740"/>
            <a:ext cx="443179" cy="443179"/>
          </a:xfrm>
          <a:custGeom>
            <a:avLst/>
            <a:gdLst/>
            <a:ahLst/>
            <a:cxnLst/>
            <a:rect l="l" t="t" r="r" b="b"/>
            <a:pathLst>
              <a:path w="443179" h="443179">
                <a:moveTo>
                  <a:pt x="0" y="0"/>
                </a:moveTo>
                <a:lnTo>
                  <a:pt x="443179" y="0"/>
                </a:lnTo>
                <a:lnTo>
                  <a:pt x="443179" y="443179"/>
                </a:lnTo>
                <a:lnTo>
                  <a:pt x="0" y="443179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</p:sp>
      <p:sp>
        <p:nvSpPr>
          <p:cNvPr id="48" name="Freeform 19"/>
          <p:cNvSpPr/>
          <p:nvPr/>
        </p:nvSpPr>
        <p:spPr>
          <a:xfrm>
            <a:off x="9438640" y="3619541"/>
            <a:ext cx="441676" cy="441676"/>
          </a:xfrm>
          <a:custGeom>
            <a:avLst/>
            <a:gdLst/>
            <a:ahLst/>
            <a:cxnLst/>
            <a:rect l="l" t="t" r="r" b="b"/>
            <a:pathLst>
              <a:path w="441676" h="441676">
                <a:moveTo>
                  <a:pt x="0" y="0"/>
                </a:moveTo>
                <a:lnTo>
                  <a:pt x="441676" y="0"/>
                </a:lnTo>
                <a:lnTo>
                  <a:pt x="441676" y="441676"/>
                </a:lnTo>
                <a:lnTo>
                  <a:pt x="0" y="441676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</p:sp>
      <p:sp>
        <p:nvSpPr>
          <p:cNvPr id="51" name="Text Box 50"/>
          <p:cNvSpPr txBox="1"/>
          <p:nvPr/>
        </p:nvSpPr>
        <p:spPr>
          <a:xfrm>
            <a:off x="10034905" y="3473450"/>
            <a:ext cx="8178165" cy="347662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l"/>
            <a:r>
              <a:rPr lang="uk-UA" altLang="en-US" sz="4400" b="1">
                <a:solidFill>
                  <a:srgbClr val="662339"/>
                </a:solidFill>
                <a:latin typeface="Times New Roman Bold" panose="02020603050405020304" charset="0"/>
                <a:cs typeface="Times New Roman Bold" panose="02020603050405020304" charset="0"/>
                <a:sym typeface="+mn-ea"/>
              </a:rPr>
              <a:t>м. Вінниця, вул. Пирогова 56</a:t>
            </a:r>
            <a:endParaRPr lang="uk-UA" altLang="en-US" sz="4400" b="1">
              <a:solidFill>
                <a:srgbClr val="662339"/>
              </a:solidFill>
              <a:latin typeface="Times New Roman Bold" panose="02020603050405020304" charset="0"/>
              <a:cs typeface="Times New Roman Bold" panose="02020603050405020304" charset="0"/>
            </a:endParaRPr>
          </a:p>
          <a:p>
            <a:pPr algn="l"/>
            <a:r>
              <a:rPr lang="uk-UA" altLang="en-US" sz="4400" b="1">
                <a:solidFill>
                  <a:srgbClr val="662339"/>
                </a:solidFill>
                <a:latin typeface="Times New Roman Bold" panose="02020603050405020304" charset="0"/>
                <a:cs typeface="Times New Roman Bold" panose="02020603050405020304" charset="0"/>
                <a:sym typeface="+mn-ea"/>
              </a:rPr>
              <a:t> Кафедра акушерства та гінекології №2</a:t>
            </a:r>
            <a:endParaRPr lang="uk-UA" altLang="en-US" sz="4400" b="1">
              <a:solidFill>
                <a:srgbClr val="662339"/>
              </a:solidFill>
              <a:latin typeface="Times New Roman Bold" panose="02020603050405020304" charset="0"/>
              <a:cs typeface="Times New Roman Bold" panose="02020603050405020304" charset="0"/>
            </a:endParaRPr>
          </a:p>
          <a:p>
            <a:pPr algn="l"/>
            <a:r>
              <a:rPr lang="en-US" altLang="en-US" sz="4400" b="1">
                <a:solidFill>
                  <a:srgbClr val="662339"/>
                </a:solidFill>
                <a:latin typeface="Times New Roman Bold" panose="02020603050405020304" charset="0"/>
                <a:cs typeface="Times New Roman Bold" panose="02020603050405020304" charset="0"/>
                <a:sym typeface="+mn-ea"/>
              </a:rPr>
              <a:t>gynecology2@vnmu.edu.ua</a:t>
            </a:r>
            <a:endParaRPr lang="en-US" altLang="en-US" sz="4400" b="1">
              <a:solidFill>
                <a:srgbClr val="662339"/>
              </a:solidFill>
              <a:latin typeface="Times New Roman Bold" panose="02020603050405020304" charset="0"/>
              <a:cs typeface="Times New Roman Bold" panose="02020603050405020304" charset="0"/>
            </a:endParaRPr>
          </a:p>
          <a:p>
            <a:pPr algn="l"/>
            <a:endParaRPr lang="en-US" altLang="en-US" sz="4400" b="1">
              <a:solidFill>
                <a:srgbClr val="662339"/>
              </a:solidFill>
              <a:latin typeface="Times New Roman Bold" panose="02020603050405020304" charset="0"/>
              <a:cs typeface="Times New Roman Bold" panose="02020603050405020304" charset="0"/>
            </a:endParaRPr>
          </a:p>
        </p:txBody>
      </p:sp>
      <p:sp>
        <p:nvSpPr>
          <p:cNvPr id="52" name="TextBox 42"/>
          <p:cNvSpPr txBox="1"/>
          <p:nvPr/>
        </p:nvSpPr>
        <p:spPr>
          <a:xfrm>
            <a:off x="10134600" y="2171700"/>
            <a:ext cx="8103870" cy="1073150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l">
              <a:lnSpc>
                <a:spcPts val="8370"/>
              </a:lnSpc>
            </a:pPr>
            <a:r>
              <a:rPr lang="uk-UA" altLang="en-US" sz="5400" b="1" spc="-324">
                <a:solidFill>
                  <a:srgbClr val="BF607F"/>
                </a:solidFill>
                <a:latin typeface="Aileron Bold"/>
                <a:ea typeface="Aileron Bold"/>
                <a:cs typeface="Aileron Bold"/>
                <a:sym typeface="Aileron Bold"/>
              </a:rPr>
              <a:t>Контактна інформація</a:t>
            </a:r>
            <a:r>
              <a:rPr lang="uk-UA" altLang="en-US" sz="9000" b="1" spc="-324">
                <a:solidFill>
                  <a:srgbClr val="662339"/>
                </a:solidFill>
                <a:latin typeface="Aileron Bold"/>
                <a:ea typeface="Aileron Bold"/>
                <a:cs typeface="Aileron Bold"/>
                <a:sym typeface="Aileron Bold"/>
              </a:rPr>
              <a:t> </a:t>
            </a:r>
            <a:endParaRPr lang="uk-UA" altLang="en-US" sz="9000" b="1" spc="-324">
              <a:solidFill>
                <a:srgbClr val="662339"/>
              </a:solidFill>
              <a:latin typeface="Aileron Bold"/>
              <a:ea typeface="Aileron Bold"/>
              <a:cs typeface="Aileron Bold"/>
              <a:sym typeface="Aileron Bold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4378</Words>
  <Application>WPS Presentation</Application>
  <PresentationFormat>On-screen Show (4:3)</PresentationFormat>
  <Paragraphs>84</Paragraphs>
  <Slides>7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18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7</vt:i4>
      </vt:variant>
    </vt:vector>
  </HeadingPairs>
  <TitlesOfParts>
    <vt:vector size="26" baseType="lpstr">
      <vt:lpstr>Arial</vt:lpstr>
      <vt:lpstr>SimSun</vt:lpstr>
      <vt:lpstr>Wingdings</vt:lpstr>
      <vt:lpstr>Arial Black</vt:lpstr>
      <vt:lpstr>Aileron Bold</vt:lpstr>
      <vt:lpstr>Thonburi</vt:lpstr>
      <vt:lpstr>Calibri</vt:lpstr>
      <vt:lpstr>Helvetica Neue Bold</vt:lpstr>
      <vt:lpstr>Aileron</vt:lpstr>
      <vt:lpstr>Aileron Italics</vt:lpstr>
      <vt:lpstr>Wingdings</vt:lpstr>
      <vt:lpstr>Open Sauce Bold</vt:lpstr>
      <vt:lpstr>Open Sauce</vt:lpstr>
      <vt:lpstr>Times New Roman Bold</vt:lpstr>
      <vt:lpstr>Helvetica Neue</vt:lpstr>
      <vt:lpstr>Microsoft YaHei</vt:lpstr>
      <vt:lpstr>汉仪旗黑</vt:lpstr>
      <vt:lpstr>Arial Unicode MS</vt:lpstr>
      <vt:lpstr>Office Theme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>Інна Гайченя</cp:lastModifiedBy>
  <cp:revision>3</cp:revision>
  <dcterms:created xsi:type="dcterms:W3CDTF">2026-06-15T19:44:28Z</dcterms:created>
  <dcterms:modified xsi:type="dcterms:W3CDTF">2026-06-15T19:44:28Z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5890CF8760CEFE35E1012F6AA2A91EDE_42</vt:lpwstr>
  </property>
  <property fmtid="{D5CDD505-2E9C-101B-9397-08002B2CF9AE}" pid="3" name="KSOProductBuildVer">
    <vt:lpwstr>1033-12.1.25897.25897</vt:lpwstr>
  </property>
</Properties>
</file>