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63" r:id="rId6"/>
    <p:sldId id="264" r:id="rId7"/>
    <p:sldId id="262" r:id="rId8"/>
    <p:sldId id="258" r:id="rId9"/>
    <p:sldId id="25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9900"/>
    <a:srgbClr val="993300"/>
    <a:srgbClr val="FF66FF"/>
    <a:srgbClr val="FFFF99"/>
    <a:srgbClr val="EFEC85"/>
    <a:srgbClr val="FDFD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4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drive.google.com/drive/folders/1r5OIDMt_bX2iH5MwxmsgSzIfkQRTPusZ?usp=drive_link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library.ukma.edu.ua/" TargetMode="External"/><Relationship Id="rId3" Type="http://schemas.openxmlformats.org/officeDocument/2006/relationships/hyperlink" Target="http://library.vnmu.edu.ua/" TargetMode="External"/><Relationship Id="rId7" Type="http://schemas.openxmlformats.org/officeDocument/2006/relationships/hyperlink" Target="http://library.univ.kiev.ua/" TargetMode="External"/><Relationship Id="rId2" Type="http://schemas.openxmlformats.org/officeDocument/2006/relationships/hyperlink" Target="http://vnmu.edu.ua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hc.org.ua/kontrol-zakhvoryuvan" TargetMode="External"/><Relationship Id="rId5" Type="http://schemas.openxmlformats.org/officeDocument/2006/relationships/hyperlink" Target="https://www.testcentr.org.ua/uk/" TargetMode="External"/><Relationship Id="rId4" Type="http://schemas.openxmlformats.org/officeDocument/2006/relationships/hyperlink" Target="http://www.who.int/e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8378"/>
          </a:xfrm>
        </p:spPr>
        <p:txBody>
          <a:bodyPr>
            <a:normAutofit/>
          </a:bodyPr>
          <a:lstStyle/>
          <a:p>
            <a:r>
              <a:rPr lang="uk-UA" sz="5400" b="1" dirty="0">
                <a:solidFill>
                  <a:schemeClr val="accent6">
                    <a:lumMod val="75000"/>
                  </a:schemeClr>
                </a:solidFill>
              </a:rPr>
              <a:t>Психологія здоров’я людини</a:t>
            </a:r>
            <a:br>
              <a:rPr lang="uk-UA" sz="5400" b="1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uk-UA" sz="54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2800" b="1" dirty="0">
                <a:solidFill>
                  <a:schemeClr val="tx2"/>
                </a:solidFill>
              </a:rPr>
              <a:t>Презентація вибіркової дисципліни</a:t>
            </a:r>
            <a:endParaRPr lang="ru-RU" sz="5400" dirty="0">
              <a:solidFill>
                <a:schemeClr val="tx2"/>
              </a:solidFill>
            </a:endParaRPr>
          </a:p>
        </p:txBody>
      </p:sp>
      <p:pic>
        <p:nvPicPr>
          <p:cNvPr id="4" name="Содержимое 3">
            <a:extLst>
              <a:ext uri="{FF2B5EF4-FFF2-40B4-BE49-F238E27FC236}">
                <a16:creationId xmlns:a16="http://schemas.microsoft.com/office/drawing/2014/main" id="{23EC01E9-A5B7-4EF0-941F-1B007B8F91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3789040"/>
            <a:ext cx="8229600" cy="245119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Актуальність курсу</a:t>
            </a:r>
            <a:endParaRPr lang="ru-RU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877272"/>
          </a:xfrm>
          <a:solidFill>
            <a:schemeClr val="accent6">
              <a:lumMod val="40000"/>
              <a:lumOff val="60000"/>
            </a:schemeClr>
          </a:solidFill>
          <a:ln w="57150">
            <a:solidFill>
              <a:srgbClr val="92D050"/>
            </a:solidFill>
          </a:ln>
        </p:spPr>
        <p:txBody>
          <a:bodyPr>
            <a:noAutofit/>
          </a:bodyPr>
          <a:lstStyle/>
          <a:p>
            <a:pPr algn="just">
              <a:buNone/>
            </a:pPr>
            <a:r>
              <a:rPr lang="uk-UA" sz="2450" b="1" dirty="0">
                <a:solidFill>
                  <a:schemeClr val="accent4">
                    <a:lumMod val="50000"/>
                  </a:schemeClr>
                </a:solidFill>
              </a:rPr>
              <a:t>Вивчення дисципліни «Психологія здоров’я людини» необхідне для засвоєння низки профільних дисциплін, таких як «медична біологія», «медична хімія», «анатомія людини», «біологічна хімія», «біоорганічна хімія» та досягнення успіху в майбутній професійній діяльності.</a:t>
            </a:r>
            <a:endParaRPr lang="ru-RU" sz="2450" b="1" dirty="0">
              <a:solidFill>
                <a:schemeClr val="accent4">
                  <a:lumMod val="50000"/>
                </a:schemeClr>
              </a:solidFill>
            </a:endParaRPr>
          </a:p>
          <a:p>
            <a:pPr algn="just">
              <a:buNone/>
            </a:pPr>
            <a:r>
              <a:rPr lang="uk-UA" sz="2450" b="1" dirty="0">
                <a:solidFill>
                  <a:schemeClr val="accent4">
                    <a:lumMod val="50000"/>
                  </a:schemeClr>
                </a:solidFill>
              </a:rPr>
              <a:t>Предметним напрямком дисципліни є психологія здоров’я людини. Курс орієнтований на отримання уявлення про загальну концепцію здоров'я людини, поняття порушень психологічного здоров'я та їх чинників, основні характеристики способу життя та формування здорового способу життя. </a:t>
            </a:r>
          </a:p>
          <a:p>
            <a:pPr algn="just">
              <a:buNone/>
            </a:pPr>
            <a:r>
              <a:rPr lang="uk-UA" sz="2450" b="1" dirty="0">
                <a:solidFill>
                  <a:schemeClr val="accent4">
                    <a:lumMod val="50000"/>
                  </a:schemeClr>
                </a:solidFill>
              </a:rPr>
              <a:t>Курс знайомить із викликами для здоров</a:t>
            </a:r>
            <a:r>
              <a:rPr lang="en-US" sz="2450" b="1" dirty="0">
                <a:solidFill>
                  <a:schemeClr val="accent4">
                    <a:lumMod val="50000"/>
                  </a:schemeClr>
                </a:solidFill>
              </a:rPr>
              <a:t>’</a:t>
            </a:r>
            <a:r>
              <a:rPr lang="uk-UA" sz="2450" b="1" dirty="0">
                <a:solidFill>
                  <a:schemeClr val="accent4">
                    <a:lumMod val="50000"/>
                  </a:schemeClr>
                </a:solidFill>
              </a:rPr>
              <a:t>я, пов'язаних із недотриманням здорового способу життя, основними видами психогігієни та психопрофілактики, методами збереження здоров'я.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1B189F-9A02-4A24-B08A-C9B4F70FA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5" y="0"/>
            <a:ext cx="4524165" cy="2708920"/>
          </a:xfrm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uk-UA" sz="4000" dirty="0"/>
              <a:t>Мета</a:t>
            </a:r>
            <a:r>
              <a:rPr lang="uk-UA" sz="3200" dirty="0"/>
              <a:t> </a:t>
            </a:r>
            <a:br>
              <a:rPr lang="uk-UA" sz="2400" dirty="0"/>
            </a:br>
            <a:r>
              <a:rPr lang="uk-UA" sz="3200" dirty="0"/>
              <a:t>курсу «Психологія здоров’я людини» </a:t>
            </a:r>
            <a:br>
              <a:rPr lang="uk-UA" sz="3200" dirty="0"/>
            </a:br>
            <a:r>
              <a:rPr lang="uk-UA" sz="3200" dirty="0"/>
              <a:t>та його значення для професійної діяльності</a:t>
            </a:r>
            <a:endParaRPr lang="uk-UA" sz="2400" b="1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02CC952-0257-4400-AF9C-599A168ED8BB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b="1" dirty="0">
                <a:solidFill>
                  <a:srgbClr val="FF0000"/>
                </a:solidFill>
              </a:rPr>
              <a:t>Метою</a:t>
            </a:r>
            <a:r>
              <a:rPr lang="uk-UA" dirty="0">
                <a:solidFill>
                  <a:srgbClr val="FF0000"/>
                </a:solidFill>
              </a:rPr>
              <a:t> </a:t>
            </a:r>
            <a:r>
              <a:rPr lang="uk-UA" dirty="0"/>
              <a:t>дисципліни є засвоєння загальних понять про основи психологічного здоров'я особистості та психічного здоров'я людини.</a:t>
            </a:r>
          </a:p>
          <a:p>
            <a:pPr>
              <a:buNone/>
            </a:pPr>
            <a:r>
              <a:rPr lang="uk-UA" dirty="0"/>
              <a:t>В процесі вивчення дисципліни набуваються знання, необхідні для успішного засвоєння дисциплін професійної підготовки та застосування отриманих знань, умінь та навичок в процесі подальшого навчання та у професійній діяльності.</a:t>
            </a:r>
          </a:p>
          <a:p>
            <a:pPr>
              <a:buNone/>
            </a:pPr>
            <a:endParaRPr lang="uk-UA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8F214EC-5902-4CDE-B99A-6C961785ADC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2708920"/>
            <a:ext cx="4614910" cy="414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881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9B5684-FC00-4940-8607-4D098DBFC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20688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sz="3200" b="1" dirty="0"/>
              <a:t>Завдання психології здоров'я людини</a:t>
            </a:r>
            <a:r>
              <a:rPr lang="uk-UA" sz="3200" dirty="0"/>
              <a:t>: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C964389-FA74-4978-9CAC-60DE733EEE6C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0" y="620688"/>
            <a:ext cx="9144000" cy="62373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7150">
            <a:solidFill>
              <a:srgbClr val="92D050"/>
            </a:solidFill>
          </a:ln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uk-UA" sz="8800" b="1" dirty="0">
                <a:solidFill>
                  <a:schemeClr val="accent5">
                    <a:lumMod val="50000"/>
                  </a:schemeClr>
                </a:solidFill>
              </a:rPr>
              <a:t>•    </a:t>
            </a:r>
            <a:r>
              <a:rPr lang="uk-UA" sz="8800" b="1" dirty="0">
                <a:solidFill>
                  <a:srgbClr val="002060"/>
                </a:solidFill>
              </a:rPr>
              <a:t>дослідження критеріїв психічного і соціального здоров'я 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методи діагностики, оцінки та самооцінки психічного та соціального здоров'я 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розробка тестів на визначення здоров'я та початкових стадій захворювання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вивчення чинників здорового способу життя 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формування внутрішньої картини здоров'я 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корекція індивідуального розвитку 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профілактика психічних та психосоматичних розладів 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дослідження станів, що передують хворобі та їх профілактика 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розробка концепції здорової особистості 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самореалізація, розкриття потенціалу особистості 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дослідження психологічних механізмів стресостійкості 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вивчення соціально-психологічних чинників здоров'я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гендерні аспекти психічного та соціального здоров'я;  розробка індивідуально-орієнтованих оздоровчих програм 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психологічне забезпечення професійного здоров'я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психологія довголіття, профілактика старіння </a:t>
            </a:r>
          </a:p>
          <a:p>
            <a:pPr>
              <a:buNone/>
            </a:pPr>
            <a:r>
              <a:rPr lang="uk-UA" sz="8800" b="1" dirty="0">
                <a:solidFill>
                  <a:srgbClr val="002060"/>
                </a:solidFill>
              </a:rPr>
              <a:t>•   психологічна допомога на етапі завершення життєвого шляху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55238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dirty="0"/>
              <a:t>Зміст дисципліни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76672"/>
            <a:ext cx="9144000" cy="6351348"/>
          </a:xfrm>
          <a:solidFill>
            <a:schemeClr val="bg2">
              <a:lumMod val="90000"/>
            </a:schemeClr>
          </a:solidFill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1600" b="1" u="sng" dirty="0">
                <a:solidFill>
                  <a:srgbClr val="C00000"/>
                </a:solidFill>
              </a:rPr>
              <a:t>Модуль 1.  Психологія здоров’я людини</a:t>
            </a:r>
          </a:p>
          <a:p>
            <a:pPr>
              <a:buNone/>
            </a:pPr>
            <a:r>
              <a:rPr lang="uk-UA" sz="1600" b="1" i="1" u="sng" dirty="0">
                <a:solidFill>
                  <a:srgbClr val="C00000"/>
                </a:solidFill>
              </a:rPr>
              <a:t>Змістовий модуль 1. Теоретичні основи психологічного здоров'я, детермінанти та дескриптори</a:t>
            </a:r>
            <a:endParaRPr lang="ru-RU" sz="1600" dirty="0">
              <a:solidFill>
                <a:srgbClr val="C00000"/>
              </a:solidFill>
            </a:endParaRPr>
          </a:p>
          <a:p>
            <a:r>
              <a:rPr lang="uk-UA" sz="1600" b="1" dirty="0"/>
              <a:t>Тема 1. Теоретичні основи психології здоров'я людини. </a:t>
            </a:r>
            <a:endParaRPr lang="ru-RU" sz="1600" b="1" dirty="0"/>
          </a:p>
          <a:p>
            <a:r>
              <a:rPr lang="uk-UA" sz="1600" b="1" dirty="0"/>
              <a:t>Тема 2. Концепція та основні засади психологічного здоров'я. </a:t>
            </a:r>
            <a:endParaRPr lang="ru-RU" sz="1600" b="1" dirty="0"/>
          </a:p>
          <a:p>
            <a:r>
              <a:rPr lang="uk-UA" sz="1600" b="1" dirty="0"/>
              <a:t>Тема 3. Порушення психологічного здоров'я.</a:t>
            </a:r>
            <a:endParaRPr lang="ru-RU" sz="1600" b="1" dirty="0"/>
          </a:p>
          <a:p>
            <a:r>
              <a:rPr lang="uk-UA" sz="1600" b="1" dirty="0"/>
              <a:t>Тема 4. Спосіб життя. Проблеми, пов'язані із способом життя.</a:t>
            </a:r>
            <a:endParaRPr lang="ru-RU" sz="1600" b="1" dirty="0"/>
          </a:p>
          <a:p>
            <a:pPr>
              <a:buNone/>
            </a:pPr>
            <a:endParaRPr lang="uk-UA" sz="1600" b="1" i="1" u="sng" dirty="0"/>
          </a:p>
          <a:p>
            <a:pPr>
              <a:buNone/>
            </a:pPr>
            <a:r>
              <a:rPr lang="uk-UA" sz="1600" b="1" i="1" u="sng" dirty="0">
                <a:solidFill>
                  <a:srgbClr val="C00000"/>
                </a:solidFill>
              </a:rPr>
              <a:t>Змістовий модуль 2. Медико-соціальні основи психологічного здоров'я особистості і психічного здоров'я людини.</a:t>
            </a:r>
            <a:r>
              <a:rPr lang="uk-UA" sz="1600" i="1" u="sng" dirty="0">
                <a:solidFill>
                  <a:srgbClr val="C00000"/>
                </a:solidFill>
              </a:rPr>
              <a:t> </a:t>
            </a:r>
            <a:endParaRPr lang="ru-RU" sz="1600" dirty="0">
              <a:solidFill>
                <a:srgbClr val="C00000"/>
              </a:solidFill>
            </a:endParaRPr>
          </a:p>
          <a:p>
            <a:r>
              <a:rPr lang="uk-UA" sz="1600" b="1" dirty="0"/>
              <a:t>Тема 5. Вікові аспекти психологічного здоров'я. Функціонування сім'ї та її дезадаптаційні форми. </a:t>
            </a:r>
            <a:endParaRPr lang="ru-RU" sz="1600" b="1" dirty="0"/>
          </a:p>
          <a:p>
            <a:r>
              <a:rPr lang="uk-UA" sz="1600" b="1" dirty="0"/>
              <a:t>Тема 6. Особистість та мікросоціальне оточення:  потенційна небезпека для психологічного здоров'я. </a:t>
            </a:r>
            <a:endParaRPr lang="ru-RU" sz="1600" b="1" dirty="0"/>
          </a:p>
          <a:p>
            <a:r>
              <a:rPr lang="uk-UA" sz="1600" b="1" dirty="0"/>
              <a:t>Тема 7. Вплив мезо- та макросоціального оточення на психологічне здоров'я. </a:t>
            </a:r>
            <a:endParaRPr lang="ru-RU" sz="1600" b="1" dirty="0"/>
          </a:p>
          <a:p>
            <a:r>
              <a:rPr lang="uk-UA" sz="1600" b="1" dirty="0"/>
              <a:t>Тема 8. Концепція психічного здоров'я. Основи психогігієни та профілактики.</a:t>
            </a:r>
            <a:endParaRPr lang="ru-RU" sz="1600" b="1" dirty="0"/>
          </a:p>
          <a:p>
            <a:r>
              <a:rPr lang="uk-UA" sz="1600" b="1" dirty="0"/>
              <a:t>Тема 9. Гармонія особистості і потенціал здоров’я. Формування внутрішньої картини здоров’я людини.</a:t>
            </a:r>
            <a:endParaRPr lang="ru-RU" sz="1600" b="1" dirty="0"/>
          </a:p>
          <a:p>
            <a:r>
              <a:rPr lang="uk-UA" sz="1600" b="1" dirty="0"/>
              <a:t>Тема 10. Особливості поведінкових реакцій людини в ситуації стресу. Навички подолання й управління стресом.</a:t>
            </a:r>
            <a:endParaRPr lang="ru-RU" sz="1600" b="1" dirty="0"/>
          </a:p>
          <a:p>
            <a:r>
              <a:rPr lang="uk-UA" sz="1600" b="1" dirty="0"/>
              <a:t>Тема 11. Механізми психологічного захисту особистості та збереження здоров’я. Функції і структура психологічного захисту.</a:t>
            </a:r>
            <a:endParaRPr lang="ru-RU" sz="1600" b="1" dirty="0"/>
          </a:p>
          <a:p>
            <a:r>
              <a:rPr lang="uk-UA" sz="1600" b="1" dirty="0"/>
              <a:t>Тема 12. Роль самоконтролю у забезпечені здоров’я людини.</a:t>
            </a:r>
            <a:endParaRPr lang="ru-RU" sz="1600" b="1" dirty="0"/>
          </a:p>
          <a:p>
            <a:r>
              <a:rPr lang="uk-UA" sz="1600" b="1" dirty="0"/>
              <a:t>Тема 13. Психологічні особливості впевненої в собі особистості.</a:t>
            </a:r>
            <a:endParaRPr lang="ru-RU" sz="1600" b="1" dirty="0"/>
          </a:p>
          <a:p>
            <a:r>
              <a:rPr lang="uk-UA" sz="1600" b="1" dirty="0"/>
              <a:t>Тема 14. Особливості психології людей в різні періоди життя. Шляхи продовження професійного довголіття.</a:t>
            </a:r>
            <a:endParaRPr lang="ru-RU" sz="16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92696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uk-UA" sz="2800" b="1" dirty="0">
                <a:solidFill>
                  <a:schemeClr val="accent3">
                    <a:lumMod val="50000"/>
                  </a:schemeClr>
                </a:solidFill>
              </a:rPr>
              <a:t>Лекції, практичні заняття та самостійна робота</a:t>
            </a:r>
            <a:endParaRPr lang="ru-RU" sz="4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616530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uk-UA" sz="4400" b="1" dirty="0">
                <a:solidFill>
                  <a:srgbClr val="C00000"/>
                </a:solidFill>
              </a:rPr>
              <a:t>Теми лекційного курсу </a:t>
            </a:r>
            <a:r>
              <a:rPr lang="uk-UA" sz="3800" b="1" dirty="0"/>
              <a:t>розкривають проблемні питання відповідних розділів психології здоров’я людини. </a:t>
            </a:r>
            <a:endParaRPr lang="ru-RU" sz="3800" b="1" dirty="0"/>
          </a:p>
          <a:p>
            <a:pPr algn="just">
              <a:buNone/>
            </a:pPr>
            <a:r>
              <a:rPr lang="uk-UA" sz="4400" b="1" dirty="0">
                <a:solidFill>
                  <a:srgbClr val="C00000"/>
                </a:solidFill>
              </a:rPr>
              <a:t>Практичні заняття </a:t>
            </a:r>
            <a:r>
              <a:rPr lang="uk-UA" sz="3800" b="1" dirty="0"/>
              <a:t>передбачають теоретичне обґрунтування основних питань теми та засвоєння наступних практичних навичок: </a:t>
            </a:r>
            <a:endParaRPr lang="ru-RU" sz="3800" b="1" dirty="0"/>
          </a:p>
          <a:p>
            <a:pPr lvl="0" algn="just"/>
            <a:r>
              <a:rPr lang="uk-UA" sz="3800" b="1" dirty="0"/>
              <a:t>оцінка якості, рівню, стилю життя; </a:t>
            </a:r>
            <a:endParaRPr lang="ru-RU" sz="3800" b="1" dirty="0"/>
          </a:p>
          <a:p>
            <a:pPr lvl="0" algn="just"/>
            <a:r>
              <a:rPr lang="uk-UA" sz="3800" b="1" dirty="0"/>
              <a:t>показників індивідуального та популяційного здоров’я.</a:t>
            </a:r>
            <a:endParaRPr lang="ru-RU" sz="3800" b="1" dirty="0"/>
          </a:p>
          <a:p>
            <a:pPr algn="just">
              <a:buNone/>
            </a:pPr>
            <a:r>
              <a:rPr lang="uk-UA" sz="4400" b="1" dirty="0">
                <a:solidFill>
                  <a:srgbClr val="C00000"/>
                </a:solidFill>
              </a:rPr>
              <a:t>Самостійна робота </a:t>
            </a:r>
            <a:r>
              <a:rPr lang="uk-UA" sz="3800" b="1" dirty="0"/>
              <a:t>студента передбачає підготовку до практичних занять та опанування окремих завдань для самостійної роботи, що мають бути освоєні студентами як вхідний рівень знань до проведення практичних занять з дисципліни «Психологія здоров’я людини».</a:t>
            </a:r>
            <a:endParaRPr lang="ru-RU" sz="3800" b="1" dirty="0"/>
          </a:p>
          <a:p>
            <a:pPr algn="just">
              <a:buNone/>
            </a:pPr>
            <a:r>
              <a:rPr lang="uk-UA" sz="3800" b="1" dirty="0"/>
              <a:t>Тематичні плани лекцій, календарні плани практичних занять, тематичний план самостійної поза аудиторної роботи, обсяг та напрямки індивідуальної роботи опубліковані на сайті кафедри. </a:t>
            </a:r>
            <a:endParaRPr lang="ru-RU" sz="3800" b="1" dirty="0"/>
          </a:p>
          <a:p>
            <a:pPr algn="just">
              <a:buNone/>
            </a:pPr>
            <a:r>
              <a:rPr lang="uk-UA" sz="4400" b="1" dirty="0">
                <a:solidFill>
                  <a:srgbClr val="00B050"/>
                </a:solidFill>
              </a:rPr>
              <a:t>Маршрут отримання матеріалів:</a:t>
            </a:r>
            <a:r>
              <a:rPr lang="uk-UA" sz="3800" b="1" dirty="0"/>
              <a:t> Кафедра педагогіки та психології/Студенту/Очна форма навчання/ Стоматологія/ 1 курс/ Навчально-методичні матеріали/ або за посиланням:</a:t>
            </a:r>
          </a:p>
          <a:p>
            <a:pPr algn="just">
              <a:buNone/>
            </a:pPr>
            <a:r>
              <a:rPr lang="uk-UA" dirty="0"/>
              <a:t> </a:t>
            </a:r>
            <a:r>
              <a:rPr lang="ru-RU" dirty="0">
                <a:hlinkClick r:id="rId2"/>
              </a:rPr>
              <a:t>https://drive.google.com/drive/folders/1r5OIDMt_bX2iH5MwxmsgSzIfkQRTPusZ?usp=drive_link</a:t>
            </a:r>
            <a:r>
              <a:rPr lang="ru-RU" dirty="0"/>
              <a:t> </a:t>
            </a:r>
            <a:endParaRPr lang="uk-UA" dirty="0"/>
          </a:p>
          <a:p>
            <a:pPr algn="just">
              <a:buNone/>
            </a:pPr>
            <a:r>
              <a:rPr lang="uk-UA" dirty="0"/>
              <a:t>Доступ до матеріалів здійснюється з корпоративного акаунту студента s000XXX@vnmu.edu.ua.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509D72-5C24-4D00-9FC2-0FF88DEBC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923249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2800" b="1" dirty="0"/>
              <a:t>Після успішного вивчення дисципліни здобувач буде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6E1B459-D9B6-45B4-9D8B-A376515CA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2950" y="1167619"/>
            <a:ext cx="3771902" cy="907787"/>
          </a:xfrm>
        </p:spPr>
        <p:txBody>
          <a:bodyPr/>
          <a:lstStyle/>
          <a:p>
            <a:pPr algn="ctr"/>
            <a:r>
              <a:rPr lang="uk-UA" sz="3200" b="1" dirty="0">
                <a:solidFill>
                  <a:srgbClr val="C00000"/>
                </a:solidFill>
              </a:rPr>
              <a:t>знати</a:t>
            </a:r>
            <a:r>
              <a:rPr lang="uk-UA" b="1" dirty="0">
                <a:solidFill>
                  <a:srgbClr val="C00000"/>
                </a:solidFill>
              </a:rPr>
              <a:t>:</a:t>
            </a:r>
            <a:endParaRPr lang="ru-RU" dirty="0"/>
          </a:p>
          <a:p>
            <a:endParaRPr lang="uk-UA" dirty="0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81E446D-4198-4494-8418-DC5CFDBB7ACC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107504" y="1702190"/>
            <a:ext cx="4407347" cy="50391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uk-UA" sz="2400" dirty="0"/>
              <a:t>критерії психічного та соціального здоров’я та умови збереження здоров’я на цих рівнях;</a:t>
            </a:r>
          </a:p>
          <a:p>
            <a:pPr>
              <a:buFontTx/>
              <a:buChar char="-"/>
            </a:pPr>
            <a:r>
              <a:rPr lang="uk-UA" sz="2400" dirty="0"/>
              <a:t>принципи формування системи забезпечення здоров’я;</a:t>
            </a:r>
          </a:p>
          <a:p>
            <a:pPr>
              <a:buFontTx/>
              <a:buChar char="-"/>
            </a:pPr>
            <a:r>
              <a:rPr lang="uk-UA" sz="2400" dirty="0"/>
              <a:t>методи ведення здорового способу життя;</a:t>
            </a:r>
          </a:p>
          <a:p>
            <a:pPr>
              <a:buFontTx/>
              <a:buChar char="-"/>
            </a:pPr>
            <a:r>
              <a:rPr lang="uk-UA" sz="2400" dirty="0"/>
              <a:t>інформаційно-типологічні аспекти психології здоров’я;</a:t>
            </a:r>
          </a:p>
          <a:p>
            <a:pPr>
              <a:buFontTx/>
              <a:buChar char="-"/>
            </a:pPr>
            <a:r>
              <a:rPr lang="uk-UA" sz="2400" dirty="0"/>
              <a:t>діагностичні методи, які використовуються для проведення психологічної діагностики порушень психологічного здоров'я.</a:t>
            </a:r>
          </a:p>
          <a:p>
            <a:pPr algn="ctr">
              <a:buFontTx/>
              <a:buChar char="-"/>
            </a:pPr>
            <a:endParaRPr lang="uk-UA" sz="2400" dirty="0"/>
          </a:p>
          <a:p>
            <a:pPr algn="ctr">
              <a:buFontTx/>
              <a:buChar char="-"/>
            </a:pPr>
            <a:endParaRPr lang="ru-RU" sz="2400" b="1" dirty="0"/>
          </a:p>
          <a:p>
            <a:endParaRPr lang="uk-UA" dirty="0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122BE839-9AB0-402A-BD2D-D3D9B191BC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14850" y="1244571"/>
            <a:ext cx="4194810" cy="830834"/>
          </a:xfrm>
        </p:spPr>
        <p:txBody>
          <a:bodyPr>
            <a:normAutofit/>
          </a:bodyPr>
          <a:lstStyle/>
          <a:p>
            <a:pPr algn="ctr"/>
            <a:r>
              <a:rPr lang="uk-UA" sz="3200" dirty="0">
                <a:solidFill>
                  <a:srgbClr val="C00000"/>
                </a:solidFill>
              </a:rPr>
              <a:t>вміти:</a:t>
            </a:r>
            <a:endParaRPr lang="ru-RU" sz="3200" dirty="0"/>
          </a:p>
          <a:p>
            <a:endParaRPr lang="uk-UA" dirty="0"/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497E055-7D98-479F-A8D6-89F7850DAEA0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4629150" y="1702190"/>
            <a:ext cx="4407346" cy="503917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>
              <a:buFontTx/>
              <a:buChar char="-"/>
            </a:pPr>
            <a:r>
              <a:rPr lang="uk-UA" sz="2400" dirty="0"/>
              <a:t>виявляти сутність та основні принципи збереження фізичного здоров’я;</a:t>
            </a:r>
          </a:p>
          <a:p>
            <a:pPr>
              <a:buFontTx/>
              <a:buChar char="-"/>
            </a:pPr>
            <a:r>
              <a:rPr lang="uk-UA" sz="2400" dirty="0"/>
              <a:t>встановлювати базові ресурси здоров’я;</a:t>
            </a:r>
          </a:p>
          <a:p>
            <a:pPr>
              <a:buFontTx/>
              <a:buChar char="-"/>
            </a:pPr>
            <a:r>
              <a:rPr lang="uk-UA" sz="2400" dirty="0"/>
              <a:t>застосувати отримані знання в майбутній професійній діяльності;</a:t>
            </a:r>
          </a:p>
          <a:p>
            <a:pPr>
              <a:buFontTx/>
              <a:buChar char="-"/>
            </a:pPr>
            <a:r>
              <a:rPr lang="uk-UA" sz="2400" dirty="0"/>
              <a:t>користуватись комплексами фізичних вправ для підтримання власного здоров’я;</a:t>
            </a:r>
          </a:p>
          <a:p>
            <a:pPr>
              <a:buFontTx/>
              <a:buChar char="-"/>
            </a:pPr>
            <a:r>
              <a:rPr lang="uk-UA" sz="2400" dirty="0"/>
              <a:t>використовувати на практиці елементи медичної та психологічної реабілітації;</a:t>
            </a:r>
          </a:p>
          <a:p>
            <a:pPr>
              <a:buFontTx/>
              <a:buChar char="-"/>
            </a:pPr>
            <a:r>
              <a:rPr lang="uk-UA" sz="2400" dirty="0"/>
              <a:t>керувати своїми психоемоційними станами в умовах напруженої професійної діяльності;</a:t>
            </a:r>
          </a:p>
          <a:p>
            <a:pPr>
              <a:buFontTx/>
              <a:buChar char="-"/>
            </a:pPr>
            <a:r>
              <a:rPr lang="uk-UA" sz="2400" dirty="0"/>
              <a:t>проводити діагностику порушень психологічного здоров'я та методи їх профілактики.  </a:t>
            </a:r>
            <a:endParaRPr lang="ru-RU" sz="24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58622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ln w="5715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>
                <a:solidFill>
                  <a:srgbClr val="7030A0"/>
                </a:solidFill>
              </a:rPr>
              <a:t>Література</a:t>
            </a: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6"/>
          </a:xfrm>
          <a:solidFill>
            <a:srgbClr val="FFFFCC"/>
          </a:solidFill>
          <a:ln w="57150">
            <a:solidFill>
              <a:srgbClr val="009900"/>
            </a:solidFill>
          </a:ln>
        </p:spPr>
        <p:txBody>
          <a:bodyPr>
            <a:noAutofit/>
          </a:bodyPr>
          <a:lstStyle/>
          <a:p>
            <a:pPr lvl="0">
              <a:buNone/>
            </a:pPr>
            <a:r>
              <a:rPr lang="uk-UA" sz="1900" b="1" dirty="0"/>
              <a:t>1. </a:t>
            </a:r>
            <a:r>
              <a:rPr lang="uk-UA" sz="2000" b="1" dirty="0"/>
              <a:t>Толкунова І. Освітні аспекти навчального курсу « Психологія здоров’я і здорового способу життя». Теорія і методика фізичного виховання і спорту. № 2, 2016.  С. 86-97.</a:t>
            </a:r>
            <a:endParaRPr lang="ru-RU" sz="2000" b="1" dirty="0"/>
          </a:p>
          <a:p>
            <a:pPr lvl="0">
              <a:buNone/>
            </a:pPr>
            <a:r>
              <a:rPr lang="uk-UA" sz="2000" b="1" dirty="0"/>
              <a:t>2. Прокопенко І. Психологія Базовий підручник для студентів вищих навчальних закладів, Фоліо, 2012. С. 864.</a:t>
            </a:r>
            <a:endParaRPr lang="ru-RU" sz="2000" b="1" dirty="0"/>
          </a:p>
          <a:p>
            <a:pPr lvl="0">
              <a:buNone/>
            </a:pPr>
            <a:r>
              <a:rPr lang="uk-UA" sz="2000" b="1" dirty="0"/>
              <a:t>3. Коцан І. Я., Ложкін Г. В., Мушкевич М. І. Психологія здоров'я людини. Луцьк: РВВ . Вежа. Волин. нац. ун-ту ім. Лесі Українки, 2011.  С. 430.</a:t>
            </a:r>
            <a:endParaRPr lang="ru-RU" sz="2000" b="1" dirty="0"/>
          </a:p>
          <a:p>
            <a:pPr lvl="0">
              <a:buNone/>
            </a:pPr>
            <a:r>
              <a:rPr lang="uk-UA" sz="2000" b="1" dirty="0"/>
              <a:t>4. Ільїна Н., Мисник С. Загальна психологія теорія та практикум. Навчальний посібник, Університетська книга, 2017. С. 352. </a:t>
            </a:r>
            <a:endParaRPr lang="ru-RU" sz="2000" b="1" dirty="0"/>
          </a:p>
          <a:p>
            <a:pPr lvl="0">
              <a:buNone/>
            </a:pPr>
            <a:r>
              <a:rPr lang="uk-UA" sz="2000" b="1" dirty="0"/>
              <a:t>5. Спіріна І.Д., Вітенко І.С., Напрєєнко О.К. Медична психологія: державний національний підручник Дніпропетровськ: ЧП «Ліра» ЛТД, 2012. С. 444.</a:t>
            </a:r>
            <a:endParaRPr lang="ru-RU" sz="2000" b="1" dirty="0"/>
          </a:p>
          <a:p>
            <a:pPr lvl="0">
              <a:buNone/>
            </a:pPr>
            <a:r>
              <a:rPr lang="uk-UA" sz="2000" b="1" dirty="0"/>
              <a:t>6. Н.Г. Пшук, Л.В. Стукан, Є.Я. Пшук. Навчально-методичний посібник «Медична психологія», Вінниця.: ТОВ «Вінницька міська друкарня», 2014. С. 104.</a:t>
            </a:r>
            <a:endParaRPr lang="ru-RU" sz="2000" b="1" dirty="0"/>
          </a:p>
          <a:p>
            <a:pPr lvl="0">
              <a:buNone/>
            </a:pPr>
            <a:r>
              <a:rPr lang="uk-UA" sz="2000" b="1" dirty="0"/>
              <a:t>7. Н.Г. Пшук, Л.В. Стукан, Є.Я. Пшук. Навчально-методичний посібник «Основи загальної психопатології.», Вінниця.: ТОВ «Вінницька міська друкарня», 2015. С. 136.</a:t>
            </a:r>
            <a:endParaRPr lang="ru-RU" sz="2000" b="1" dirty="0"/>
          </a:p>
          <a:p>
            <a:pPr>
              <a:buNone/>
            </a:pPr>
            <a:r>
              <a:rPr lang="uk-UA" sz="2000" b="1" dirty="0"/>
              <a:t>8. Варій М.Й. Загальна психологія: підручник: у 2 т. Л.: Апріорі, Т. 1, 2016. С.382</a:t>
            </a:r>
            <a:r>
              <a:rPr lang="uk-UA" sz="1900" b="1" dirty="0"/>
              <a:t>.</a:t>
            </a:r>
            <a:endParaRPr lang="ru-RU" sz="19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>
            <a:normAutofit/>
          </a:bodyPr>
          <a:lstStyle/>
          <a:p>
            <a:r>
              <a:rPr lang="uk-UA" sz="3600" b="1" dirty="0">
                <a:solidFill>
                  <a:schemeClr val="accent2">
                    <a:lumMod val="75000"/>
                  </a:schemeClr>
                </a:solidFill>
              </a:rPr>
              <a:t>Електронні ресурси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80728"/>
            <a:ext cx="8568952" cy="5544616"/>
          </a:xfrm>
        </p:spPr>
        <p:txBody>
          <a:bodyPr>
            <a:noAutofit/>
          </a:bodyPr>
          <a:lstStyle/>
          <a:p>
            <a:pPr lvl="0"/>
            <a:r>
              <a:rPr lang="uk-UA" sz="2000" dirty="0"/>
              <a:t>Сайт ВНМУ:  </a:t>
            </a:r>
            <a:r>
              <a:rPr lang="uk-UA" sz="2000" dirty="0">
                <a:hlinkClick r:id="rId2"/>
              </a:rPr>
              <a:t>http://vnmu.edu.ua</a:t>
            </a:r>
            <a:r>
              <a:rPr lang="uk-UA" sz="2000" dirty="0"/>
              <a:t> </a:t>
            </a:r>
            <a:endParaRPr lang="ru-RU" sz="2000" dirty="0"/>
          </a:p>
          <a:p>
            <a:pPr lvl="0"/>
            <a:r>
              <a:rPr lang="uk-UA" sz="2000" dirty="0"/>
              <a:t>Сайт бібліотеки ВНМУ: </a:t>
            </a:r>
            <a:r>
              <a:rPr lang="uk-UA" sz="2000" dirty="0">
                <a:hlinkClick r:id="rId3"/>
              </a:rPr>
              <a:t>http://library.vnmu.edu.ua</a:t>
            </a:r>
            <a:endParaRPr lang="ru-RU" sz="2000" dirty="0"/>
          </a:p>
          <a:p>
            <a:pPr lvl="0"/>
            <a:r>
              <a:rPr lang="uk-UA" sz="2000" dirty="0"/>
              <a:t>Всесвітня організація охорони здоров’я  </a:t>
            </a:r>
            <a:r>
              <a:rPr lang="uk-UA" sz="2000" dirty="0">
                <a:hlinkClick r:id="rId4"/>
              </a:rPr>
              <a:t>http://www.who.int/en/</a:t>
            </a:r>
            <a:r>
              <a:rPr lang="uk-UA" sz="2000" dirty="0"/>
              <a:t> </a:t>
            </a:r>
            <a:endParaRPr lang="ru-RU" sz="2000" dirty="0"/>
          </a:p>
          <a:p>
            <a:pPr lvl="0"/>
            <a:r>
              <a:rPr lang="uk-UA" sz="2000" dirty="0"/>
              <a:t>Центр тестування </a:t>
            </a:r>
            <a:r>
              <a:rPr lang="uk-UA" sz="2000" dirty="0">
                <a:hlinkClick r:id="rId5"/>
              </a:rPr>
              <a:t>https://www.testcentr.org.ua/uk/</a:t>
            </a:r>
            <a:endParaRPr lang="ru-RU" sz="2000" dirty="0"/>
          </a:p>
          <a:p>
            <a:pPr lvl="0"/>
            <a:r>
              <a:rPr lang="uk-UA" sz="2000" dirty="0"/>
              <a:t>Центр громадського здоров’я МОЗ України </a:t>
            </a:r>
            <a:r>
              <a:rPr lang="uk-UA" sz="2000" dirty="0">
                <a:hlinkClick r:id="rId6"/>
              </a:rPr>
              <a:t>https://phc.org.ua/kontrol-zakhvoryuvan</a:t>
            </a:r>
            <a:endParaRPr lang="ru-RU" sz="2000" dirty="0"/>
          </a:p>
          <a:p>
            <a:pPr lvl="0"/>
            <a:r>
              <a:rPr lang="uk-UA" sz="2000" dirty="0"/>
              <a:t>Наукова бібліотека ім. М.Максимовича</a:t>
            </a:r>
            <a:r>
              <a:rPr lang="en-US" sz="2000" dirty="0"/>
              <a:t>: </a:t>
            </a:r>
            <a:r>
              <a:rPr lang="en-US" sz="2000" dirty="0">
                <a:hlinkClick r:id="rId7"/>
              </a:rPr>
              <a:t>http://</a:t>
            </a:r>
            <a:r>
              <a:rPr lang="uk-UA" sz="2000" dirty="0">
                <a:hlinkClick r:id="rId7"/>
              </a:rPr>
              <a:t>library.univ.kiev.u</a:t>
            </a:r>
            <a:r>
              <a:rPr lang="en-US" sz="2000" dirty="0">
                <a:hlinkClick r:id="rId7"/>
              </a:rPr>
              <a:t>a</a:t>
            </a:r>
            <a:endParaRPr lang="uk-UA" sz="2000" dirty="0"/>
          </a:p>
          <a:p>
            <a:pPr lvl="0"/>
            <a:r>
              <a:rPr lang="uk-UA" sz="2000" dirty="0"/>
              <a:t>Наукова бібліотека Національного університету “Києво-Могилянська академія </a:t>
            </a:r>
            <a:r>
              <a:rPr lang="en-US" sz="2000" dirty="0">
                <a:hlinkClick r:id="rId8"/>
              </a:rPr>
              <a:t>https://library.ukma.edu.ua/</a:t>
            </a:r>
            <a:r>
              <a:rPr lang="en-US" sz="2000" dirty="0"/>
              <a:t> </a:t>
            </a:r>
            <a:endParaRPr lang="uk-UA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1169</Words>
  <Application>Microsoft Office PowerPoint</Application>
  <PresentationFormat>Екран (4:3)</PresentationFormat>
  <Paragraphs>87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Психологія здоров’я людини  Презентація вибіркової дисципліни</vt:lpstr>
      <vt:lpstr>Актуальність курсу</vt:lpstr>
      <vt:lpstr>Мета  курсу «Психологія здоров’я людини»  та його значення для професійної діяльності</vt:lpstr>
      <vt:lpstr>Завдання психології здоров'я людини:</vt:lpstr>
      <vt:lpstr>Зміст дисципліни</vt:lpstr>
      <vt:lpstr>Лекції, практичні заняття та самостійна робота</vt:lpstr>
      <vt:lpstr>Після успішного вивчення дисципліни здобувач буде</vt:lpstr>
      <vt:lpstr>Література</vt:lpstr>
      <vt:lpstr>Електронні ресурси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</dc:creator>
  <cp:lastModifiedBy>GeKaBalt</cp:lastModifiedBy>
  <cp:revision>37</cp:revision>
  <dcterms:created xsi:type="dcterms:W3CDTF">2024-11-15T09:01:37Z</dcterms:created>
  <dcterms:modified xsi:type="dcterms:W3CDTF">2024-11-16T17:54:35Z</dcterms:modified>
</cp:coreProperties>
</file>