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17" r:id="rId4"/>
  </p:sldMasterIdLst>
  <p:notesMasterIdLst>
    <p:notesMasterId r:id="rId12"/>
  </p:notesMasterIdLst>
  <p:handoutMasterIdLst>
    <p:handoutMasterId r:id="rId13"/>
  </p:handoutMasterIdLst>
  <p:sldIdLst>
    <p:sldId id="1867" r:id="rId5"/>
    <p:sldId id="1865" r:id="rId6"/>
    <p:sldId id="1866" r:id="rId7"/>
    <p:sldId id="1883" r:id="rId8"/>
    <p:sldId id="1870" r:id="rId9"/>
    <p:sldId id="1880" r:id="rId10"/>
    <p:sldId id="1882" r:id="rId1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t 1" id="{1CA46CF7-019E-4A07-AEE4-E178E9B912FC}">
          <p14:sldIdLst>
            <p14:sldId id="1865"/>
            <p14:sldId id="1867"/>
            <p14:sldId id="1866"/>
            <p14:sldId id="1877"/>
            <p14:sldId id="1869"/>
            <p14:sldId id="1870"/>
            <p14:sldId id="1879"/>
            <p14:sldId id="1878"/>
            <p14:sldId id="1880"/>
            <p14:sldId id="1881"/>
            <p14:sldId id="1882"/>
            <p14:sldId id="1883"/>
            <p14:sldId id="1884"/>
            <p14:sldId id="1885"/>
            <p14:sldId id="1886"/>
            <p14:sldId id="1887"/>
            <p14:sldId id="1888"/>
            <p14:sldId id="1889"/>
            <p14:sldId id="189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84" userDrawn="1">
          <p15:clr>
            <a:srgbClr val="A4A3A4"/>
          </p15:clr>
        </p15:guide>
        <p15:guide id="2" pos="552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Автор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B2E58"/>
    <a:srgbClr val="FF2625"/>
    <a:srgbClr val="007788"/>
    <a:srgbClr val="297C2A"/>
    <a:srgbClr val="FE4387"/>
    <a:srgbClr val="F69000"/>
    <a:srgbClr val="01C2D1"/>
    <a:srgbClr val="D6D734"/>
    <a:srgbClr val="005C68"/>
    <a:srgbClr val="6B292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33" autoAdjust="0"/>
    <p:restoredTop sz="99793" autoAdjust="0"/>
  </p:normalViewPr>
  <p:slideViewPr>
    <p:cSldViewPr snapToGrid="0">
      <p:cViewPr>
        <p:scale>
          <a:sx n="70" d="100"/>
          <a:sy n="70" d="100"/>
        </p:scale>
        <p:origin x="-130" y="346"/>
      </p:cViewPr>
      <p:guideLst>
        <p:guide orient="horz" pos="2184"/>
        <p:guide pos="552"/>
        <p:guide pos="7200"/>
        <p:guide pos="4368"/>
      </p:guideLst>
    </p:cSldViewPr>
  </p:slideViewPr>
  <p:outlineViewPr>
    <p:cViewPr>
      <p:scale>
        <a:sx n="33" d="100"/>
        <a:sy n="33" d="100"/>
      </p:scale>
      <p:origin x="0" y="-24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2684" y="36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10E63EFB-A45E-45D2-917C-2262C9B2BC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77B3576-EAA7-4886-8787-F094B8D8EE2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40A2C-D4F8-447C-8646-65B623846323}" type="datetimeFigureOut">
              <a:rPr lang="en-US" smtClean="0"/>
              <a:pPr/>
              <a:t>4/15/2025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2269D18-8FB0-418D-B70C-328BCC81257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DE3EAB1-782C-4544-A059-833371A45B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E8B11-E9E4-46BC-B69D-DFCBD15173A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3814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xmlns="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B7EE2-04A2-4FB2-9625-C9C73AC4D32F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="" val="570672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xmlns="" id="{FA4671F7-4D2C-4B1E-AED7-24676BE8B4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842D7-C728-4EBD-982B-B8BE79E4DBBE}" type="slidenum">
              <a:rPr lang="en-US" altLang="en-US"/>
              <a:pPr eaLnBrk="1" hangingPunct="1"/>
              <a:t>2</a:t>
            </a:fld>
            <a:endParaRPr lang="en-US" altLang="en-US" dirty="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xmlns="" id="{D8E83BD0-7AE4-4323-9047-FC368929C5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xmlns="" id="{FDECF5EC-C5EC-4723-8F4F-A75A20018F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350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xmlns="" id="{CFA415FA-D077-4CB7-8CBC-8F39C7C517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0480" y="2770632"/>
            <a:ext cx="7443216" cy="1325563"/>
          </a:xfrm>
        </p:spPr>
        <p:txBody>
          <a:bodyPr anchor="ctr">
            <a:normAutofit/>
          </a:bodyPr>
          <a:lstStyle>
            <a:lvl1pPr algn="ctr">
              <a:defRPr sz="4800" b="1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4484D66F-7657-44F5-BAE9-F676B76CBA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00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030850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02624" y="715962"/>
            <a:ext cx="4227375" cy="4727907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164D0D78-72DF-43BD-8B4F-DE52DA013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DAFD71A9-C105-43A7-88DA-9FFC5174CC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000750"/>
            <a:ext cx="121920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205917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4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xmlns="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xmlns="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074AC9B3-247D-45E3-9C91-C248ADAFBA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000750"/>
            <a:ext cx="12192000" cy="85725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BB8295CA-882D-4533-80DA-6D6EA0125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15872929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8" name="Graphic 7" hidden="1">
            <a:extLst>
              <a:ext uri="{FF2B5EF4-FFF2-40B4-BE49-F238E27FC236}">
                <a16:creationId xmlns:a16="http://schemas.microsoft.com/office/drawing/2014/main" xmlns="" id="{606CCDFE-8488-471E-A2E2-3C7504F25F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33874" y="0"/>
            <a:ext cx="3558126" cy="6858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9A7A9776-2781-49A6-AD44-CE45C0543F4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8200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2FE0FB-930A-4056-8430-A6353A5D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6477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142928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8" name="Graphic 7" hidden="1">
            <a:extLst>
              <a:ext uri="{FF2B5EF4-FFF2-40B4-BE49-F238E27FC236}">
                <a16:creationId xmlns:a16="http://schemas.microsoft.com/office/drawing/2014/main" xmlns="" id="{606CCDFE-8488-471E-A2E2-3C7504F25F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33874" y="0"/>
            <a:ext cx="3558126" cy="6858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9A7A9776-2781-49A6-AD44-CE45C0543F4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8200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2FE0FB-930A-4056-8430-A6353A5D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6477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200249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33900" y="1905000"/>
            <a:ext cx="6955734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13" name="Graphic 12" hidden="1">
            <a:extLst>
              <a:ext uri="{FF2B5EF4-FFF2-40B4-BE49-F238E27FC236}">
                <a16:creationId xmlns:a16="http://schemas.microsoft.com/office/drawing/2014/main" xmlns="" id="{8393C3A4-D09E-47EB-B9F0-C1DDDEB3B1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10000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829B5F1-1C12-4A1B-A83C-BFE17D26D9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62E947-C679-46EB-896A-20E355781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3898" y="715961"/>
            <a:ext cx="6955735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i="0" cap="none" spc="-50" baseline="0">
                <a:ln w="3175">
                  <a:noFill/>
                </a:ln>
                <a:solidFill>
                  <a:schemeClr val="tx1"/>
                </a:solidFill>
                <a:effectLst/>
                <a:ea typeface="+mn-ea"/>
                <a:cs typeface="Segoe UI" pitchFamily="34" charset="0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220419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56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33900" y="1905000"/>
            <a:ext cx="6955734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13" name="Graphic 12" hidden="1">
            <a:extLst>
              <a:ext uri="{FF2B5EF4-FFF2-40B4-BE49-F238E27FC236}">
                <a16:creationId xmlns:a16="http://schemas.microsoft.com/office/drawing/2014/main" xmlns="" id="{8393C3A4-D09E-47EB-B9F0-C1DDDEB3B1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10000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829B5F1-1C12-4A1B-A83C-BFE17D26D9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62E947-C679-46EB-896A-20E355781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3898" y="715961"/>
            <a:ext cx="6955735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i="0" cap="none" spc="-50" baseline="0">
                <a:ln w="3175">
                  <a:noFill/>
                </a:ln>
                <a:solidFill>
                  <a:schemeClr val="accent1"/>
                </a:solidFill>
                <a:effectLst/>
                <a:ea typeface="+mn-ea"/>
                <a:cs typeface="Segoe UI" pitchFamily="34" charset="0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75319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56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Purp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xmlns="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EEE98737-74D2-46C7-8655-74871A420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31248"/>
            <a:ext cx="12192000" cy="428625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xmlns="" id="{7146B861-BC3C-4898-95DE-944AB08755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340659"/>
            <a:ext cx="121920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264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4104" userDrawn="1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16" userDrawn="1">
          <p15:clr>
            <a:srgbClr val="5ACBF0"/>
          </p15:clr>
        </p15:guide>
        <p15:guide id="4" orient="horz" pos="1560" userDrawn="1">
          <p15:clr>
            <a:srgbClr val="5ACBF0"/>
          </p15:clr>
        </p15:guide>
        <p15:guide id="5" orient="horz" pos="393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xmlns="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B4FBE5B2-2D6A-4DC6-9944-CF3D7EC50A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31248"/>
            <a:ext cx="12192000" cy="42862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9407BD0-C2EE-44A7-8749-433953FD1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340659"/>
            <a:ext cx="121920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05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384" userDrawn="1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16" userDrawn="1">
          <p15:clr>
            <a:srgbClr val="5ACBF0"/>
          </p15:clr>
        </p15:guide>
        <p15:guide id="4" orient="horz" pos="4128" userDrawn="1">
          <p15:clr>
            <a:srgbClr val="5ACBF0"/>
          </p15:clr>
        </p15:guide>
        <p15:guide id="5" orient="horz" pos="393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xmlns="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Insert Text Here</a:t>
            </a:r>
          </a:p>
        </p:txBody>
      </p:sp>
      <p:pic>
        <p:nvPicPr>
          <p:cNvPr id="6" name="Graphic 5" hidden="1">
            <a:extLst>
              <a:ext uri="{FF2B5EF4-FFF2-40B4-BE49-F238E27FC236}">
                <a16:creationId xmlns:a16="http://schemas.microsoft.com/office/drawing/2014/main" xmlns="" id="{1979441F-BDF5-41C8-933A-7E284F6703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5852905"/>
            <a:ext cx="12192000" cy="85725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E4C7544D-BD57-4504-AC5A-951E353C24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5833855"/>
            <a:ext cx="12192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878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xmlns="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Insert text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xmlns="" id="{9066358F-3531-4B96-B041-02BD184014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5833855"/>
            <a:ext cx="12192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204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xmlns="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7E4664-9EEE-4A2F-B223-5F295C6BF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4"/>
            <a:ext cx="10667999" cy="646332"/>
          </a:xfrm>
        </p:spPr>
        <p:txBody>
          <a:bodyPr vert="horz" lIns="0" tIns="45720" rIns="91440" bIns="45720" rtlCol="0">
            <a:normAutofit/>
          </a:bodyPr>
          <a:lstStyle>
            <a:lvl1pPr>
              <a:defRPr lang="en-US" sz="4000" dirty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98151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pPr/>
              <a:t>4/15/2025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32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4/15/2025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955864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9" r:id="rId5"/>
    <p:sldLayoutId id="2147483730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BFFA4EA8-0B60-4A0F-8C3D-A6D3D785E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6200" y="-21431"/>
            <a:ext cx="6731000" cy="6155531"/>
          </a:xfrm>
        </p:spPr>
        <p:txBody>
          <a:bodyPr/>
          <a:lstStyle/>
          <a:p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600" dirty="0" smtClean="0"/>
              <a:t>Презентація вибіркової дисципліни 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dirty="0" smtClean="0">
                <a:solidFill>
                  <a:srgbClr val="00B0F0"/>
                </a:solidFill>
              </a:rPr>
              <a:t>«Психологія праці» </a:t>
            </a:r>
            <a:r>
              <a:rPr lang="uk-UA" sz="3600" dirty="0" smtClean="0">
                <a:solidFill>
                  <a:srgbClr val="00B0F0"/>
                </a:solidFill>
              </a:rPr>
              <a:t/>
            </a:r>
            <a:br>
              <a:rPr lang="uk-UA" sz="3600" dirty="0" smtClean="0">
                <a:solidFill>
                  <a:srgbClr val="00B0F0"/>
                </a:solidFill>
              </a:rPr>
            </a:br>
            <a:r>
              <a:rPr lang="uk-UA" sz="3200" dirty="0" smtClean="0">
                <a:solidFill>
                  <a:srgbClr val="00B0F0"/>
                </a:solidFill>
              </a:rPr>
              <a:t/>
            </a:r>
            <a:br>
              <a:rPr lang="uk-UA" sz="3200" dirty="0" smtClean="0">
                <a:solidFill>
                  <a:srgbClr val="00B0F0"/>
                </a:solidFill>
              </a:rPr>
            </a:br>
            <a:r>
              <a:rPr lang="uk-UA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uk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uk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uk-UA" sz="6000" dirty="0"/>
          </a:p>
        </p:txBody>
      </p:sp>
      <p:pic>
        <p:nvPicPr>
          <p:cNvPr id="11268" name="Picture 4" descr="Психологія - Бакалавр МНТУ - Київ - МНТ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9228" y="1121228"/>
            <a:ext cx="4409275" cy="4428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162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54C778E-DB5D-484C-BCB0-E7CFC38A8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0" y="259080"/>
            <a:ext cx="8305800" cy="6261641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вивчення дисципліни</a:t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/>
              <a:t>Програма курсу «Психологія праці» ознайомлює із психолого-педагогічними основами психології праці, принципами і методами психологічного професіоведення, психологічними закономірностями розвитку людини як суб’єкта праці, психотехнологіями професійного навчання та урегулювання конфліктів й криз у трудовій діяльності, основними концептуальними положеннями диференціальної психології праці, психологією працездатності.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endParaRPr lang="uk-UA" sz="5400" dirty="0"/>
          </a:p>
        </p:txBody>
      </p:sp>
      <p:sp>
        <p:nvSpPr>
          <p:cNvPr id="6" name="Заголовок 6">
            <a:extLst>
              <a:ext uri="{FF2B5EF4-FFF2-40B4-BE49-F238E27FC236}">
                <a16:creationId xmlns:a16="http://schemas.microsoft.com/office/drawing/2014/main" xmlns="" id="{BFFA4EA8-0B60-4A0F-8C3D-A6D3D785ECAE}"/>
              </a:ext>
            </a:extLst>
          </p:cNvPr>
          <p:cNvSpPr txBox="1">
            <a:spLocks/>
          </p:cNvSpPr>
          <p:nvPr/>
        </p:nvSpPr>
        <p:spPr>
          <a:xfrm>
            <a:off x="4937760" y="350520"/>
            <a:ext cx="6583680" cy="6080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kumimoji="0" lang="uk-UA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525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8DD7359F-39FB-4B89-837F-655D9DF388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7500" y="164892"/>
            <a:ext cx="8000999" cy="634083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 </a:t>
            </a:r>
          </a:p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Метою дисципліни </a:t>
            </a:r>
          </a:p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“Психологія праці” </a:t>
            </a:r>
          </a:p>
          <a:p>
            <a:r>
              <a:rPr lang="uk-UA" sz="2800" dirty="0" smtClean="0"/>
              <a:t>є </a:t>
            </a:r>
            <a:r>
              <a:rPr lang="ru-RU" sz="2800" dirty="0" smtClean="0"/>
              <a:t>загальна теоретична підготовка у галузі психології праці, яка слугуватиме основою для практичної роботи, пов’язаної </a:t>
            </a:r>
            <a:r>
              <a:rPr lang="ru-RU" sz="2800" dirty="0" smtClean="0"/>
              <a:t>із </a:t>
            </a:r>
            <a:r>
              <a:rPr lang="ru-RU" sz="2800" dirty="0" smtClean="0"/>
              <a:t>наданням кваліфікованої психологічної допомоги особистості у процесі її професійного самовизначення, вибору професії, професійному відборі/доборі, працевлаштуванні, розвитку професійних знань і навичок. </a:t>
            </a:r>
            <a:r>
              <a:rPr lang="uk-UA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uk-UA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uk-UA" sz="2800" dirty="0">
              <a:solidFill>
                <a:schemeClr val="accent5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uk-UA" sz="2000" b="1" i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2800" b="1" i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  </a:t>
            </a:r>
            <a:endParaRPr lang="uk-UA" sz="28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395190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1"/>
          </p:nvPr>
        </p:nvSpPr>
        <p:spPr>
          <a:xfrm>
            <a:off x="3940629" y="914399"/>
            <a:ext cx="8066313" cy="573677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/>
              <a:t>  методологічні і теоретичні основи психології праці;</a:t>
            </a:r>
          </a:p>
          <a:p>
            <a:pPr>
              <a:buFontTx/>
              <a:buChar char="-"/>
            </a:pPr>
            <a:r>
              <a:rPr lang="ru-RU" dirty="0" smtClean="0"/>
              <a:t>  методи психології праці; </a:t>
            </a:r>
          </a:p>
          <a:p>
            <a:pPr>
              <a:buFontTx/>
              <a:buChar char="-"/>
            </a:pPr>
            <a:r>
              <a:rPr lang="ru-RU" dirty="0" smtClean="0"/>
              <a:t>  психологія професійної діяльності: класифікація професій, психологічні ознаки професійної діяльності, трудовий процес і його компоненти. </a:t>
            </a:r>
          </a:p>
          <a:p>
            <a:pPr>
              <a:buFontTx/>
              <a:buChar char="-"/>
            </a:pPr>
            <a:r>
              <a:rPr lang="ru-RU" dirty="0" smtClean="0"/>
              <a:t>  людина </a:t>
            </a:r>
            <a:r>
              <a:rPr lang="ru-RU" dirty="0" smtClean="0"/>
              <a:t>й </a:t>
            </a:r>
            <a:r>
              <a:rPr lang="ru-RU" dirty="0" smtClean="0"/>
              <a:t>праця: психологічна характеристика суб’єкта праці;</a:t>
            </a:r>
          </a:p>
          <a:p>
            <a:pPr>
              <a:buFontTx/>
              <a:buChar char="-"/>
            </a:pPr>
            <a:r>
              <a:rPr lang="uk-UA" dirty="0" smtClean="0"/>
              <a:t>  </a:t>
            </a:r>
            <a:r>
              <a:rPr lang="ru-RU" dirty="0" smtClean="0"/>
              <a:t>психологічне професіографування; </a:t>
            </a:r>
          </a:p>
          <a:p>
            <a:pPr>
              <a:buFontTx/>
              <a:buChar char="-"/>
            </a:pPr>
            <a:r>
              <a:rPr lang="ru-RU" dirty="0" smtClean="0"/>
              <a:t>  психологічне вивчення людини як суб’єкта професійної діяльності;</a:t>
            </a:r>
          </a:p>
          <a:p>
            <a:pPr>
              <a:buFontTx/>
              <a:buChar char="-"/>
            </a:pPr>
            <a:r>
              <a:rPr lang="ru-RU" dirty="0" smtClean="0"/>
              <a:t>  психологічні проблеми формування </a:t>
            </a:r>
            <a:r>
              <a:rPr lang="ru-RU" dirty="0" smtClean="0"/>
              <a:t>й </a:t>
            </a:r>
            <a:r>
              <a:rPr lang="ru-RU" dirty="0" smtClean="0"/>
              <a:t>збереження професійних кадрів: профорієнтація, профінформація, профвиховання, профконсультація, профпідготовка </a:t>
            </a:r>
            <a:r>
              <a:rPr lang="ru-RU" dirty="0" smtClean="0"/>
              <a:t>й </a:t>
            </a:r>
            <a:r>
              <a:rPr lang="ru-RU" dirty="0" smtClean="0"/>
              <a:t>перепідготовка;</a:t>
            </a:r>
          </a:p>
          <a:p>
            <a:pPr>
              <a:buFontTx/>
              <a:buChar char="-"/>
            </a:pPr>
            <a:r>
              <a:rPr lang="ru-RU" dirty="0" smtClean="0"/>
              <a:t>   психологічні основи профвідбору/добору, розміщення, адаптації, стабілізації та атестації робочих кадрів; </a:t>
            </a:r>
          </a:p>
          <a:p>
            <a:pPr>
              <a:buFontTx/>
              <a:buChar char="-"/>
            </a:pPr>
            <a:r>
              <a:rPr lang="ru-RU" dirty="0" smtClean="0"/>
              <a:t>   соціально-психологічні проблеми </a:t>
            </a:r>
            <a:r>
              <a:rPr lang="ru-RU" dirty="0" smtClean="0"/>
              <a:t>взаємних стосунків </a:t>
            </a:r>
            <a:r>
              <a:rPr lang="ru-RU" dirty="0" smtClean="0"/>
              <a:t>у трудовому колективі. </a:t>
            </a:r>
          </a:p>
          <a:p>
            <a:pPr>
              <a:buFontTx/>
              <a:buChar char="-"/>
            </a:pPr>
            <a:r>
              <a:rPr lang="ru-RU" dirty="0" smtClean="0"/>
              <a:t>   психологічні аспекти підвищення професійної працездатності </a:t>
            </a:r>
            <a:r>
              <a:rPr lang="ru-RU" dirty="0" smtClean="0"/>
              <a:t>та </a:t>
            </a:r>
            <a:r>
              <a:rPr lang="ru-RU" dirty="0" smtClean="0"/>
              <a:t>гарантування безпеки праці.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33898" y="317501"/>
            <a:ext cx="6955735" cy="711199"/>
          </a:xfrm>
        </p:spPr>
        <p:txBody>
          <a:bodyPr>
            <a:normAutofit/>
          </a:bodyPr>
          <a:lstStyle/>
          <a:p>
            <a:pPr algn="ctr"/>
            <a:r>
              <a:rPr lang="uk-UA" sz="2800" dirty="0" smtClean="0"/>
              <a:t>Теми, що вивчає дисципліна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84600" y="1346200"/>
            <a:ext cx="8407400" cy="5511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шляхи професійного становлення та зростання особистості;</a:t>
            </a:r>
          </a:p>
          <a:p>
            <a:pPr marL="285750" indent="-285750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алгоритми </a:t>
            </a:r>
            <a:r>
              <a:rPr lang="ru-RU" sz="2400" dirty="0" smtClean="0"/>
              <a:t>професіоведення </a:t>
            </a:r>
            <a:r>
              <a:rPr lang="ru-RU" sz="2400" dirty="0" smtClean="0"/>
              <a:t>(</a:t>
            </a:r>
            <a:r>
              <a:rPr lang="ru-RU" sz="2400" dirty="0" smtClean="0"/>
              <a:t>принципи та </a:t>
            </a:r>
            <a:r>
              <a:rPr lang="ru-RU" sz="2400" dirty="0" smtClean="0"/>
              <a:t>методи психологічного вивчення окремих професій); 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класифікацію професій;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uk-UA" sz="2400" dirty="0" smtClean="0"/>
              <a:t>методики вивчення психічних процесів, станів та властивостей, що проявляються у трудовій діяльності;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методи профілактики травматизму та аварійності;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психологію мотивації професійної діяльності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CAA8F4FD-7BCE-43DC-BA54-4D09891C0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533" y="0"/>
            <a:ext cx="8390467" cy="9906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В результаті вивчення дисципліни студенти повинні знати: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406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99933" y="977899"/>
            <a:ext cx="8492067" cy="58801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застосовувати теоретичні знання для розв’язання практичних проблем виробництва, профосв</a:t>
            </a:r>
            <a:r>
              <a:rPr lang="en-US" sz="2400" dirty="0" smtClean="0"/>
              <a:t>i</a:t>
            </a:r>
            <a:r>
              <a:rPr lang="ru-RU" sz="2400" dirty="0" smtClean="0"/>
              <a:t>ти, соціально-професійного самовизначення молоді;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 здійснювати практичне профес</a:t>
            </a:r>
            <a:r>
              <a:rPr lang="en-US" sz="2400" dirty="0" smtClean="0"/>
              <a:t>i</a:t>
            </a:r>
            <a:r>
              <a:rPr lang="ru-RU" sz="2400" dirty="0" smtClean="0"/>
              <a:t>ографування;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 проводити емпіричні дослідження з метою вивчення міграції робочих кадрів, динаміки працездатності, виробничого травматизму;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 культивувати пошану до праці, позитивне ставлення до </a:t>
            </a:r>
            <a:r>
              <a:rPr lang="ru-RU" sz="2400" dirty="0" smtClean="0"/>
              <a:t>різноманітних </a:t>
            </a:r>
            <a:r>
              <a:rPr lang="ru-RU" sz="2400" dirty="0" smtClean="0"/>
              <a:t>видів праці </a:t>
            </a:r>
            <a:r>
              <a:rPr lang="ru-RU" sz="2400" dirty="0" smtClean="0"/>
              <a:t>та </a:t>
            </a:r>
            <a:r>
              <a:rPr lang="ru-RU" sz="2400" dirty="0" smtClean="0"/>
              <a:t>представників </a:t>
            </a:r>
            <a:r>
              <a:rPr lang="ru-RU" sz="2400" dirty="0" smtClean="0"/>
              <a:t>різних професій</a:t>
            </a:r>
            <a:r>
              <a:rPr lang="ru-RU" sz="2400" dirty="0" smtClean="0"/>
              <a:t>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 формувати у майбутніх суб’єктів праці психологічну готовність </a:t>
            </a:r>
            <a:r>
              <a:rPr lang="ru-RU" sz="2400" dirty="0" smtClean="0"/>
              <a:t>й </a:t>
            </a:r>
            <a:r>
              <a:rPr lang="ru-RU" sz="2400" dirty="0" smtClean="0"/>
              <a:t>здатність працювати.</a:t>
            </a:r>
            <a:endParaRPr lang="uk-UA" sz="240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CAA8F4FD-7BCE-43DC-BA54-4D09891C0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533" y="0"/>
            <a:ext cx="8390467" cy="927099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В результаті вивчення дисципліни студенти повинні вміти: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406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1447800"/>
            <a:ext cx="5753100" cy="3022599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70C0"/>
                </a:solidFill>
              </a:rPr>
              <a:t>Запрошуємо професійно вдосконалюватись разом з нами!</a:t>
            </a:r>
            <a:endParaRPr lang="ru-RU" dirty="0"/>
          </a:p>
        </p:txBody>
      </p:sp>
      <p:pic>
        <p:nvPicPr>
          <p:cNvPr id="7" name="Місце для вмісту 5">
            <a:extLst>
              <a:ext uri="{FF2B5EF4-FFF2-40B4-BE49-F238E27FC236}">
                <a16:creationId xmlns="" xmlns:a16="http://schemas.microsoft.com/office/drawing/2014/main" id="{C49F1DF0-7E8C-4C54-9834-2510CE8B5C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457739"/>
            <a:ext cx="3517900" cy="54646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Custom 24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264653"/>
      </a:accent1>
      <a:accent2>
        <a:srgbClr val="2A9D8F"/>
      </a:accent2>
      <a:accent3>
        <a:srgbClr val="E9C46A"/>
      </a:accent3>
      <a:accent4>
        <a:srgbClr val="F4A261"/>
      </a:accent4>
      <a:accent5>
        <a:srgbClr val="E76F51"/>
      </a:accent5>
      <a:accent6>
        <a:srgbClr val="FFFFFF"/>
      </a:accent6>
      <a:hlink>
        <a:srgbClr val="FFFFFF"/>
      </a:hlink>
      <a:folHlink>
        <a:srgbClr val="FFFFFF"/>
      </a:folHlink>
    </a:clrScheme>
    <a:fontScheme name="Heritage and History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Hispanic Heritage Template_LW.pot  -  AutoRecovered" id="{0019F9B1-4944-4C3D-BD71-31454C82D899}" vid="{3EED11B8-4CEA-4EF8-BEA8-9CD170BA1D8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480248-08AD-4620-9429-5404D9635227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7865C0B3-7604-4D93-9F1C-981C40B442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D7087E-F9AD-4FB2-8304-C563CC8DFA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307</Words>
  <Application>Microsoft Office PowerPoint</Application>
  <PresentationFormat>Произвольный</PresentationFormat>
  <Paragraphs>36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2_Office Theme</vt:lpstr>
      <vt:lpstr>    Презентація вибіркової дисципліни   «Психологія праці»     </vt:lpstr>
      <vt:lpstr>     Актуальність вивчення дисципліни Програма курсу «Психологія праці» ознайомлює із психолого-педагогічними основами психології праці, принципами і методами психологічного професіоведення, психологічними закономірностями розвитку людини як суб’єкта праці, психотехнологіями професійного навчання та урегулювання конфліктів й криз у трудовій діяльності, основними концептуальними положеннями диференціальної психології праці, психологією працездатності.      </vt:lpstr>
      <vt:lpstr>Слайд 3</vt:lpstr>
      <vt:lpstr>Теми, що вивчає дисципліна</vt:lpstr>
      <vt:lpstr>В результаті вивчення дисципліни студенти повинні знати:  </vt:lpstr>
      <vt:lpstr>В результаті вивчення дисципліни студенти повинні вміти:  </vt:lpstr>
      <vt:lpstr>Запрошуємо професійно вдосконалюватись разом з нами!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2021-01-14T05:24:35Z</dcterms:created>
  <dcterms:modified xsi:type="dcterms:W3CDTF">2025-04-15T11:36:10Z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