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2650518" val="1068" revOS="4"/>
      <pr:smFileRevision xmlns:pr="smNativeData" xmlns="smNativeData" dt="1782650518" val="101"/>
      <pr:guideOptions xmlns:pr="smNativeData" xmlns="smNativeData" dt="1782650518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59" d="100"/>
          <a:sy n="59" d="100"/>
        </p:scale>
        <p:origin x="759" y="2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759" y="2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389C-D2D2-09CE-9CE4-249B76AA6A71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42A0-EED2-09B4-9CE4-18E10CAA6A4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5CCE-80D2-09AA-9CE4-76FF12AA6A23}" type="datetime1">
              <a:t/>
            </a:fld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53C2-8CD2-09A5-9CE4-7AF01DAA6A2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279C-D2D2-09D1-9CE4-248469AA6A71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6762-2CD2-0991-9CE4-DAC429AA6A8F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4C87-C9D2-09BA-9CE4-3FEF02AA6A6A}" type="datetime1">
              <a:t>4/21/2026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Kw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58AB-E5D2-09AE-9CE4-13FB16AA6A46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49A9-E7D2-09BF-9CE4-11EA07AA6A44}" type="datetime1">
              <a:t>4/21/2026</a:t>
            </a:fld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1783-CDD2-09E1-9CE4-3BB459AA6A6E}" type="slidenum">
              <a:t>‹#›</a:t>
            </a:fld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0849-07D2-09FE-9CE4-F1AB46AA6AA4}" type="datetime1">
              <a:t>4/21/2026</a:t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5B44-0AD2-09AD-9CE4-FCF815AA6AA9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6553-1DD2-0993-9CE4-EBC62BAA6ABE}" type="datetime1">
              <a:t>4/21/2026</a:t>
            </a:fld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61B2-FCD2-0997-9CE4-0AC22FAA6A5F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4136-78D2-09B7-9CE4-8EE20FAA6ADB}" type="datetime1">
              <a:t/>
            </a:fld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2D60-2ED2-09DB-9CE4-D88E63AA6A8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5_lhZB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  <a:endParaRPr lang="ru-r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7765-2BD2-0981-9CE4-DDD439AA6A88}" type="datetime1">
              <a:t>4/21/2026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676B-25D2-0991-9CE4-D3C429AA6A86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24F9-B7D2-09D2-9CE4-41876AAA6A14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0AFE-B0D2-09FC-9CE4-46A944AA6A13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5C22AB-E5D2-09D4-9CE4-13816CAA6A46}" type="datetime1">
              <a:t>4/21/2026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5C7FF7-B9D2-0989-9CE4-4FDC31AA6A1A}" type="slidenum">
              <a:t>‹#›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353A-74D2-09C3-9CE4-82967BAA6AD7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U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lhZB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5C541D-53D2-09A2-9CE4-A5F71AAA6AF0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9"/>
          <p:cNvSpPr>
            <a:extLst>
              <a:ext uri="smNativeData">
                <pr:smNativeData xmlns:pr="smNativeData" xmlns="smNativeData" val="SMDATA_15_lh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Прямоугольник 12"/>
          <p:cNvSpPr>
            <a:extLst>
              <a:ext uri="smNativeData">
                <pr:smNativeData xmlns:pr="smNativeData" xmlns="smNativeData" val="SMDATA_15_lh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oCUAABAgAAAmAAAACAAAAP//////////"/>
              </a:ext>
            </a:extLst>
          </p:cNvSpPr>
          <p:nvPr/>
        </p:nvSpPr>
        <p:spPr>
          <a:xfrm>
            <a:off x="2079625" y="4361815"/>
            <a:ext cx="7860030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І3 Педіатрія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 ОХОРОНА ЗДОРОВ’Я ТА СОЦІАЛЬНЕ ЗАБЕЗПЕЧЕННЯ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«Педіатрія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Заголовок 10"/>
          <p:cNvSpPr>
            <a:spLocks noGrp="1" noChangeArrowheads="1"/>
            <a:extLst>
              <a:ext uri="smNativeData">
                <pr:smNativeData xmlns:pr="smNativeData" xmlns="smNativeData" val="SMDATA_15_lhZB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BAAAAAmAAAACAAAAAEg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42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5.4 </a:t>
            </a:r>
            <a:r>
              <a:rPr lang="uk-ua" sz="3000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Організація роботи з ліквідації наслідків надзвичайних ситуацій</a:t>
            </a:r>
            <a:endParaRPr lang="uk-ua" b="1" cap="all">
              <a:solidFill>
                <a:srgbClr val="C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5" name="Зображення1"/>
          <p:cNvPicPr>
            <a:picLocks noChangeAspect="1"/>
            <a:extLst>
              <a:ext uri="smNativeData">
                <pr:smNativeData xmlns:pr="smNativeData" xmlns="smNativeData" val="SMDATA_17_lhZB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9//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FECAACFAQAACQ4AAD0N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76555" y="247015"/>
            <a:ext cx="1905000" cy="19050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AEg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5.4 «Організація роботи з ліквідації наслідків надзвичайних ситуацій»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GgUAADAPAACfRQAAcSgAABAAAAAmAAAACAAAAAEgAAAAAAAA"/>
              </a:ext>
            </a:extLst>
          </p:cNvSpPr>
          <p:nvPr>
            <p:ph type="body" idx="1"/>
          </p:nvPr>
        </p:nvSpPr>
        <p:spPr>
          <a:xfrm>
            <a:off x="829310" y="2468880"/>
            <a:ext cx="10488295" cy="41052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І3 Педіатрія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spcBef>
                <a:spcPts val="0"/>
              </a:spcBef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5-й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spcBef>
                <a:spcPts val="0"/>
              </a:spcBef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2,0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spcBef>
                <a:spcPts val="0"/>
              </a:spcBef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Форма контролю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spcBef>
                <a:spcPts val="0"/>
              </a:spcBef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spcBef>
                <a:spcPts val="0"/>
              </a:spcBef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Пререквізити: </a:t>
            </a:r>
            <a:r>
              <a:rPr lang="uk-ua" sz="2000" cap="none"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Базові знання з наступних навчальних дисциплін:  анатомії людини з особливостями дитячого віку, фізіології з особливостями дитячого віку, патофізіології з особливостями дитячого віку, фармакології, внутрішньої медицини, педіатрії, хірургії, </a:t>
            </a:r>
            <a:r>
              <a:rPr lang="uk-ua" sz="2000" cap="none">
                <a:latin typeface="Times New Roman" pitchFamily="1" charset="-52"/>
                <a:ea typeface="Calibri" pitchFamily="2" charset="-52"/>
                <a:cs typeface="Gill Sans MT" pitchFamily="2" charset="0"/>
              </a:rPr>
              <a:t>основи організації медичного забезпечення населення і військ, </a:t>
            </a:r>
            <a:r>
              <a:rPr lang="uk-ua" sz="2000" cap="none">
                <a:latin typeface="Times New Roman" pitchFamily="1" charset="-52"/>
                <a:ea typeface="Times New Roman" pitchFamily="1" charset="-52"/>
                <a:cs typeface="Gill Sans MT" pitchFamily="2" charset="0"/>
              </a:rPr>
              <a:t>домедичної допомоги в екстремальних ситуаціях, травматології і ортопедії з особливостями дитячого віку та інших клінічних дисциплін.</a:t>
            </a:r>
            <a:endParaRPr lang="en-us" sz="2800" i="1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cgMAAE4QAAB7IwAAKCIAABAAAAAmAAAACAAAAAGgAAAAAAAA"/>
              </a:ext>
            </a:extLst>
          </p:cNvSpPr>
          <p:nvPr>
            <p:ph type="body" idx="1"/>
          </p:nvPr>
        </p:nvSpPr>
        <p:spPr>
          <a:xfrm>
            <a:off x="560070" y="2650490"/>
            <a:ext cx="5207635" cy="290195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80000"/>
              </a:lnSpc>
              <a:spcBef>
                <a:spcPts val="850"/>
              </a:spcBef>
              <a:buNone/>
              <a:defRPr lang="en-us" sz="26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ru-ru" b="1" cap="none">
                <a:solidFill>
                  <a:srgbClr val="002060"/>
                </a:solidFill>
              </a:rPr>
              <a:t>КЛЮЧОВА ПЕРЕВАГА:</a:t>
            </a:r>
            <a:endParaRPr lang="ru-ru" b="1" cap="none">
              <a:solidFill>
                <a:srgbClr val="002060"/>
              </a:solidFill>
            </a:endParaRP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26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формування вмінь і навичок щодо  невідкладних дій у надзвичайних ситуаціях спрямованих на врятування і збереження життя людини та мінімізацію наслідків впливу такого стану на її здоров’я</a:t>
            </a:r>
            <a:endParaRPr lang="uk-ua" cap="none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tycAAPMEAADSRwAASyEAABAAAAAmAAAACAAAAAEgAAAAAAAA"/>
              </a:ext>
            </a:extLst>
          </p:cNvSpPr>
          <p:nvPr>
            <p:ph type="body" idx="2"/>
          </p:nvPr>
        </p:nvSpPr>
        <p:spPr>
          <a:xfrm>
            <a:off x="6456045" y="804545"/>
            <a:ext cx="5219065" cy="4607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920"/>
              </a:spcBef>
              <a:buNone/>
              <a:defRPr lang="en-us" sz="1380" cap="none"/>
            </a:pPr>
            <a:endParaRPr lang="uk-ua" cap="none"/>
          </a:p>
          <a:p>
            <a:pPr marL="285750" indent="-285750" algn="just">
              <a:spcBef>
                <a:spcPts val="920"/>
              </a:spcBef>
              <a:buFont typeface="Arial" pitchFamily="2" charset="-52"/>
              <a:buChar char="•"/>
              <a:defRPr lang="en-us" sz="24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навчає управлінню надзвичайними ситуаціями (попередження, готовність, реагування, відновлення)</a:t>
            </a:r>
            <a:endParaRPr lang="uk-ua" cap="none"/>
          </a:p>
          <a:p>
            <a:pPr marL="285750" indent="-285750" algn="just">
              <a:spcBef>
                <a:spcPts val="920"/>
              </a:spcBef>
              <a:buFont typeface="Arial" pitchFamily="2" charset="-52"/>
              <a:buChar char="•"/>
              <a:defRPr lang="en-us" sz="24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допомагає освоїти принципи медичного забезпечення населення</a:t>
            </a:r>
            <a:endParaRPr lang="uk-ua" cap="none"/>
          </a:p>
          <a:p>
            <a:pPr marL="285750" indent="-285750" algn="just">
              <a:spcBef>
                <a:spcPts val="920"/>
              </a:spcBef>
              <a:buFont typeface="Arial" pitchFamily="2" charset="-52"/>
              <a:buChar char="•"/>
              <a:defRPr lang="en-us" sz="24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розвиває навички щодо оцінювання ризиків та прогнозування розвитку надзвичайних подій</a:t>
            </a:r>
            <a:endParaRPr lang="uk-ua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L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  <a:endParaRPr lang="uk-ua" sz="40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vycAAPMEAAC9SQAAPSUAABAAAAAmAAAACAAAAAGgAAAAAAAA"/>
              </a:ext>
            </a:extLst>
          </p:cNvSpPr>
          <p:nvPr>
            <p:ph type="body" idx="1"/>
          </p:nvPr>
        </p:nvSpPr>
        <p:spPr>
          <a:xfrm>
            <a:off x="6461125" y="804545"/>
            <a:ext cx="552577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sz="2400" cap="none">
                <a:solidFill>
                  <a:srgbClr val="000000"/>
                </a:solidFill>
              </a:rPr>
              <a:t>принципи і способи захисту, організації та планування медичного забезпечення населення за умов надзвичайних ситуацій мирного і воєнного часу</a:t>
            </a:r>
            <a:endParaRPr lang="uk-ua" sz="2400" cap="none"/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sz="2400" cap="none">
                <a:solidFill>
                  <a:srgbClr val="000000"/>
                </a:solidFill>
              </a:rPr>
              <a:t>оцінювання ризиків і прогнозування надзвичайних подій</a:t>
            </a:r>
            <a:endParaRPr lang="uk-ua" sz="2400" cap="none"/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-90170" algn="l"/>
                <a:tab pos="630555" algn="l"/>
              </a:tabLst>
              <a:defRPr lang="en-us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sz="2400" cap="none">
                <a:solidFill>
                  <a:srgbClr val="000000"/>
                </a:solidFill>
              </a:rPr>
              <a:t>оцінювання радіаційної, біологічної та хімічної обстановки</a:t>
            </a:r>
            <a:endParaRPr lang="uk-ua" sz="2400" cap="none"/>
          </a:p>
          <a:p>
            <a:pPr algn="just">
              <a:defRPr lang="en-us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sz="2400" cap="none">
                <a:solidFill>
                  <a:srgbClr val="000000"/>
                </a:solidFill>
              </a:rPr>
              <a:t>основи надання домедичної та екстреної медичної  допомоги</a:t>
            </a:r>
            <a:endParaRPr lang="en-us" sz="2400" cap="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r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SygAAJkDAAArRwAAhyYAABAAAAAmAAAACAAAAAGgAAAAAAAA"/>
              </a:ext>
            </a:extLst>
          </p:cNvSpPr>
          <p:nvPr>
            <p:ph type="body" idx="1"/>
          </p:nvPr>
        </p:nvSpPr>
        <p:spPr>
          <a:xfrm>
            <a:off x="6550025" y="584835"/>
            <a:ext cx="5019040" cy="56781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та планувати медичний захист населення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проводити лікувально-евакуаційні заходи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санітарно-гігієнічне та протиепідемічне забезпечення населення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та проводити медичне сортування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організовувати надання допомоги при масових інфекційних захворюваннях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навчитеся роботі з приладами радіаційного та хімічного контролю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lnSpc>
                <a:spcPct val="80000"/>
              </a:lnSpc>
              <a:spcBef>
                <a:spcPts val="620"/>
              </a:spcBef>
              <a:defRPr lang="en-us" sz="1180" cap="none"/>
            </a:pPr>
            <a:r>
              <a:rPr lang="uk-ua" sz="223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навчитеся використанню засобів індивідуального захисту</a:t>
            </a:r>
            <a:endParaRPr lang="uk-ua" sz="223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b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T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:pr="smNativeData" xmlns="smNativeData" val="SMDATA_15_lh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3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lhZB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D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Zg0AAOcNAAABJQAA7iAAABAAAAAmAAAACAAAAAGgAAAAAAAA"/>
              </a:ext>
            </a:extLst>
          </p:cNvSpPr>
          <p:nvPr>
            <p:ph type="body" idx="1"/>
          </p:nvPr>
        </p:nvSpPr>
        <p:spPr>
          <a:xfrm>
            <a:off x="2178050" y="2259965"/>
            <a:ext cx="3837305" cy="309308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Доцент, к.мед.н 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Микола  Матвійчук</a:t>
            </a: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Тетяна Сидорчук</a:t>
            </a:r>
            <a:endParaRPr lang="en-us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Title 1"/>
          <p:cNvSpPr>
            <a:extLst>
              <a:ext uri="smNativeData">
                <pr:smNativeData xmlns:pr="smNativeData" xmlns="smNativeData" val="SMDATA_15_lhZB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L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Прямоугольник 4"/>
          <p:cNvSpPr>
            <a:extLst>
              <a:ext uri="smNativeData">
                <pr:smNativeData xmlns:pr="smNativeData" xmlns="smNativeData" val="SMDATA_15_lhZB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f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4RwAABAgAAAmAAAACAAAAP//////////"/>
              </a:ext>
            </a:extLst>
          </p:cNvSpPr>
          <p:nvPr/>
        </p:nvSpPr>
        <p:spPr>
          <a:xfrm>
            <a:off x="7035165" y="2408555"/>
            <a:ext cx="4505325" cy="2286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Зображення1"/>
          <p:cNvPicPr>
            <a:picLocks noChangeAspect="1"/>
            <a:extLst>
              <a:ext uri="smNativeData">
                <pr:smNativeData xmlns:pr="smNativeData" xmlns="smNativeData" val="SMDATA_17_lhZB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E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AAAAAAlAAAAWAAAAAAAAAAAAAAAAAAAAAAAAAAAAAAAAAAAAAAAAAAAAAAAAAAAAAAAAAAAAAAAPwAAAAAAAACghgEAAAAAAAAAAAAAAAAADAAAAAEAAAAAAAAAAAAAAAAAAAAfAAAAVAAAAPaiHQX///8BAAAAAAAAAAAAAAAAAAAAAAAAAAAAAAAAAAAAAAAAAAAAAAAAf39/AOjjzgPMzMwAwMD/AH9/fwAAAAAAAAAAAAAAAAD///8AAAAAACEAAAAYAAAAFAAAAOUFAAByDgAAWQ0AAGIY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58215" y="2348230"/>
            <a:ext cx="1211580" cy="161544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2"/>
          <p:cNvPicPr>
            <a:picLocks noChangeAspect="1"/>
            <a:extLst>
              <a:ext uri="smNativeData">
                <pr:smNativeData xmlns:pr="smNativeData" xmlns="smNativeData" val="SMDATA_17_lhZB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BUbdMH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PUFAAD0GAAATQ0AAL4i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968375" y="4056380"/>
            <a:ext cx="1193800" cy="159131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user</cp:lastModifiedBy>
  <cp:revision>0</cp:revision>
  <dcterms:created xsi:type="dcterms:W3CDTF">2026-04-08T10:22:59Z</dcterms:created>
  <dcterms:modified xsi:type="dcterms:W3CDTF">2026-06-28T12:41:58Z</dcterms:modified>
</cp:coreProperties>
</file>