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5" d="100"/>
          <a:sy n="45" d="100"/>
        </p:scale>
        <p:origin x="42" y="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nmu.edu.ua/" TargetMode="External"/><Relationship Id="rId2" Type="http://schemas.openxmlformats.org/officeDocument/2006/relationships/hyperlink" Target="mailto:ort.stom@vnmu.edu.ua" TargetMode="Externa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2542264" y="260350"/>
            <a:ext cx="81540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National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Pirogov</a:t>
            </a:r>
            <a:r>
              <a:rPr lang="en-US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Memorial Medical University, </a:t>
            </a:r>
            <a:r>
              <a:rPr lang="en-US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Vinnytsya</a:t>
            </a:r>
            <a:endParaRPr lang="en-US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uk-UA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US" sz="2400" u="sn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Department of Orthopedic Dentistry</a:t>
            </a:r>
            <a:endParaRPr lang="ru-RU" sz="2400" u="sng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655752" y="2525669"/>
            <a:ext cx="8880495" cy="1470025"/>
          </a:xfrm>
        </p:spPr>
        <p:txBody>
          <a:bodyPr>
            <a:normAutofit/>
          </a:bodyPr>
          <a:lstStyle/>
          <a:p>
            <a:r>
              <a:rPr sz="3000" b="1" dirty="0">
                <a:solidFill>
                  <a:srgbClr val="C00000"/>
                </a:solidFill>
                <a:latin typeface="Calibri"/>
              </a:rPr>
              <a:t>ВК 3.11</a:t>
            </a:r>
            <a:r>
              <a:rPr lang="en-US" sz="3000" b="1" dirty="0">
                <a:solidFill>
                  <a:srgbClr val="C00000"/>
                </a:solidFill>
                <a:latin typeface="Calibri"/>
              </a:rPr>
              <a:t> Dental Prosthesis Fabrication Technologies</a:t>
            </a:r>
            <a:endParaRPr sz="3000" b="1" dirty="0">
              <a:solidFill>
                <a:srgbClr val="C00000"/>
              </a:solidFill>
              <a:latin typeface="Calibri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 dirty="0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46898" y="260350"/>
            <a:ext cx="1760453" cy="2411085"/>
          </a:xfrm>
          <a:prstGeom prst="rect">
            <a:avLst/>
          </a:prstGeom>
          <a:ln/>
        </p:spPr>
      </p:pic>
      <p:sp>
        <p:nvSpPr>
          <p:cNvPr id="12" name="Прямоугольник 14">
            <a:extLst>
              <a:ext uri="{FF2B5EF4-FFF2-40B4-BE49-F238E27FC236}">
                <a16:creationId xmlns:a16="http://schemas.microsoft.com/office/drawing/2014/main" id="{62703889-8981-45CB-9859-6DE62445DD2D}"/>
              </a:ext>
            </a:extLst>
          </p:cNvPr>
          <p:cNvSpPr/>
          <p:nvPr/>
        </p:nvSpPr>
        <p:spPr>
          <a:xfrm>
            <a:off x="3400276" y="4535897"/>
            <a:ext cx="53914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de-DE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Programme </a:t>
            </a:r>
            <a:r>
              <a:rPr lang="de-DE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Subject</a:t>
            </a:r>
            <a:r>
              <a:rPr lang="de-DE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Area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І1 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Stomatology</a:t>
            </a: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Field of Study : I Healthcare and Social Welfare</a:t>
            </a: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Educational and Professional Program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</a:t>
            </a: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Dentistry</a:t>
            </a:r>
          </a:p>
          <a:p>
            <a:pPr algn="ctr">
              <a:lnSpc>
                <a:spcPct val="150000"/>
              </a:lnSpc>
            </a:pPr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Higher Education Level: Second (Master’s)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147" y="182931"/>
            <a:ext cx="9635706" cy="1390689"/>
          </a:xfrm>
        </p:spPr>
        <p:txBody>
          <a:bodyPr>
            <a:noAutofit/>
          </a:bodyPr>
          <a:lstStyle/>
          <a:p>
            <a:r>
              <a:rPr lang="fr-FR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Educational Component Profile</a:t>
            </a:r>
            <a:br>
              <a:rPr lang="fr-FR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fr-FR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BK 3.11 "Dental Prosthesis Fabrication Technologies"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930" y="1756552"/>
            <a:ext cx="10822139" cy="510144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en-US" sz="2400" dirty="0">
                <a:latin typeface="Calibri"/>
              </a:rPr>
              <a:t>Specialty: I1 Dentistry</a:t>
            </a:r>
          </a:p>
          <a:p>
            <a:pPr>
              <a:spcBef>
                <a:spcPts val="0"/>
              </a:spcBef>
            </a:pPr>
            <a:r>
              <a:rPr lang="en-US" sz="2400" dirty="0">
                <a:latin typeface="Calibri"/>
              </a:rPr>
              <a:t>Year of Study: III</a:t>
            </a:r>
          </a:p>
          <a:p>
            <a:pPr>
              <a:spcBef>
                <a:spcPts val="0"/>
              </a:spcBef>
            </a:pPr>
            <a:r>
              <a:rPr lang="en-US" sz="2400" dirty="0">
                <a:latin typeface="Calibri"/>
              </a:rPr>
              <a:t>Credits: 3.0</a:t>
            </a:r>
          </a:p>
          <a:p>
            <a:pPr>
              <a:spcBef>
                <a:spcPts val="0"/>
              </a:spcBef>
            </a:pPr>
            <a:r>
              <a:rPr lang="en-US" sz="2400" dirty="0">
                <a:latin typeface="Calibri"/>
              </a:rPr>
              <a:t>Assessment Method: Pass/Fail</a:t>
            </a:r>
          </a:p>
          <a:p>
            <a:pPr>
              <a:spcBef>
                <a:spcPts val="0"/>
              </a:spcBef>
            </a:pPr>
            <a:r>
              <a:rPr lang="en-US" sz="2400" dirty="0">
                <a:latin typeface="Calibri"/>
              </a:rPr>
              <a:t>Language: Ukrainian, English</a:t>
            </a:r>
          </a:p>
          <a:p>
            <a:pPr>
              <a:spcBef>
                <a:spcPts val="0"/>
              </a:spcBef>
            </a:pPr>
            <a:r>
              <a:rPr lang="en-US" sz="2400" dirty="0">
                <a:latin typeface="Calibri"/>
              </a:rPr>
              <a:t>Prerequisites: Human Anatomy; Histology, Embryology, and Cytology; Medical Biology; Medical Chemistry; Biological and Bioorganic Chemistry; Medical Physics; Microbiology, Virology, and Immunology (integrates with these disciplines). </a:t>
            </a:r>
            <a:r>
              <a:rPr lang="en-US" sz="2400" dirty="0" err="1">
                <a:latin typeface="Calibri"/>
              </a:rPr>
              <a:t>Propedeutics</a:t>
            </a:r>
            <a:r>
              <a:rPr lang="en-US" sz="2400" dirty="0">
                <a:latin typeface="Calibri"/>
              </a:rPr>
              <a:t> of Orthopedic Dentistry, </a:t>
            </a:r>
            <a:r>
              <a:rPr lang="en-US" sz="2400" dirty="0" err="1">
                <a:latin typeface="Calibri"/>
              </a:rPr>
              <a:t>Propedeutics</a:t>
            </a:r>
            <a:r>
              <a:rPr lang="en-US" sz="2400" dirty="0">
                <a:latin typeface="Calibri"/>
              </a:rPr>
              <a:t> of Therapeutic Dentistry, and </a:t>
            </a:r>
            <a:r>
              <a:rPr lang="en-US" sz="2400" dirty="0" err="1">
                <a:latin typeface="Calibri"/>
              </a:rPr>
              <a:t>Propedeutics</a:t>
            </a:r>
            <a:r>
              <a:rPr lang="en-US" sz="2400" dirty="0">
                <a:latin typeface="Calibri"/>
              </a:rPr>
              <a:t> of Pediatric Therapeutic Dentistry (integrates with these disciplines).</a:t>
            </a:r>
            <a:endParaRPr sz="2400" b="0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24383" y="2228716"/>
            <a:ext cx="5355825" cy="41648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Calibri"/>
              </a:rPr>
              <a:t>KEY ADVANTAGE:</a:t>
            </a: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A combination of technology, materials science, biomechanics, and occlusion for the predictable fabrication of dental prostheses.</a:t>
            </a:r>
            <a:endParaRPr sz="2400" b="0">
              <a:latin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804672"/>
            <a:ext cx="5671617" cy="5588936"/>
          </a:xfrm>
        </p:spPr>
        <p:txBody>
          <a:bodyPr>
            <a:normAutofit/>
          </a:bodyPr>
          <a:lstStyle/>
          <a:p>
            <a:pPr algn="just"/>
            <a:r>
              <a:rPr lang="en-US" sz="2400" dirty="0">
                <a:latin typeface="Calibri"/>
              </a:rPr>
              <a:t>Forms technological thinking and an understanding of the sequence involved in fabricating orthopedic appliances.</a:t>
            </a:r>
          </a:p>
          <a:p>
            <a:pPr algn="just"/>
            <a:r>
              <a:rPr lang="en-US" sz="2400" dirty="0">
                <a:latin typeface="Calibri"/>
              </a:rPr>
              <a:t>Develops the ability to demonstrate clinical and laboratory stages and to operate technical equipment.</a:t>
            </a:r>
          </a:p>
          <a:p>
            <a:pPr algn="just"/>
            <a:r>
              <a:rPr lang="en-US" sz="2400" dirty="0">
                <a:latin typeface="Calibri"/>
              </a:rPr>
              <a:t>Helps justify the choice of structural materials based on the clinical situation.</a:t>
            </a:r>
          </a:p>
          <a:p>
            <a:pPr algn="just"/>
            <a:r>
              <a:rPr lang="en-US" sz="2400" dirty="0">
                <a:latin typeface="Calibri"/>
              </a:rPr>
              <a:t>Teaches how to analyze and prevent common technical errors at various stages of production.</a:t>
            </a:r>
            <a:endParaRPr sz="2400" b="0">
              <a:latin typeface="Calibri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004D473-9318-4923-B36F-6D796AADB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961" y="804672"/>
            <a:ext cx="5274668" cy="1244008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206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WHY CHOOSE this course</a:t>
            </a:r>
            <a:endParaRPr sz="3200" b="1" dirty="0">
              <a:solidFill>
                <a:srgbClr val="00206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Calibri"/>
              </a:rPr>
              <a:t>What will you study</a:t>
            </a:r>
            <a:endParaRPr sz="3600" b="1">
              <a:solidFill>
                <a:srgbClr val="002060"/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1" y="308345"/>
            <a:ext cx="6095999" cy="65921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Calibri"/>
              </a:rPr>
              <a:t>Fixed and removable prosthetic appliances</a:t>
            </a: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Metal alloys, polymers, ceramic materials, and composites</a:t>
            </a: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Casting, pressing, and stamping</a:t>
            </a: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Ceramic firing, as well as digital modeling and milling</a:t>
            </a: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Biomechanics, occlusion, and the fixation and stabilization of prostheses</a:t>
            </a:r>
          </a:p>
          <a:p>
            <a:pPr marL="0" indent="0">
              <a:buNone/>
            </a:pPr>
            <a:r>
              <a:rPr lang="en-US" sz="2400" dirty="0">
                <a:latin typeface="Calibri"/>
              </a:rPr>
              <a:t>Articulators, </a:t>
            </a:r>
            <a:r>
              <a:rPr lang="en-US" sz="2400" dirty="0" err="1">
                <a:latin typeface="Calibri"/>
              </a:rPr>
              <a:t>parallelometers</a:t>
            </a:r>
            <a:r>
              <a:rPr lang="en-US" sz="2400" dirty="0">
                <a:latin typeface="Calibri"/>
              </a:rPr>
              <a:t>, vacuum mixers, and firing furnaces</a:t>
            </a:r>
            <a:endParaRPr sz="2400" b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2060"/>
                </a:solidFill>
              </a:rPr>
              <a:t>What will you be able to </a:t>
            </a:r>
            <a:r>
              <a:rPr lang="en-US" sz="3600" dirty="0" err="1">
                <a:solidFill>
                  <a:srgbClr val="002060"/>
                </a:solidFill>
              </a:rPr>
              <a:t>doupon</a:t>
            </a:r>
            <a:r>
              <a:rPr lang="en-US" sz="3600" dirty="0">
                <a:solidFill>
                  <a:srgbClr val="002060"/>
                </a:solidFill>
              </a:rPr>
              <a:t> completing the course?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66121" y="175049"/>
            <a:ext cx="5769935" cy="6507901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 sz="2400" dirty="0">
                <a:latin typeface="Calibri"/>
              </a:rPr>
              <a:t>Determine indications and contraindications for the use of fixed and removable dental prostheses.</a:t>
            </a:r>
          </a:p>
          <a:p>
            <a:pPr marL="0" lvl="0" indent="0">
              <a:buNone/>
            </a:pPr>
            <a:r>
              <a:rPr lang="en-US" sz="2400" dirty="0">
                <a:latin typeface="Calibri"/>
              </a:rPr>
              <a:t>Distinguish the fabrication techniques for fixed and removable prostheses.</a:t>
            </a:r>
          </a:p>
          <a:p>
            <a:pPr marL="0" lvl="0" indent="0">
              <a:buNone/>
            </a:pPr>
            <a:r>
              <a:rPr lang="en-US" sz="2400" dirty="0">
                <a:latin typeface="Calibri"/>
              </a:rPr>
              <a:t>Demonstrate the clinical and laboratory stages of prosthesis fabrication using phantom models.</a:t>
            </a:r>
          </a:p>
          <a:p>
            <a:pPr marL="0" lvl="0" indent="0">
              <a:buNone/>
            </a:pPr>
            <a:r>
              <a:rPr lang="en-US" sz="2400" dirty="0">
                <a:latin typeface="Calibri"/>
              </a:rPr>
              <a:t>Analyze the advantages and disadvantages of fixed and removable prostheses.</a:t>
            </a:r>
          </a:p>
          <a:p>
            <a:pPr marL="0" lvl="0" indent="0">
              <a:buNone/>
            </a:pPr>
            <a:r>
              <a:rPr lang="en-US" sz="2400" dirty="0">
                <a:latin typeface="Calibri"/>
              </a:rPr>
              <a:t>Justify the choice of primary and auxiliary materials for the fabrication of various types of dental prostheses.</a:t>
            </a:r>
            <a:endParaRPr sz="2400" b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Final assessment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Calibri"/>
              </a:rPr>
              <a:t>Lectures</a:t>
            </a:r>
          </a:p>
          <a:p>
            <a:r>
              <a:rPr lang="en-US" sz="2400" dirty="0">
                <a:latin typeface="Calibri"/>
              </a:rPr>
              <a:t>Practical classes</a:t>
            </a:r>
          </a:p>
          <a:p>
            <a:r>
              <a:rPr lang="en-US" sz="2400" dirty="0">
                <a:latin typeface="Calibri"/>
              </a:rPr>
              <a:t>Independent work</a:t>
            </a:r>
          </a:p>
          <a:p>
            <a:r>
              <a:rPr lang="en-US" sz="2400" dirty="0">
                <a:latin typeface="Calibri"/>
              </a:rPr>
              <a:t>Individual independent work</a:t>
            </a:r>
            <a:endParaRPr sz="2400" b="0">
              <a:latin typeface="Calibri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8237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Forms of study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96000" y="2584996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/>
              <a:t>Pass/fail assessment: held during the final practical class, contingent upon successful completion of the course (a total score of 122–200 points across all learning activities) and the absence of outstanding academic obligations.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9DAD2B97-3C18-4683-8D4E-B2D90EA1C1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6866" y="40386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Contact information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41F44AF-DF88-40E8-9E15-EA7A08763E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4325" y="4750900"/>
            <a:ext cx="4794332" cy="11414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Alona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Hlusha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endParaRPr lang="de-DE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associate professor,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phd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A9348D94-7C6A-4765-8C38-0A628033230B}"/>
              </a:ext>
            </a:extLst>
          </p:cNvPr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COURSE DEVELOPERS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Прямоугольник 4">
            <a:extLst>
              <a:ext uri="{FF2B5EF4-FFF2-40B4-BE49-F238E27FC236}">
                <a16:creationId xmlns:a16="http://schemas.microsoft.com/office/drawing/2014/main" id="{582CF8EF-138E-4AFA-9746-5846B38C115E}"/>
              </a:ext>
            </a:extLst>
          </p:cNvPr>
          <p:cNvSpPr/>
          <p:nvPr/>
        </p:nvSpPr>
        <p:spPr>
          <a:xfrm>
            <a:off x="6650736" y="2244060"/>
            <a:ext cx="5044035" cy="2506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Contact information: Vinnytsia,34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Heroiv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Politsii</a:t>
            </a:r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St. (entrance from the university grounds).</a:t>
            </a:r>
            <a:endParaRPr lang="uk-UA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Department of Orthopedic Dentistry</a:t>
            </a:r>
            <a:r>
              <a:rPr lang="uk-UA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de-DE" sz="2000" dirty="0">
                <a:solidFill>
                  <a:srgbClr val="000000"/>
                </a:solidFill>
                <a:latin typeface="Calibri"/>
                <a:hlinkClick r:id="rId2"/>
              </a:rPr>
              <a:t>ort.stom@vnmu.edu.ua</a:t>
            </a:r>
            <a:endParaRPr lang="de-DE" sz="2000" dirty="0">
              <a:solidFill>
                <a:srgbClr val="000000"/>
              </a:solidFill>
              <a:latin typeface="Calibri"/>
            </a:endParaRPr>
          </a:p>
          <a:p>
            <a:pPr lvl="0">
              <a:lnSpc>
                <a:spcPct val="150000"/>
              </a:lnSpc>
            </a:pPr>
            <a:r>
              <a:rPr lang="de-DE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/>
              </a:rPr>
              <a:t>www.vnmu.edu.ua</a:t>
            </a:r>
            <a:r>
              <a:rPr lang="uk-UA" sz="20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de-DE" sz="20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2A82613-16C2-464D-AC2C-8146E0ADFA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79" t="15133" r="28668" b="7140"/>
          <a:stretch/>
        </p:blipFill>
        <p:spPr>
          <a:xfrm rot="5400000">
            <a:off x="739449" y="1780241"/>
            <a:ext cx="3063833" cy="2594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217</TotalTime>
  <Words>461</Words>
  <Application>Microsoft Office PowerPoint</Application>
  <PresentationFormat>Широкий екран</PresentationFormat>
  <Paragraphs>49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3.11 Dental Prosthesis Fabrication Technologies</vt:lpstr>
      <vt:lpstr>Educational Component Profile BK 3.11 "Dental Prosthesis Fabrication Technologies"</vt:lpstr>
      <vt:lpstr>WHY CHOOSE this course</vt:lpstr>
      <vt:lpstr>What will you study</vt:lpstr>
      <vt:lpstr>What will you be able to doupon completing the course?</vt:lpstr>
      <vt:lpstr>Final assessment</vt:lpstr>
      <vt:lpstr>Contact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33</cp:revision>
  <dcterms:created xsi:type="dcterms:W3CDTF">2026-04-08T10:22:59Z</dcterms:created>
  <dcterms:modified xsi:type="dcterms:W3CDTF">2026-09-14T12:45:40Z</dcterms:modified>
</cp:coreProperties>
</file>