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57" r:id="rId4"/>
    <p:sldId id="258" r:id="rId5"/>
    <p:sldId id="259" r:id="rId6"/>
    <p:sldId id="261" r:id="rId7"/>
    <p:sldId id="263" r:id="rId8"/>
  </p:sld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-330" y="-10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90280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16487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62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19599" y="2067778"/>
            <a:ext cx="7477601" cy="217191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6707"/>
              </a:lnSpc>
              <a:buNone/>
            </a:pPr>
            <a:r>
              <a:rPr lang="uk-UA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С</a:t>
            </a:r>
            <a:r>
              <a:rPr lang="en-US" sz="48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портивн</a:t>
            </a:r>
            <a:r>
              <a:rPr lang="uk-UA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і</a:t>
            </a:r>
            <a:r>
              <a:rPr lang="en-US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 </a:t>
            </a:r>
            <a:r>
              <a:rPr lang="en-US" sz="4800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та</a:t>
            </a:r>
            <a:r>
              <a:rPr lang="en-US" sz="4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рухлив</a:t>
            </a:r>
            <a:r>
              <a:rPr lang="uk-UA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і</a:t>
            </a:r>
            <a:r>
              <a:rPr lang="en-US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 </a:t>
            </a:r>
            <a:r>
              <a:rPr lang="en-US" sz="48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ігор</a:t>
            </a:r>
            <a:r>
              <a:rPr lang="uk-UA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и</a:t>
            </a:r>
            <a:r>
              <a:rPr lang="en-US" sz="48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 </a:t>
            </a:r>
            <a:r>
              <a:rPr lang="en-US" sz="4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у реабілітації</a:t>
            </a:r>
            <a:endParaRPr lang="en-US" sz="4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 2"/>
          <p:cNvSpPr/>
          <p:nvPr/>
        </p:nvSpPr>
        <p:spPr>
          <a:xfrm>
            <a:off x="6319599" y="4572953"/>
            <a:ext cx="7477601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 </a:t>
            </a:r>
            <a:r>
              <a:rPr lang="en-US" sz="2400" dirty="0">
                <a:solidFill>
                  <a:srgbClr val="E0E4E6"/>
                </a:solidFill>
                <a:latin typeface="Times New Roman" panose="02020603050405020304" pitchFamily="18" charset="0"/>
                <a:ea typeface="Barlow" pitchFamily="34" charset="-122"/>
                <a:cs typeface="Times New Roman" panose="02020603050405020304" pitchFamily="18" charset="0"/>
              </a:rPr>
              <a:t>Спортивні та рухливі ігри відіграють важливу роль у реабілітації, допомагаючи покращити фізичне, психологічне та соціальне функціонування пацієнтів. Такі ігри сприяють відновленню рухових навичок, підвищують мотивацію та самооцінку.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6786086" y="6155888"/>
            <a:ext cx="2773799" cy="38885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3062"/>
              </a:lnSpc>
              <a:buNone/>
            </a:pPr>
            <a:endParaRPr lang="en-US" sz="2187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7052FC2-CCD2-D34B-09EE-89E0D2456945}"/>
              </a:ext>
            </a:extLst>
          </p:cNvPr>
          <p:cNvSpPr txBox="1"/>
          <p:nvPr/>
        </p:nvSpPr>
        <p:spPr>
          <a:xfrm>
            <a:off x="6080289" y="320510"/>
            <a:ext cx="8022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alt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cript" panose="02000000000000000000" pitchFamily="2" charset="0"/>
                <a:cs typeface="Times New Roman" pitchFamily="16" charset="0"/>
              </a:rPr>
              <a:t>Вінницький національний медичний університет ім. М.І. Пирогова</a:t>
            </a:r>
            <a:br>
              <a:rPr lang="uk-UA" alt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cript" panose="02000000000000000000" pitchFamily="2" charset="0"/>
                <a:cs typeface="Times New Roman" pitchFamily="16" charset="0"/>
              </a:rPr>
            </a:br>
            <a:r>
              <a:rPr lang="uk-UA" alt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d Script" panose="02000000000000000000" pitchFamily="2" charset="0"/>
                <a:cs typeface="Times New Roman" pitchFamily="16" charset="0"/>
              </a:rPr>
              <a:t>Кафедра спортивної медицини, фізичного виховання та реабілітації</a:t>
            </a:r>
            <a:endParaRPr lang="uk-UA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d Scrip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A13793F-4DC8-0B89-7818-9C6D7D459B4F}"/>
              </a:ext>
            </a:extLst>
          </p:cNvPr>
          <p:cNvSpPr txBox="1"/>
          <p:nvPr/>
        </p:nvSpPr>
        <p:spPr>
          <a:xfrm>
            <a:off x="6319599" y="1348033"/>
            <a:ext cx="6887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chemeClr val="bg1"/>
                </a:solidFill>
                <a:latin typeface="Constantia" panose="02030602050306030303" pitchFamily="18" charset="0"/>
              </a:rPr>
              <a:t>Курс за вибором: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2624376" y="748146"/>
            <a:ext cx="9381649" cy="10806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ts val="4860"/>
              </a:lnSpc>
              <a:buNone/>
            </a:pPr>
            <a:r>
              <a:rPr lang="uk-UA" sz="3888" b="1" dirty="0">
                <a:solidFill>
                  <a:srgbClr val="F0FCFF"/>
                </a:solidFill>
                <a:ea typeface="Spline Sans" pitchFamily="34" charset="-122"/>
              </a:rPr>
              <a:t>Теми для вивчення:</a:t>
            </a:r>
            <a:endParaRPr lang="en-US" sz="3888" dirty="0"/>
          </a:p>
        </p:txBody>
      </p:sp>
      <p:sp>
        <p:nvSpPr>
          <p:cNvPr id="6" name="Text 3"/>
          <p:cNvSpPr/>
          <p:nvPr/>
        </p:nvSpPr>
        <p:spPr>
          <a:xfrm>
            <a:off x="2624376" y="4187547"/>
            <a:ext cx="2765465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5939433" y="4273987"/>
            <a:ext cx="2765465" cy="18884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254490" y="3656767"/>
            <a:ext cx="2468880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endParaRPr lang="en-US" sz="1944" dirty="0"/>
          </a:p>
        </p:txBody>
      </p:sp>
      <p:sp>
        <p:nvSpPr>
          <p:cNvPr id="10" name="Text 7"/>
          <p:cNvSpPr/>
          <p:nvPr/>
        </p:nvSpPr>
        <p:spPr>
          <a:xfrm>
            <a:off x="2344190" y="2859578"/>
            <a:ext cx="9675766" cy="41563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endParaRPr lang="en-US" sz="175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559C91A-261A-9FFF-5B5F-30EC01831883}"/>
              </a:ext>
            </a:extLst>
          </p:cNvPr>
          <p:cNvSpPr txBox="1"/>
          <p:nvPr/>
        </p:nvSpPr>
        <p:spPr>
          <a:xfrm>
            <a:off x="1563208" y="2227811"/>
            <a:ext cx="11537650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chemeClr val="bg1"/>
                </a:solidFill>
              </a:rPr>
              <a:t>1. Значення рухливих ігор у системі фізичного виховання</a:t>
            </a:r>
          </a:p>
          <a:p>
            <a:r>
              <a:rPr lang="uk-UA" sz="2800" dirty="0">
                <a:solidFill>
                  <a:schemeClr val="bg1"/>
                </a:solidFill>
              </a:rPr>
              <a:t>2. Використання рухливих ігор та ігрових вправ у навчальному процесі з видів спорту</a:t>
            </a:r>
          </a:p>
          <a:p>
            <a:r>
              <a:rPr lang="uk-UA" sz="2800" dirty="0">
                <a:solidFill>
                  <a:schemeClr val="bg1"/>
                </a:solidFill>
              </a:rPr>
              <a:t>3. Організація і методика проведення ігор-естафет</a:t>
            </a:r>
          </a:p>
          <a:p>
            <a:r>
              <a:rPr lang="uk-UA" sz="2800" dirty="0">
                <a:solidFill>
                  <a:schemeClr val="bg1"/>
                </a:solidFill>
              </a:rPr>
              <a:t>4. Вправи загального розвитку та спеціальні підготовчі вправи волейболістів.</a:t>
            </a:r>
          </a:p>
          <a:p>
            <a:r>
              <a:rPr lang="uk-UA" sz="2800" dirty="0">
                <a:solidFill>
                  <a:schemeClr val="bg1"/>
                </a:solidFill>
              </a:rPr>
              <a:t>5. Вправи загального розвитку та спеціально-підготовчі вправи футболістів.</a:t>
            </a:r>
          </a:p>
          <a:p>
            <a:r>
              <a:rPr lang="uk-UA" sz="2800" dirty="0">
                <a:solidFill>
                  <a:schemeClr val="bg1"/>
                </a:solidFill>
              </a:rPr>
              <a:t>6. Вправи загального розвитку та спеціально-підготовчі вправи баскетболістів.</a:t>
            </a:r>
          </a:p>
          <a:p>
            <a:r>
              <a:rPr lang="uk-UA" sz="2800" dirty="0">
                <a:solidFill>
                  <a:schemeClr val="bg1"/>
                </a:solidFill>
              </a:rPr>
              <a:t>7. Вправи загального розвитку та спеціально-підготовчі бадмінтоністів.</a:t>
            </a:r>
          </a:p>
        </p:txBody>
      </p:sp>
    </p:spTree>
    <p:extLst>
      <p:ext uri="{BB962C8B-B14F-4D97-AF65-F5344CB8AC3E}">
        <p14:creationId xmlns:p14="http://schemas.microsoft.com/office/powerpoint/2010/main" xmlns="" val="1087452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5000"/>
            </a:srgbClr>
          </a:solidFill>
          <a:ln/>
        </p:spPr>
        <p:txBody>
          <a:bodyPr/>
          <a:lstStyle/>
          <a:p>
            <a:endParaRPr lang="uk-UA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62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490799" y="1861661"/>
            <a:ext cx="9306401" cy="123420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860"/>
              </a:lnSpc>
              <a:buNone/>
            </a:pPr>
            <a:r>
              <a:rPr lang="en-US" sz="3888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Основні переваги використання ігор у реабілітації</a:t>
            </a:r>
            <a:endParaRPr lang="en-US" sz="3888" dirty="0"/>
          </a:p>
        </p:txBody>
      </p:sp>
      <p:sp>
        <p:nvSpPr>
          <p:cNvPr id="6" name="Shape 2"/>
          <p:cNvSpPr/>
          <p:nvPr/>
        </p:nvSpPr>
        <p:spPr>
          <a:xfrm>
            <a:off x="4490799" y="3679031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7" name="Text 3"/>
          <p:cNvSpPr/>
          <p:nvPr/>
        </p:nvSpPr>
        <p:spPr>
          <a:xfrm>
            <a:off x="4676656" y="3743801"/>
            <a:ext cx="128230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916"/>
              </a:lnSpc>
              <a:buNone/>
            </a:pPr>
            <a:r>
              <a:rPr lang="en-US" sz="2333" b="1" dirty="0">
                <a:solidFill>
                  <a:srgbClr val="16FFBB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1</a:t>
            </a:r>
            <a:endParaRPr lang="en-US" sz="2333" dirty="0"/>
          </a:p>
        </p:txBody>
      </p:sp>
      <p:sp>
        <p:nvSpPr>
          <p:cNvPr id="8" name="Text 4"/>
          <p:cNvSpPr/>
          <p:nvPr/>
        </p:nvSpPr>
        <p:spPr>
          <a:xfrm>
            <a:off x="5212913" y="3679031"/>
            <a:ext cx="3797022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16FFBB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Покращення фізичного стану</a:t>
            </a:r>
            <a:endParaRPr lang="en-US" sz="1944" dirty="0"/>
          </a:p>
        </p:txBody>
      </p:sp>
      <p:sp>
        <p:nvSpPr>
          <p:cNvPr id="9" name="Text 5"/>
          <p:cNvSpPr/>
          <p:nvPr/>
        </p:nvSpPr>
        <p:spPr>
          <a:xfrm>
            <a:off x="5212913" y="4120872"/>
            <a:ext cx="3820001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сприяють розвитку сили, гнучкості, координації та витривалості.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9255085" y="3679031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1" name="Text 7"/>
          <p:cNvSpPr/>
          <p:nvPr/>
        </p:nvSpPr>
        <p:spPr>
          <a:xfrm>
            <a:off x="9422606" y="3743801"/>
            <a:ext cx="164783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916"/>
              </a:lnSpc>
              <a:buNone/>
            </a:pPr>
            <a:r>
              <a:rPr lang="en-US" sz="2333" b="1" dirty="0">
                <a:solidFill>
                  <a:srgbClr val="29DDDA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2</a:t>
            </a:r>
            <a:endParaRPr lang="en-US" sz="2333" dirty="0"/>
          </a:p>
        </p:txBody>
      </p:sp>
      <p:sp>
        <p:nvSpPr>
          <p:cNvPr id="12" name="Text 8"/>
          <p:cNvSpPr/>
          <p:nvPr/>
        </p:nvSpPr>
        <p:spPr>
          <a:xfrm>
            <a:off x="9977199" y="3679031"/>
            <a:ext cx="2960489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29DDDA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Підвищення мотивації</a:t>
            </a:r>
            <a:endParaRPr lang="en-US" sz="1944" dirty="0"/>
          </a:p>
        </p:txBody>
      </p:sp>
      <p:sp>
        <p:nvSpPr>
          <p:cNvPr id="13" name="Text 9"/>
          <p:cNvSpPr/>
          <p:nvPr/>
        </p:nvSpPr>
        <p:spPr>
          <a:xfrm>
            <a:off x="9977199" y="4120872"/>
            <a:ext cx="3820001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Ігровий підхід робить реабілітацію більш цікавою та приємною для пацієнтів.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4490799" y="5592723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5" name="Text 11"/>
          <p:cNvSpPr/>
          <p:nvPr/>
        </p:nvSpPr>
        <p:spPr>
          <a:xfrm>
            <a:off x="4654034" y="5657493"/>
            <a:ext cx="173474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916"/>
              </a:lnSpc>
              <a:buNone/>
            </a:pPr>
            <a:r>
              <a:rPr lang="en-US" sz="2333" b="1" dirty="0">
                <a:solidFill>
                  <a:srgbClr val="37A7E7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3</a:t>
            </a:r>
            <a:endParaRPr lang="en-US" sz="2333" dirty="0"/>
          </a:p>
        </p:txBody>
      </p:sp>
      <p:sp>
        <p:nvSpPr>
          <p:cNvPr id="16" name="Text 12"/>
          <p:cNvSpPr/>
          <p:nvPr/>
        </p:nvSpPr>
        <p:spPr>
          <a:xfrm>
            <a:off x="5212913" y="5592723"/>
            <a:ext cx="3885367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37A7E7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Розвиток соціальних навичок</a:t>
            </a:r>
            <a:endParaRPr lang="en-US" sz="1944" dirty="0"/>
          </a:p>
        </p:txBody>
      </p:sp>
      <p:sp>
        <p:nvSpPr>
          <p:cNvPr id="17" name="Text 13"/>
          <p:cNvSpPr/>
          <p:nvPr/>
        </p:nvSpPr>
        <p:spPr>
          <a:xfrm>
            <a:off x="5212913" y="6034564"/>
            <a:ext cx="8584287" cy="33325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Командні ігри допомагають налагодити комунікацію та взаємодію.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-91440"/>
            <a:ext cx="14630400" cy="8229600"/>
          </a:xfrm>
          <a:prstGeom prst="rect">
            <a:avLst/>
          </a:prstGeom>
          <a:solidFill>
            <a:srgbClr val="0A081B">
              <a:alpha val="75000"/>
            </a:srgbClr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2624376" y="1867138"/>
            <a:ext cx="9381649" cy="123420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860"/>
              </a:lnSpc>
              <a:buNone/>
            </a:pPr>
            <a:r>
              <a:rPr lang="en-US" sz="3888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Адаптація ігор для різних категорій студентів</a:t>
            </a:r>
            <a:endParaRPr lang="en-US" sz="3888" dirty="0"/>
          </a:p>
        </p:txBody>
      </p:sp>
      <p:sp>
        <p:nvSpPr>
          <p:cNvPr id="5" name="Text 2"/>
          <p:cNvSpPr/>
          <p:nvPr/>
        </p:nvSpPr>
        <p:spPr>
          <a:xfrm>
            <a:off x="2624376" y="3656767"/>
            <a:ext cx="2539960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Фізичні обмеження</a:t>
            </a:r>
            <a:endParaRPr lang="en-US" sz="1944" dirty="0"/>
          </a:p>
        </p:txBody>
      </p:sp>
      <p:sp>
        <p:nvSpPr>
          <p:cNvPr id="6" name="Text 3"/>
          <p:cNvSpPr/>
          <p:nvPr/>
        </p:nvSpPr>
        <p:spPr>
          <a:xfrm>
            <a:off x="2624376" y="4187547"/>
            <a:ext cx="2765465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адаптуються відповідно до можливостей та потреб пацієнтів.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5939433" y="3656767"/>
            <a:ext cx="2765465" cy="6172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Когнітивні порушення</a:t>
            </a:r>
            <a:endParaRPr lang="en-US" sz="1944" dirty="0"/>
          </a:p>
        </p:txBody>
      </p:sp>
      <p:sp>
        <p:nvSpPr>
          <p:cNvPr id="8" name="Text 5"/>
          <p:cNvSpPr/>
          <p:nvPr/>
        </p:nvSpPr>
        <p:spPr>
          <a:xfrm>
            <a:off x="5939433" y="4273987"/>
            <a:ext cx="2765465" cy="18884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мають бути простими та зрозумілими, акцентувати увагу на досяжних цілях.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9254490" y="3656767"/>
            <a:ext cx="2468880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Емоційні потреби</a:t>
            </a:r>
            <a:endParaRPr lang="en-US" sz="1944" dirty="0"/>
          </a:p>
        </p:txBody>
      </p:sp>
      <p:sp>
        <p:nvSpPr>
          <p:cNvPr id="10" name="Text 7"/>
          <p:cNvSpPr/>
          <p:nvPr/>
        </p:nvSpPr>
        <p:spPr>
          <a:xfrm>
            <a:off x="9254490" y="4187547"/>
            <a:ext cx="2765465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повинні бути безпечними та підтримувати позитивні емоції.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-91440" y="29772"/>
            <a:ext cx="14630400" cy="8229600"/>
          </a:xfrm>
          <a:prstGeom prst="rect">
            <a:avLst/>
          </a:prstGeom>
          <a:solidFill>
            <a:srgbClr val="0A081B">
              <a:alpha val="75000"/>
            </a:srgbClr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2624376" y="1706523"/>
            <a:ext cx="9381649" cy="18513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860"/>
              </a:lnSpc>
              <a:buNone/>
            </a:pPr>
            <a:r>
              <a:rPr lang="en-US" sz="3888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Приклади спортивних та рухливих ігор, що використовуються в реабілітації</a:t>
            </a:r>
            <a:endParaRPr lang="en-US" sz="3888" dirty="0"/>
          </a:p>
        </p:txBody>
      </p:sp>
      <p:sp>
        <p:nvSpPr>
          <p:cNvPr id="6" name="Text 2"/>
          <p:cNvSpPr/>
          <p:nvPr/>
        </p:nvSpPr>
        <p:spPr>
          <a:xfrm>
            <a:off x="2624376" y="4748093"/>
            <a:ext cx="2095381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16FFBB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Бадмінтон</a:t>
            </a:r>
            <a:endParaRPr lang="en-US" sz="1944" dirty="0"/>
          </a:p>
        </p:txBody>
      </p:sp>
      <p:sp>
        <p:nvSpPr>
          <p:cNvPr id="7" name="Text 3"/>
          <p:cNvSpPr/>
          <p:nvPr/>
        </p:nvSpPr>
        <p:spPr>
          <a:xfrm>
            <a:off x="2624376" y="5189934"/>
            <a:ext cx="2095381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Розвиває координацію та рівновагу.</a:t>
            </a:r>
            <a:endParaRPr lang="en-US" sz="1750" dirty="0"/>
          </a:p>
        </p:txBody>
      </p:sp>
      <p:sp>
        <p:nvSpPr>
          <p:cNvPr id="9" name="Text 4"/>
          <p:cNvSpPr/>
          <p:nvPr/>
        </p:nvSpPr>
        <p:spPr>
          <a:xfrm>
            <a:off x="5053012" y="4748213"/>
            <a:ext cx="2095500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430"/>
              </a:lnSpc>
              <a:buNone/>
            </a:pPr>
            <a:r>
              <a:rPr lang="uk-UA" sz="1944" b="1" dirty="0">
                <a:solidFill>
                  <a:srgbClr val="29DDDA"/>
                </a:solidFill>
                <a:ea typeface="Spline Sans" pitchFamily="34" charset="-122"/>
              </a:rPr>
              <a:t>Волейбол</a:t>
            </a:r>
            <a:endParaRPr lang="en-US" sz="1944" dirty="0"/>
          </a:p>
        </p:txBody>
      </p:sp>
      <p:sp>
        <p:nvSpPr>
          <p:cNvPr id="10" name="Text 5"/>
          <p:cNvSpPr/>
          <p:nvPr/>
        </p:nvSpPr>
        <p:spPr>
          <a:xfrm>
            <a:off x="5053012" y="5190053"/>
            <a:ext cx="2095500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Покращує моторику та сприйняття.</a:t>
            </a:r>
            <a:endParaRPr lang="en-US" sz="1750" dirty="0"/>
          </a:p>
        </p:txBody>
      </p:sp>
      <p:sp>
        <p:nvSpPr>
          <p:cNvPr id="12" name="Text 6"/>
          <p:cNvSpPr/>
          <p:nvPr/>
        </p:nvSpPr>
        <p:spPr>
          <a:xfrm>
            <a:off x="7481768" y="4748213"/>
            <a:ext cx="2095500" cy="6172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430"/>
              </a:lnSpc>
              <a:buNone/>
            </a:pPr>
            <a:r>
              <a:rPr lang="uk-UA" sz="1944" b="1" dirty="0">
                <a:solidFill>
                  <a:srgbClr val="37A7E7"/>
                </a:solidFill>
                <a:ea typeface="Spline Sans" pitchFamily="34" charset="-122"/>
              </a:rPr>
              <a:t>Баскетбол</a:t>
            </a:r>
            <a:endParaRPr lang="en-US" sz="1944" dirty="0"/>
          </a:p>
        </p:txBody>
      </p:sp>
      <p:sp>
        <p:nvSpPr>
          <p:cNvPr id="13" name="Text 7"/>
          <p:cNvSpPr/>
          <p:nvPr/>
        </p:nvSpPr>
        <p:spPr>
          <a:xfrm>
            <a:off x="7481768" y="5498663"/>
            <a:ext cx="2095500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Сприяє розвитку дрібної моторики.</a:t>
            </a:r>
            <a:endParaRPr lang="en-US" sz="1750" dirty="0"/>
          </a:p>
        </p:txBody>
      </p:sp>
      <p:sp>
        <p:nvSpPr>
          <p:cNvPr id="15" name="Text 8"/>
          <p:cNvSpPr/>
          <p:nvPr/>
        </p:nvSpPr>
        <p:spPr>
          <a:xfrm>
            <a:off x="9910524" y="4748213"/>
            <a:ext cx="2095500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l">
              <a:lnSpc>
                <a:spcPts val="2430"/>
              </a:lnSpc>
              <a:buNone/>
            </a:pPr>
            <a:r>
              <a:rPr lang="uk-UA" sz="1944" b="1" dirty="0">
                <a:solidFill>
                  <a:srgbClr val="5372DF"/>
                </a:solidFill>
                <a:ea typeface="Spline Sans" pitchFamily="34" charset="-122"/>
              </a:rPr>
              <a:t>Футбол</a:t>
            </a:r>
            <a:endParaRPr lang="en-US" sz="1944" dirty="0"/>
          </a:p>
        </p:txBody>
      </p:sp>
      <p:sp>
        <p:nvSpPr>
          <p:cNvPr id="16" name="Text 9"/>
          <p:cNvSpPr/>
          <p:nvPr/>
        </p:nvSpPr>
        <p:spPr>
          <a:xfrm>
            <a:off x="9910524" y="5190053"/>
            <a:ext cx="2095500" cy="13330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Допомагає відновити рівновагу та постуру.</a:t>
            </a:r>
            <a:endParaRPr lang="en-US" sz="1750" dirty="0"/>
          </a:p>
        </p:txBody>
      </p:sp>
      <p:pic>
        <p:nvPicPr>
          <p:cNvPr id="19" name="Рисунок 18" descr="Зображення, що містить трава, футбол, м’яч, спортивний інвентар&#10;&#10;Автоматично згенерований опис">
            <a:extLst>
              <a:ext uri="{FF2B5EF4-FFF2-40B4-BE49-F238E27FC236}">
                <a16:creationId xmlns:a16="http://schemas.microsoft.com/office/drawing/2014/main" xmlns="" id="{2A20198F-A2C3-2107-9420-289363F320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0132" y="3507530"/>
            <a:ext cx="1705250" cy="1212942"/>
          </a:xfrm>
          <a:prstGeom prst="rect">
            <a:avLst/>
          </a:prstGeom>
        </p:spPr>
      </p:pic>
      <p:pic>
        <p:nvPicPr>
          <p:cNvPr id="21" name="Рисунок 20" descr="Зображення, що містить баскетбол, спортивна гра, спорт, спортивний інвентар&#10;&#10;Автоматично згенерований опис">
            <a:extLst>
              <a:ext uri="{FF2B5EF4-FFF2-40B4-BE49-F238E27FC236}">
                <a16:creationId xmlns:a16="http://schemas.microsoft.com/office/drawing/2014/main" xmlns="" id="{4523C606-AA20-2117-E610-1EDBC14DDA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5199" y="3507530"/>
            <a:ext cx="1612231" cy="1231894"/>
          </a:xfrm>
          <a:prstGeom prst="rect">
            <a:avLst/>
          </a:prstGeom>
        </p:spPr>
      </p:pic>
      <p:pic>
        <p:nvPicPr>
          <p:cNvPr id="27" name="Рисунок 26" descr="Зображення, що містить спортивна гра, спорт, м’яч, волейбол&#10;&#10;Автоматично згенерований опис">
            <a:extLst>
              <a:ext uri="{FF2B5EF4-FFF2-40B4-BE49-F238E27FC236}">
                <a16:creationId xmlns:a16="http://schemas.microsoft.com/office/drawing/2014/main" xmlns="" id="{9CF0864D-5500-DCC6-D823-093BBCB2DA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7247" y="3478010"/>
            <a:ext cx="1705250" cy="1270203"/>
          </a:xfrm>
          <a:prstGeom prst="rect">
            <a:avLst/>
          </a:prstGeom>
        </p:spPr>
      </p:pic>
      <p:pic>
        <p:nvPicPr>
          <p:cNvPr id="29" name="Рисунок 28" descr="Зображення, що містить спорт, теніс, спортивна гра, спортивний інвентар&#10;&#10;Автоматично згенерований опис">
            <a:extLst>
              <a:ext uri="{FF2B5EF4-FFF2-40B4-BE49-F238E27FC236}">
                <a16:creationId xmlns:a16="http://schemas.microsoft.com/office/drawing/2014/main" xmlns="" id="{F643C817-B257-A408-8C30-BF9D88CCFF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10349" y="3478010"/>
            <a:ext cx="1921926" cy="127020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5000"/>
            </a:srgbClr>
          </a:solidFill>
          <a:ln/>
        </p:spPr>
        <p:txBody>
          <a:bodyPr/>
          <a:lstStyle/>
          <a:p>
            <a:endParaRPr lang="uk-UA"/>
          </a:p>
        </p:txBody>
      </p:sp>
      <p:sp>
        <p:nvSpPr>
          <p:cNvPr id="4" name="Text 1"/>
          <p:cNvSpPr/>
          <p:nvPr/>
        </p:nvSpPr>
        <p:spPr>
          <a:xfrm>
            <a:off x="2624376" y="936546"/>
            <a:ext cx="9381649" cy="185130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4860"/>
              </a:lnSpc>
              <a:buNone/>
            </a:pPr>
            <a:r>
              <a:rPr lang="en-US" sz="3888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Особливості організації ігрових занять для пацієнтів з різними захворюваннями</a:t>
            </a:r>
            <a:endParaRPr lang="en-US" sz="3888" dirty="0"/>
          </a:p>
        </p:txBody>
      </p:sp>
      <p:sp>
        <p:nvSpPr>
          <p:cNvPr id="5" name="Shape 2"/>
          <p:cNvSpPr/>
          <p:nvPr/>
        </p:nvSpPr>
        <p:spPr>
          <a:xfrm>
            <a:off x="2624376" y="3232190"/>
            <a:ext cx="4579739" cy="1907024"/>
          </a:xfrm>
          <a:prstGeom prst="roundRect">
            <a:avLst>
              <a:gd name="adj" fmla="val 20973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6" name="Text 3"/>
          <p:cNvSpPr/>
          <p:nvPr/>
        </p:nvSpPr>
        <p:spPr>
          <a:xfrm>
            <a:off x="2869406" y="3477220"/>
            <a:ext cx="4089678" cy="6172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16FFBB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Травми опорно-рухового апарату</a:t>
            </a:r>
            <a:endParaRPr lang="en-US" sz="1944" dirty="0"/>
          </a:p>
        </p:txBody>
      </p:sp>
      <p:sp>
        <p:nvSpPr>
          <p:cNvPr id="7" name="Text 4"/>
          <p:cNvSpPr/>
          <p:nvPr/>
        </p:nvSpPr>
        <p:spPr>
          <a:xfrm>
            <a:off x="2869406" y="4227671"/>
            <a:ext cx="4089678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Акцент на відновленні рухових функцій та координації.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7426285" y="3232190"/>
            <a:ext cx="4579739" cy="1907024"/>
          </a:xfrm>
          <a:prstGeom prst="roundRect">
            <a:avLst>
              <a:gd name="adj" fmla="val 20973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9" name="Text 6"/>
          <p:cNvSpPr/>
          <p:nvPr/>
        </p:nvSpPr>
        <p:spPr>
          <a:xfrm>
            <a:off x="7671316" y="3477220"/>
            <a:ext cx="2842855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29DDDA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Неврологічні розлади</a:t>
            </a:r>
            <a:endParaRPr lang="en-US" sz="1944" dirty="0"/>
          </a:p>
        </p:txBody>
      </p:sp>
      <p:sp>
        <p:nvSpPr>
          <p:cNvPr id="10" name="Text 7"/>
          <p:cNvSpPr/>
          <p:nvPr/>
        </p:nvSpPr>
        <p:spPr>
          <a:xfrm>
            <a:off x="7671316" y="3919061"/>
            <a:ext cx="4089678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спрямовані на покращення когнітивних та сенсорних функцій.</a:t>
            </a:r>
            <a:endParaRPr lang="en-US" sz="1750" dirty="0"/>
          </a:p>
        </p:txBody>
      </p:sp>
      <p:sp>
        <p:nvSpPr>
          <p:cNvPr id="11" name="Shape 8"/>
          <p:cNvSpPr/>
          <p:nvPr/>
        </p:nvSpPr>
        <p:spPr>
          <a:xfrm>
            <a:off x="2624376" y="5361384"/>
            <a:ext cx="4579739" cy="1931670"/>
          </a:xfrm>
          <a:prstGeom prst="roundRect">
            <a:avLst>
              <a:gd name="adj" fmla="val 20705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2" name="Text 9"/>
          <p:cNvSpPr/>
          <p:nvPr/>
        </p:nvSpPr>
        <p:spPr>
          <a:xfrm>
            <a:off x="2869406" y="5606415"/>
            <a:ext cx="3036094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37A7E7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Психічні захворювання</a:t>
            </a:r>
            <a:endParaRPr lang="en-US" sz="1944" dirty="0"/>
          </a:p>
        </p:txBody>
      </p:sp>
      <p:sp>
        <p:nvSpPr>
          <p:cNvPr id="13" name="Text 10"/>
          <p:cNvSpPr/>
          <p:nvPr/>
        </p:nvSpPr>
        <p:spPr>
          <a:xfrm>
            <a:off x="2869406" y="6048256"/>
            <a:ext cx="4089678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допомагають розвивати соціальні навички та емоційний інтелект.</a:t>
            </a:r>
            <a:endParaRPr lang="en-US" sz="1750" dirty="0"/>
          </a:p>
        </p:txBody>
      </p:sp>
      <p:sp>
        <p:nvSpPr>
          <p:cNvPr id="14" name="Shape 11"/>
          <p:cNvSpPr/>
          <p:nvPr/>
        </p:nvSpPr>
        <p:spPr>
          <a:xfrm>
            <a:off x="7426285" y="5361384"/>
            <a:ext cx="4579739" cy="1931670"/>
          </a:xfrm>
          <a:prstGeom prst="roundRect">
            <a:avLst>
              <a:gd name="adj" fmla="val 20705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5" name="Text 12"/>
          <p:cNvSpPr/>
          <p:nvPr/>
        </p:nvSpPr>
        <p:spPr>
          <a:xfrm>
            <a:off x="7671316" y="5606415"/>
            <a:ext cx="3041928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5372D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Хронічні захворювання</a:t>
            </a:r>
            <a:endParaRPr lang="en-US" sz="1944" dirty="0"/>
          </a:p>
        </p:txBody>
      </p:sp>
      <p:sp>
        <p:nvSpPr>
          <p:cNvPr id="16" name="Text 13"/>
          <p:cNvSpPr/>
          <p:nvPr/>
        </p:nvSpPr>
        <p:spPr>
          <a:xfrm>
            <a:off x="7671316" y="6048256"/>
            <a:ext cx="4089678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сприяють підвищенню мотивації та покращенню загального стану.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A081B">
              <a:alpha val="75000"/>
            </a:srgbClr>
          </a:solidFill>
          <a:ln/>
        </p:spPr>
        <p:txBody>
          <a:bodyPr/>
          <a:lstStyle/>
          <a:p>
            <a:endParaRPr lang="uk-UA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0420" y="0"/>
            <a:ext cx="36576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33199" y="2170271"/>
            <a:ext cx="6803231" cy="61710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4860"/>
              </a:lnSpc>
              <a:buNone/>
            </a:pPr>
            <a:r>
              <a:rPr lang="en-US" sz="3888" b="1" dirty="0">
                <a:solidFill>
                  <a:srgbClr val="F0FCFF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Висновки та рекомендації</a:t>
            </a:r>
            <a:endParaRPr lang="en-US" sz="3888" dirty="0"/>
          </a:p>
        </p:txBody>
      </p:sp>
      <p:sp>
        <p:nvSpPr>
          <p:cNvPr id="6" name="Shape 2"/>
          <p:cNvSpPr/>
          <p:nvPr/>
        </p:nvSpPr>
        <p:spPr>
          <a:xfrm>
            <a:off x="833199" y="3370540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7" name="Text 3"/>
          <p:cNvSpPr/>
          <p:nvPr/>
        </p:nvSpPr>
        <p:spPr>
          <a:xfrm>
            <a:off x="1019056" y="3435310"/>
            <a:ext cx="128230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916"/>
              </a:lnSpc>
              <a:buNone/>
            </a:pPr>
            <a:r>
              <a:rPr lang="en-US" sz="2333" b="1" dirty="0">
                <a:solidFill>
                  <a:srgbClr val="16FFBB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1</a:t>
            </a:r>
            <a:endParaRPr lang="en-US" sz="2333" dirty="0"/>
          </a:p>
        </p:txBody>
      </p:sp>
      <p:sp>
        <p:nvSpPr>
          <p:cNvPr id="8" name="Text 4"/>
          <p:cNvSpPr/>
          <p:nvPr/>
        </p:nvSpPr>
        <p:spPr>
          <a:xfrm>
            <a:off x="1555313" y="3370540"/>
            <a:ext cx="2468880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16FFBB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Ефективність ігор</a:t>
            </a:r>
            <a:endParaRPr lang="en-US" sz="1944" dirty="0"/>
          </a:p>
        </p:txBody>
      </p:sp>
      <p:sp>
        <p:nvSpPr>
          <p:cNvPr id="9" name="Text 5"/>
          <p:cNvSpPr/>
          <p:nvPr/>
        </p:nvSpPr>
        <p:spPr>
          <a:xfrm>
            <a:off x="1555313" y="3812381"/>
            <a:ext cx="3820001" cy="666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Спортивні та рухливі ігри є дієвим інструментом реабілітації.</a:t>
            </a:r>
            <a:endParaRPr lang="en-US" sz="1750" dirty="0"/>
          </a:p>
        </p:txBody>
      </p:sp>
      <p:sp>
        <p:nvSpPr>
          <p:cNvPr id="10" name="Shape 6"/>
          <p:cNvSpPr/>
          <p:nvPr/>
        </p:nvSpPr>
        <p:spPr>
          <a:xfrm>
            <a:off x="5597485" y="3370540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1" name="Text 7"/>
          <p:cNvSpPr/>
          <p:nvPr/>
        </p:nvSpPr>
        <p:spPr>
          <a:xfrm>
            <a:off x="5765006" y="3435310"/>
            <a:ext cx="164783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916"/>
              </a:lnSpc>
              <a:buNone/>
            </a:pPr>
            <a:r>
              <a:rPr lang="en-US" sz="2333" b="1" dirty="0">
                <a:solidFill>
                  <a:srgbClr val="29DDDA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2</a:t>
            </a:r>
            <a:endParaRPr lang="en-US" sz="2333" dirty="0"/>
          </a:p>
        </p:txBody>
      </p:sp>
      <p:sp>
        <p:nvSpPr>
          <p:cNvPr id="12" name="Text 8"/>
          <p:cNvSpPr/>
          <p:nvPr/>
        </p:nvSpPr>
        <p:spPr>
          <a:xfrm>
            <a:off x="6319599" y="3370540"/>
            <a:ext cx="2615684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29DDDA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Комплексний підхід</a:t>
            </a:r>
            <a:endParaRPr lang="en-US" sz="1944" dirty="0"/>
          </a:p>
        </p:txBody>
      </p:sp>
      <p:sp>
        <p:nvSpPr>
          <p:cNvPr id="13" name="Text 9"/>
          <p:cNvSpPr/>
          <p:nvPr/>
        </p:nvSpPr>
        <p:spPr>
          <a:xfrm>
            <a:off x="6319599" y="3812381"/>
            <a:ext cx="3820001" cy="9997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Ігри мають використовуватися в поєднанні з традиційними методами.</a:t>
            </a:r>
            <a:endParaRPr lang="en-US" sz="1750" dirty="0"/>
          </a:p>
        </p:txBody>
      </p:sp>
      <p:sp>
        <p:nvSpPr>
          <p:cNvPr id="14" name="Shape 10"/>
          <p:cNvSpPr/>
          <p:nvPr/>
        </p:nvSpPr>
        <p:spPr>
          <a:xfrm>
            <a:off x="833199" y="5284232"/>
            <a:ext cx="499943" cy="499943"/>
          </a:xfrm>
          <a:prstGeom prst="roundRect">
            <a:avLst>
              <a:gd name="adj" fmla="val 80001"/>
            </a:avLst>
          </a:prstGeom>
          <a:solidFill>
            <a:srgbClr val="0A081B"/>
          </a:solidFill>
          <a:ln w="22860">
            <a:solidFill>
              <a:srgbClr val="E0E4E6"/>
            </a:solidFill>
            <a:prstDash val="solid"/>
          </a:ln>
        </p:spPr>
        <p:txBody>
          <a:bodyPr/>
          <a:lstStyle/>
          <a:p>
            <a:endParaRPr lang="uk-UA"/>
          </a:p>
        </p:txBody>
      </p:sp>
      <p:sp>
        <p:nvSpPr>
          <p:cNvPr id="15" name="Text 11"/>
          <p:cNvSpPr/>
          <p:nvPr/>
        </p:nvSpPr>
        <p:spPr>
          <a:xfrm>
            <a:off x="996434" y="5349002"/>
            <a:ext cx="173474" cy="3702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 algn="ctr">
              <a:lnSpc>
                <a:spcPts val="2916"/>
              </a:lnSpc>
              <a:buNone/>
            </a:pPr>
            <a:r>
              <a:rPr lang="en-US" sz="2333" b="1" dirty="0">
                <a:solidFill>
                  <a:srgbClr val="37A7E7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3</a:t>
            </a:r>
            <a:endParaRPr lang="en-US" sz="2333" dirty="0"/>
          </a:p>
        </p:txBody>
      </p:sp>
      <p:sp>
        <p:nvSpPr>
          <p:cNvPr id="16" name="Text 12"/>
          <p:cNvSpPr/>
          <p:nvPr/>
        </p:nvSpPr>
        <p:spPr>
          <a:xfrm>
            <a:off x="1555313" y="5284232"/>
            <a:ext cx="2993469" cy="3086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430"/>
              </a:lnSpc>
              <a:buNone/>
            </a:pPr>
            <a:r>
              <a:rPr lang="en-US" sz="1944" b="1" dirty="0">
                <a:solidFill>
                  <a:srgbClr val="37A7E7"/>
                </a:solidFill>
                <a:latin typeface="Spline Sans" pitchFamily="34" charset="0"/>
                <a:ea typeface="Spline Sans" pitchFamily="34" charset="-122"/>
                <a:cs typeface="Spline Sans" pitchFamily="34" charset="-120"/>
              </a:rPr>
              <a:t>Подальші дослідження</a:t>
            </a:r>
            <a:endParaRPr lang="en-US" sz="1944" dirty="0"/>
          </a:p>
        </p:txBody>
      </p:sp>
      <p:sp>
        <p:nvSpPr>
          <p:cNvPr id="17" name="Text 13"/>
          <p:cNvSpPr/>
          <p:nvPr/>
        </p:nvSpPr>
        <p:spPr>
          <a:xfrm>
            <a:off x="1555313" y="5726073"/>
            <a:ext cx="8584287" cy="33325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marL="0" indent="0">
              <a:lnSpc>
                <a:spcPts val="2624"/>
              </a:lnSpc>
              <a:buNone/>
            </a:pPr>
            <a:r>
              <a:rPr lang="en-US" sz="1750" dirty="0">
                <a:solidFill>
                  <a:srgbClr val="E0E4E6"/>
                </a:solidFill>
                <a:latin typeface="Barlow" pitchFamily="34" charset="0"/>
                <a:ea typeface="Barlow" pitchFamily="34" charset="-122"/>
                <a:cs typeface="Barlow" pitchFamily="34" charset="-120"/>
              </a:rPr>
              <a:t>Необхідні додаткові дослідження ефективності ігрових підходів.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352</Words>
  <Application>Microsoft Office PowerPoint</Application>
  <PresentationFormat>Произвольный</PresentationFormat>
  <Paragraphs>64</Paragraphs>
  <Slides>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5</cp:revision>
  <dcterms:created xsi:type="dcterms:W3CDTF">2024-06-05T07:24:22Z</dcterms:created>
  <dcterms:modified xsi:type="dcterms:W3CDTF">2026-02-04T08:24:26Z</dcterms:modified>
</cp:coreProperties>
</file>