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66" r:id="rId2"/>
    <p:sldId id="267" r:id="rId3"/>
    <p:sldId id="258" r:id="rId4"/>
    <p:sldId id="259" r:id="rId5"/>
    <p:sldId id="263" r:id="rId6"/>
    <p:sldId id="264" r:id="rId7"/>
    <p:sldId id="265" r:id="rId8"/>
    <p:sldId id="260" r:id="rId9"/>
    <p:sldId id="261" r:id="rId10"/>
    <p:sldId id="262" r:id="rId11"/>
  </p:sldIdLst>
  <p:sldSz cx="12192000" cy="6858000"/>
  <p:notesSz cx="6858000" cy="9144000"/>
  <p:embeddedFontLst>
    <p:embeddedFont>
      <p:font typeface="Gill Sans" panose="020B0604020202020204" charset="0"/>
      <p:regular r:id="rId13"/>
      <p:bold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8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19419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588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lvl="2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Титульный слайд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26008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38426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60" r:id="rId10"/>
    <p:sldLayoutId id="214748366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ім. М.І. Пирогова МОЗ України</a:t>
            </a:r>
            <a:endParaRPr sz="2400" b="1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КАФЕДРА ПЕДІАТРІЇ №2</a:t>
            </a: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uk-UA" sz="18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 МЕДИЦИНА</a:t>
            </a:r>
            <a:endParaRPr dirty="0"/>
          </a:p>
          <a:p>
            <a:pPr lvl="0" algn="ctr">
              <a:lnSpc>
                <a:spcPct val="150000"/>
              </a:lnSpc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ГАЛУЗЬ ЗНАНЬ: </a:t>
            </a:r>
            <a:r>
              <a:rPr lang="ru-RU" sz="18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 ОХОРОНА ЗДОРОВ’Я ТА СОЦІАЛЬНЕ ЗАБЕЗПЕЧЕННЯ</a:t>
            </a:r>
          </a:p>
          <a:p>
            <a:pPr lvl="0" algn="ctr">
              <a:lnSpc>
                <a:spcPct val="150000"/>
              </a:lnSpc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ОСВІТНЬО-ПРОФЕСІЙНА ПРОГРАМА: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«МЕДИЦИНА</a:t>
            </a: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РІВЕНЬ ВИЩОЇ ОСВІТИ: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ДРУГИЙ (МАГІСТЕРСЬКИЙ)</a:t>
            </a:r>
            <a:endParaRPr dirty="0"/>
          </a:p>
        </p:txBody>
      </p:sp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800"/>
              <a:buFont typeface="Calibri"/>
              <a:buNone/>
            </a:pPr>
            <a:r>
              <a:rPr lang="uk-UA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ВК 5.15 ОРФАННІ ЗАХВОРЮВАННЯ В ПЕДІАТРІЇ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15575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/>
          <a:p>
            <a:pPr lvl="0">
              <a:buClr>
                <a:srgbClr val="002060"/>
              </a:buClr>
              <a:buSzPts val="3200"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ПАСПОРТ ОСВІТНЬОГО КОМПОНЕНТА </a:t>
            </a: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ВК 5.15 ОРФАННІ ЗАХВОРЮВАННЯ В ПЕДІАТРІЇ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1989825" y="2468767"/>
            <a:ext cx="9328031" cy="4142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Спеціальність: І2 Медицина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Курс: 5-й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Кредити: 2,0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Форма контролю: залік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Мова: українська, англійська</a:t>
            </a:r>
            <a:endParaRPr dirty="0"/>
          </a:p>
          <a:p>
            <a:pPr marL="228600" lvl="0" indent="-228600">
              <a:buSzPts val="2800"/>
            </a:pP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Пререквізити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анатомія людини, фізіологія, патологічна фізіологія, медична біологія, медична генетика, біологічна хімія з особливостями дитячого віку, пропедевтика педіатрії, акушерство та гінекологія, фармакологія, педіатрія</a:t>
            </a:r>
            <a:endParaRPr sz="2000" dirty="0"/>
          </a:p>
        </p:txBody>
      </p:sp>
    </p:spTree>
    <p:extLst>
      <p:ext uri="{BB962C8B-B14F-4D97-AF65-F5344CB8AC3E}">
        <p14:creationId xmlns:p14="http://schemas.microsoft.com/office/powerpoint/2010/main" val="1539558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82664" y="2650438"/>
            <a:ext cx="5355825" cy="2329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4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</a:t>
            </a:r>
            <a:endParaRPr dirty="0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en-US" sz="2400" dirty="0" err="1"/>
              <a:t>полягає</a:t>
            </a:r>
            <a:r>
              <a:rPr lang="ru-RU" altLang="en-US" sz="2400" dirty="0"/>
              <a:t> в</a:t>
            </a:r>
            <a:r>
              <a:rPr lang="uk-UA" altLang="ru-RU" sz="2400" dirty="0"/>
              <a:t> </a:t>
            </a:r>
            <a:r>
              <a:rPr lang="ru-RU" altLang="en-US" sz="2400" dirty="0" err="1"/>
              <a:t>поглибленні</a:t>
            </a:r>
            <a:r>
              <a:rPr lang="ru-RU" altLang="en-US" sz="2400" dirty="0"/>
              <a:t> </a:t>
            </a:r>
            <a:r>
              <a:rPr lang="ru-RU" altLang="en-US" sz="2400" dirty="0" err="1"/>
              <a:t>теоретичних</a:t>
            </a:r>
            <a:r>
              <a:rPr lang="ru-RU" altLang="en-US" sz="2400" dirty="0"/>
              <a:t> </a:t>
            </a:r>
            <a:r>
              <a:rPr lang="ru-RU" altLang="en-US" sz="2400" dirty="0" err="1"/>
              <a:t>знань</a:t>
            </a:r>
            <a:r>
              <a:rPr lang="ru-RU" altLang="en-US" sz="2400" dirty="0"/>
              <a:t> </a:t>
            </a:r>
            <a:r>
              <a:rPr lang="uk-UA" altLang="ru-RU" sz="2400" dirty="0"/>
              <a:t>та практичних</a:t>
            </a:r>
            <a:r>
              <a:rPr lang="ru-RU" altLang="en-US" sz="2400" dirty="0"/>
              <a:t> </a:t>
            </a:r>
            <a:r>
              <a:rPr lang="uk-UA" altLang="ru-RU" sz="2400" dirty="0"/>
              <a:t>вмінь для студентів </a:t>
            </a:r>
            <a:r>
              <a:rPr lang="en-US" altLang="ru-RU" sz="2400" dirty="0"/>
              <a:t>5</a:t>
            </a:r>
            <a:r>
              <a:rPr lang="uk-UA" altLang="ru-RU" sz="2400" dirty="0"/>
              <a:t> курсу в питаннях ранньої діагностики, принципів лікування </a:t>
            </a:r>
            <a:r>
              <a:rPr lang="uk-UA" altLang="ru-RU" sz="2400" dirty="0" err="1"/>
              <a:t>орфанних</a:t>
            </a:r>
            <a:r>
              <a:rPr lang="uk-UA" altLang="ru-RU" sz="2400" dirty="0"/>
              <a:t> </a:t>
            </a:r>
            <a:r>
              <a:rPr lang="uk-UA" altLang="ru-RU" sz="2400" dirty="0" err="1"/>
              <a:t>хвороб</a:t>
            </a:r>
            <a:r>
              <a:rPr lang="uk-UA" altLang="ru-RU" sz="2400" dirty="0"/>
              <a:t>.</a:t>
            </a:r>
          </a:p>
          <a:p>
            <a:pPr marL="228600" lvl="0" indent="-1079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endParaRPr dirty="0"/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642341" y="457201"/>
            <a:ext cx="4856671" cy="6155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 lnSpcReduction="1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285750" lvl="0" indent="-285750" algn="just">
              <a:buSzPts val="2400"/>
              <a:buFont typeface="Arial"/>
              <a:buChar char="•"/>
            </a:pPr>
            <a:r>
              <a:rPr lang="uk-UA" sz="2300" dirty="0">
                <a:latin typeface="Calibri"/>
                <a:ea typeface="Calibri"/>
                <a:cs typeface="Calibri"/>
                <a:sym typeface="Calibri"/>
              </a:rPr>
              <a:t>формує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знаня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про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клінічні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прояви та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генетичні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механізми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орфанних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захворювань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;</a:t>
            </a:r>
            <a:endParaRPr sz="2300" dirty="0"/>
          </a:p>
          <a:p>
            <a:pPr marL="285750" lvl="0" indent="-285750" algn="just">
              <a:buSzPts val="2400"/>
              <a:buFont typeface="Arial"/>
              <a:buChar char="•"/>
            </a:pPr>
            <a:r>
              <a:rPr lang="uk-UA" sz="2300" dirty="0">
                <a:latin typeface="Calibri"/>
                <a:ea typeface="Calibri"/>
                <a:cs typeface="Calibri"/>
                <a:sym typeface="Calibri"/>
              </a:rPr>
              <a:t>розвиває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уміння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синдромологічного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аналізу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та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оцінки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фенотипу;</a:t>
            </a:r>
          </a:p>
          <a:p>
            <a:pPr marL="285750" lvl="0" indent="-285750" algn="just">
              <a:buSzPts val="2400"/>
              <a:buFont typeface="Arial"/>
              <a:buChar char="•"/>
            </a:pP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розвиває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уміня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складання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алгоритму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обстеження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при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підозрі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на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спадкову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патологію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інтерпретації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лабораторних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інструментальних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та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генетичних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досліджень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проведення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диференційної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діагностики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;</a:t>
            </a:r>
          </a:p>
          <a:p>
            <a:pPr marL="285750" lvl="0" indent="-285750" algn="just">
              <a:buSzPts val="2400"/>
              <a:buFont typeface="Arial"/>
              <a:buChar char="•"/>
            </a:pPr>
            <a:r>
              <a:rPr lang="uk-UA" sz="2300" dirty="0">
                <a:latin typeface="Calibri"/>
                <a:ea typeface="Calibri"/>
                <a:cs typeface="Calibri"/>
                <a:sym typeface="Calibri"/>
              </a:rPr>
              <a:t>формує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здатность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обґрунтовувати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діагноз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і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визначати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тактику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ведення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пацієнта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..</a:t>
            </a:r>
            <a:endParaRPr sz="2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40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  <a:endParaRPr sz="40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461185" y="179614"/>
            <a:ext cx="5279366" cy="6466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algn="just" eaLnBrk="1" hangingPunct="1">
              <a:defRPr/>
            </a:pPr>
            <a:r>
              <a:rPr lang="uk-UA" sz="2400" dirty="0"/>
              <a:t>встановлення вірогідного нозологічного або </a:t>
            </a:r>
            <a:r>
              <a:rPr lang="uk-UA" sz="2400" dirty="0" err="1"/>
              <a:t>синдромального</a:t>
            </a:r>
            <a:r>
              <a:rPr lang="uk-UA" sz="2400" dirty="0"/>
              <a:t> </a:t>
            </a:r>
            <a:r>
              <a:rPr lang="uk-UA" sz="2400" dirty="0" err="1"/>
              <a:t>попередного</a:t>
            </a:r>
            <a:r>
              <a:rPr lang="uk-UA" sz="2400" dirty="0"/>
              <a:t> клінічного діагнозу </a:t>
            </a:r>
            <a:r>
              <a:rPr lang="uk-UA" sz="2400" dirty="0" err="1"/>
              <a:t>орфанного</a:t>
            </a:r>
            <a:r>
              <a:rPr lang="uk-UA" sz="2400" dirty="0"/>
              <a:t> захворювання за стандартними методиками, використовуючи попередні дані анамнезу хворого, дані огляду хворого, знання про людину, її органи та системи.</a:t>
            </a:r>
            <a:endParaRPr lang="ru-RU" sz="2400" dirty="0"/>
          </a:p>
          <a:p>
            <a:pPr algn="just" eaLnBrk="1" hangingPunct="1">
              <a:defRPr/>
            </a:pPr>
            <a:r>
              <a:rPr lang="ru-RU" sz="2400" dirty="0" err="1"/>
              <a:t>методи</a:t>
            </a:r>
            <a:r>
              <a:rPr lang="ru-RU" sz="2400" dirty="0"/>
              <a:t> </a:t>
            </a:r>
            <a:r>
              <a:rPr lang="ru-RU" sz="2400" dirty="0" err="1"/>
              <a:t>збирання</a:t>
            </a:r>
            <a:r>
              <a:rPr lang="ru-RU" sz="2400" dirty="0"/>
              <a:t> </a:t>
            </a:r>
            <a:r>
              <a:rPr lang="ru-RU" sz="2400" dirty="0" err="1"/>
              <a:t>інформації</a:t>
            </a:r>
            <a:r>
              <a:rPr lang="ru-RU" sz="2400" dirty="0"/>
              <a:t> про </a:t>
            </a:r>
            <a:r>
              <a:rPr lang="ru-RU" sz="2400" dirty="0" err="1"/>
              <a:t>загальний</a:t>
            </a:r>
            <a:r>
              <a:rPr lang="ru-RU" sz="2400" dirty="0"/>
              <a:t> стан </a:t>
            </a:r>
            <a:r>
              <a:rPr lang="ru-RU" sz="2400" dirty="0" err="1"/>
              <a:t>пацієнта</a:t>
            </a:r>
            <a:r>
              <a:rPr lang="ru-RU" sz="2400" dirty="0"/>
              <a:t>;</a:t>
            </a:r>
          </a:p>
          <a:p>
            <a:pPr algn="just" eaLnBrk="1" hangingPunct="1">
              <a:defRPr/>
            </a:pPr>
            <a:r>
              <a:rPr lang="ru-RU" sz="2400" dirty="0" err="1"/>
              <a:t>опонування</a:t>
            </a:r>
            <a:r>
              <a:rPr lang="ru-RU" sz="2400" dirty="0"/>
              <a:t> </a:t>
            </a:r>
            <a:r>
              <a:rPr lang="ru-RU" sz="2400" dirty="0" err="1"/>
              <a:t>вмінь</a:t>
            </a:r>
            <a:r>
              <a:rPr lang="ru-RU" sz="2400" dirty="0"/>
              <a:t> </a:t>
            </a:r>
            <a:r>
              <a:rPr lang="uk-UA" sz="2400" dirty="0"/>
              <a:t>описувати фенотип, </a:t>
            </a:r>
            <a:r>
              <a:rPr lang="ru-RU" sz="2400" dirty="0" err="1"/>
              <a:t>оцінювати</a:t>
            </a:r>
            <a:r>
              <a:rPr lang="ru-RU" sz="2400" dirty="0"/>
              <a:t> </a:t>
            </a:r>
            <a:r>
              <a:rPr lang="ru-RU" sz="2400" dirty="0" err="1"/>
              <a:t>психомоторний</a:t>
            </a:r>
            <a:r>
              <a:rPr lang="ru-RU" sz="2400" dirty="0"/>
              <a:t> та </a:t>
            </a:r>
            <a:r>
              <a:rPr lang="ru-RU" sz="2400" dirty="0" err="1"/>
              <a:t>фізичний</a:t>
            </a:r>
            <a:r>
              <a:rPr lang="ru-RU" sz="2400" dirty="0"/>
              <a:t> </a:t>
            </a:r>
            <a:r>
              <a:rPr lang="ru-RU" sz="2400" dirty="0" err="1"/>
              <a:t>розвиток</a:t>
            </a:r>
            <a:r>
              <a:rPr lang="ru-RU" sz="2400" dirty="0"/>
              <a:t> </a:t>
            </a:r>
            <a:r>
              <a:rPr lang="ru-RU" sz="2400" dirty="0" err="1"/>
              <a:t>пацієнта</a:t>
            </a:r>
            <a:r>
              <a:rPr lang="ru-RU" sz="2400" dirty="0"/>
              <a:t>, </a:t>
            </a:r>
            <a:r>
              <a:rPr lang="uk-UA" sz="2400" dirty="0"/>
              <a:t>збирати інформацію про спадковий анамнез, </a:t>
            </a:r>
            <a:r>
              <a:rPr lang="ru-RU" sz="2400" dirty="0"/>
              <a:t>стан </a:t>
            </a:r>
            <a:r>
              <a:rPr lang="ru-RU" sz="2400" dirty="0" err="1"/>
              <a:t>органів</a:t>
            </a:r>
            <a:r>
              <a:rPr lang="ru-RU" sz="2400" dirty="0"/>
              <a:t> </a:t>
            </a:r>
            <a:r>
              <a:rPr lang="uk-UA" sz="2400" dirty="0"/>
              <a:t>та систем; вміння складання родоводу пацієнта;</a:t>
            </a:r>
            <a:r>
              <a:rPr lang="ru-RU" sz="2400" dirty="0"/>
              <a:t> </a:t>
            </a:r>
            <a:r>
              <a:rPr lang="ru-RU" sz="2400" dirty="0" err="1"/>
              <a:t>оцінювати</a:t>
            </a:r>
            <a:r>
              <a:rPr lang="ru-RU" sz="2400" dirty="0"/>
              <a:t> </a:t>
            </a:r>
            <a:r>
              <a:rPr lang="uk-UA" sz="2400" dirty="0"/>
              <a:t>данні </a:t>
            </a:r>
            <a:r>
              <a:rPr lang="uk-UA" sz="2400" dirty="0" err="1"/>
              <a:t>цито</a:t>
            </a:r>
            <a:r>
              <a:rPr lang="uk-UA" sz="2400" dirty="0"/>
              <a:t>-генетичного обстеження; о</a:t>
            </a:r>
            <a:r>
              <a:rPr lang="ru-RU" sz="2400" dirty="0" err="1"/>
              <a:t>цінювати</a:t>
            </a:r>
            <a:r>
              <a:rPr lang="ru-RU" sz="2400" dirty="0"/>
              <a:t> </a:t>
            </a:r>
            <a:r>
              <a:rPr lang="uk-UA" sz="2400" dirty="0"/>
              <a:t>данні біохімічних  обстежень; о</a:t>
            </a:r>
            <a:r>
              <a:rPr lang="ru-RU" sz="2400" dirty="0" err="1"/>
              <a:t>цінювати</a:t>
            </a:r>
            <a:r>
              <a:rPr lang="ru-RU" sz="2400" dirty="0"/>
              <a:t> </a:t>
            </a:r>
            <a:r>
              <a:rPr lang="uk-UA" sz="2400" dirty="0"/>
              <a:t>данні молекулярно-генетичних обстежень.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2595" y="2243828"/>
            <a:ext cx="4486656" cy="1141497"/>
          </a:xfrm>
        </p:spPr>
        <p:txBody>
          <a:bodyPr>
            <a:noAutofit/>
          </a:bodyPr>
          <a:lstStyle/>
          <a:p>
            <a:r>
              <a:rPr lang="uk-UA" altLang="uk-U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СКАДОВІ ЧАСТИНИ ПРЕДМЕТУ</a:t>
            </a:r>
            <a:endParaRPr lang="uk-UA" sz="3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скласти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план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обстеження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дані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лабораторних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інструментальних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обстежень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при типовому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перебігу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орфанних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endParaRPr lang="ru-RU" altLang="uk-UA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6017" y="3535462"/>
            <a:ext cx="2523963" cy="25178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5578" y="107002"/>
            <a:ext cx="3084843" cy="205453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6987" y="3385325"/>
            <a:ext cx="3237257" cy="242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492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4353" y="2243827"/>
            <a:ext cx="4486656" cy="1141497"/>
          </a:xfrm>
        </p:spPr>
        <p:txBody>
          <a:bodyPr>
            <a:noAutofit/>
          </a:bodyPr>
          <a:lstStyle/>
          <a:p>
            <a:r>
              <a:rPr lang="uk-UA" altLang="uk-U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СКАДОВІ ЧАСТИНИ ПРЕДМЕТУ</a:t>
            </a:r>
            <a:endParaRPr lang="uk-UA" sz="3200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диференціальну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діагностику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ставити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попередній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діагноз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при типовому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перебігу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орфанних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хвороб.</a:t>
            </a:r>
          </a:p>
          <a:p>
            <a:pPr marL="107950" indent="0">
              <a:buNone/>
            </a:pP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007" y="3858538"/>
            <a:ext cx="3535986" cy="26519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2593" y="2814576"/>
            <a:ext cx="3499407" cy="23227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0080" y="3858538"/>
            <a:ext cx="2773920" cy="277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05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altLang="uk-U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СКАДОВІ ЧАСТИНИ ПРЕДМЕТУ</a:t>
            </a:r>
            <a:endParaRPr lang="uk-UA" sz="3200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володіння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принципами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, 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реабілітації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хворих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орфанними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захворюванями</a:t>
            </a:r>
            <a:endParaRPr lang="uk-UA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68" y="3586913"/>
            <a:ext cx="3682303" cy="20728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9987" y="4181514"/>
            <a:ext cx="3627434" cy="24142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1202" y="2814576"/>
            <a:ext cx="3042168" cy="26032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24112" y="4870938"/>
            <a:ext cx="1729258" cy="172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30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585693" y="425645"/>
            <a:ext cx="4880136" cy="291476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sz="3600" dirty="0">
              <a:solidFill>
                <a:srgbClr val="002060"/>
              </a:solidFill>
            </a:endParaRPr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753333" y="277586"/>
            <a:ext cx="4815840" cy="6400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застосовувати системний підхід при обстеженні дитини та її родини;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оцінювати фенотип пацієнта та визначати провідний симптомокомплекс;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проводити </a:t>
            </a:r>
            <a:r>
              <a:rPr lang="uk-UA" sz="3600" dirty="0" err="1">
                <a:latin typeface="Calibri"/>
                <a:ea typeface="Calibri"/>
                <a:cs typeface="Calibri"/>
                <a:sym typeface="Calibri"/>
              </a:rPr>
              <a:t>синдромологічний</a:t>
            </a: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 аналіз;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складати алгоритм обстеження при підозрі на спадкову патологію;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інтерпретувати лабораторні, інструментальні та генетичні дослідження (у </a:t>
            </a:r>
            <a:r>
              <a:rPr lang="uk-UA" sz="3600" dirty="0" err="1">
                <a:latin typeface="Calibri"/>
                <a:ea typeface="Calibri"/>
                <a:cs typeface="Calibri"/>
                <a:sym typeface="Calibri"/>
              </a:rPr>
              <a:t>т.ч</a:t>
            </a: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uk-UA" sz="3600" dirty="0" err="1">
                <a:latin typeface="Calibri"/>
                <a:ea typeface="Calibri"/>
                <a:cs typeface="Calibri"/>
                <a:sym typeface="Calibri"/>
              </a:rPr>
              <a:t>каріограми</a:t>
            </a: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);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складати та аналізувати родовід, визначати тип успадкування;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проводити диференційну діагностику </a:t>
            </a:r>
            <a:r>
              <a:rPr lang="uk-UA" sz="3600" dirty="0" err="1">
                <a:latin typeface="Calibri"/>
                <a:ea typeface="Calibri"/>
                <a:cs typeface="Calibri"/>
                <a:sym typeface="Calibri"/>
              </a:rPr>
              <a:t>орфанних</a:t>
            </a: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 захворювань;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формулювати попередній діагноз і визначати тактику ведення;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обґрунтовувати лікувальні підходи, включаючи лікувальне харчування.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912" y="3477985"/>
            <a:ext cx="2938527" cy="24081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2255" y="4682049"/>
            <a:ext cx="2619375" cy="17430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ПІДСУМКОВИЙ КОНТРОЛЬ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8"/>
          <p:cNvSpPr txBox="1">
            <a:spLocks noGrp="1"/>
          </p:cNvSpPr>
          <p:nvPr>
            <p:ph type="body" idx="1"/>
          </p:nvPr>
        </p:nvSpPr>
        <p:spPr>
          <a:xfrm>
            <a:off x="792481" y="2130387"/>
            <a:ext cx="4815840" cy="2857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Лекції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Практичні / Семінарські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Самостійна робота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Індивідуальна самостійна робота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8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Залік: </a:t>
            </a:r>
            <a:r>
              <a:rPr lang="uk-UA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  <a:endParaRPr/>
          </a:p>
        </p:txBody>
      </p:sp>
      <p:sp>
        <p:nvSpPr>
          <p:cNvPr id="121" name="Google Shape;121;p18"/>
          <p:cNvSpPr txBox="1"/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ФОРМИ НАВЧАННЯ 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1145473" y="1894114"/>
            <a:ext cx="4315507" cy="460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зав.кафедрою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д.мед.наук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професор ЗВО Вероніка ДУДНИК</a:t>
            </a:r>
          </a:p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доцент ЗВО Ірина АНДРІКЕВИЧ</a:t>
            </a:r>
          </a:p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доцент ЗВО Марина ШАЛАМАЙ</a:t>
            </a:r>
          </a:p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доцент ЗВО Наталія СІНЧУК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9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9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інформація: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м. Вінниця, вул.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Хм.шосе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, 108 (КНП «Вінницька обласна дитяча клінічна лікарня ВОР»)</a:t>
            </a:r>
          </a:p>
          <a:p>
            <a:pPr lvl="0"/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педіатрії №2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pediatric2@vnmu.edu.ua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545</Words>
  <Application>Microsoft Office PowerPoint</Application>
  <PresentationFormat>Широкий екран</PresentationFormat>
  <Paragraphs>62</Paragraphs>
  <Slides>10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4" baseType="lpstr">
      <vt:lpstr>Arial</vt:lpstr>
      <vt:lpstr>Calibri</vt:lpstr>
      <vt:lpstr>Gill Sans</vt:lpstr>
      <vt:lpstr>Parcel</vt:lpstr>
      <vt:lpstr>ВК 5.15 ОРФАННІ ЗАХВОРЮВАННЯ В ПЕДІАТРІЇ</vt:lpstr>
      <vt:lpstr>ПАСПОРТ ОСВІТНЬОГО КОМПОНЕНТА   ВК 5.15 ОРФАННІ ЗАХВОРЮВАННЯ В ПЕДІАТРІЇ</vt:lpstr>
      <vt:lpstr>ЧОМУ ВАРТО ОБРАТИ ЦЕЙ КУРС</vt:lpstr>
      <vt:lpstr>ЩО ВИ БУДЕТЕ ВИВЧАТИ</vt:lpstr>
      <vt:lpstr>СКАДОВІ ЧАСТИНИ ПРЕДМЕТУ</vt:lpstr>
      <vt:lpstr>СКАДОВІ ЧАСТИНИ ПРЕДМЕТУ</vt:lpstr>
      <vt:lpstr>СКАДОВІ ЧАСТИНИ ПРЕДМЕТУ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5.15 ОРФАННІ ЗАХВОРЮВАННЯ В ПЕДІАТРІЇ</dc:title>
  <cp:lastModifiedBy>Андрікевич Ірина Іванівна</cp:lastModifiedBy>
  <cp:revision>8</cp:revision>
  <dcterms:modified xsi:type="dcterms:W3CDTF">2026-04-21T09:56:58Z</dcterms:modified>
</cp:coreProperties>
</file>