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18288000" cy="10287000"/>
  <p:notesSz cx="6858000" cy="9144000"/>
  <p:embeddedFontLst>
    <p:embeddedFont>
      <p:font typeface="Arimo" panose="020B0604020202020204" pitchFamily="34" charset="0"/>
      <p:regular r:id="rId10"/>
    </p:embeddedFont>
    <p:embeddedFont>
      <p:font typeface="Arimo Bold" panose="020B0704020202020204" pitchFamily="34" charset="0"/>
      <p:regular r:id="rId11"/>
      <p:bold r:id="rId12"/>
    </p:embeddedFont>
    <p:embeddedFont>
      <p:font typeface="PT Serif Bold" panose="020A0603040505020204" pitchFamily="18" charset="0"/>
      <p:regular r:id="rId13"/>
      <p:boldItalic r:id="rId14"/>
    </p:embeddedFont>
    <p:embeddedFont>
      <p:font typeface="Tenor Sans" panose="02000000000000000000" pitchFamily="2" charset="0"/>
      <p:regular r:id="rId15"/>
    </p:embeddedFont>
    <p:embeddedFont>
      <p:font typeface="Yeseva One" pitchFamily="2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12" autoAdjust="0"/>
  </p:normalViewPr>
  <p:slideViewPr>
    <p:cSldViewPr>
      <p:cViewPr varScale="1">
        <p:scale>
          <a:sx n="65" d="100"/>
          <a:sy n="65" d="100"/>
        </p:scale>
        <p:origin x="968" y="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206265" y="-77077"/>
            <a:ext cx="8713656" cy="10441154"/>
            <a:chOff x="0" y="0"/>
            <a:chExt cx="3632200" cy="4352290"/>
          </a:xfrm>
        </p:grpSpPr>
        <p:sp>
          <p:nvSpPr>
            <p:cNvPr id="3" name="Freeform 3"/>
            <p:cNvSpPr/>
            <p:nvPr/>
          </p:nvSpPr>
          <p:spPr>
            <a:xfrm>
              <a:off x="15240" y="15240"/>
              <a:ext cx="3600450" cy="4320540"/>
            </a:xfrm>
            <a:custGeom>
              <a:avLst/>
              <a:gdLst/>
              <a:ahLst/>
              <a:cxnLst/>
              <a:rect l="l" t="t" r="r" b="b"/>
              <a:pathLst>
                <a:path w="3600450" h="432054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r="-2258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3632200" cy="4352290"/>
            </a:xfrm>
            <a:custGeom>
              <a:avLst/>
              <a:gdLst/>
              <a:ahLst/>
              <a:cxnLst/>
              <a:rect l="l" t="t" r="r" b="b"/>
              <a:pathLst>
                <a:path w="3632200" h="435229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346966" y="0"/>
            <a:ext cx="14941034" cy="10287000"/>
            <a:chOff x="0" y="0"/>
            <a:chExt cx="3935087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35087" cy="2709333"/>
            </a:xfrm>
            <a:custGeom>
              <a:avLst/>
              <a:gdLst/>
              <a:ahLst/>
              <a:cxnLst/>
              <a:rect l="l" t="t" r="r" b="b"/>
              <a:pathLst>
                <a:path w="3935087" h="2709333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121976" y="2511745"/>
            <a:ext cx="11181075" cy="5831048"/>
            <a:chOff x="0" y="0"/>
            <a:chExt cx="2944810" cy="15357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44810" cy="1535749"/>
            </a:xfrm>
            <a:custGeom>
              <a:avLst/>
              <a:gdLst/>
              <a:ahLst/>
              <a:cxnLst/>
              <a:rect l="l" t="t" r="r" b="b"/>
              <a:pathLst>
                <a:path w="2944810" h="1535749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8237882"/>
            <a:ext cx="16292201" cy="1020418"/>
            <a:chOff x="0" y="0"/>
            <a:chExt cx="4290950" cy="26875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90950" cy="268752"/>
            </a:xfrm>
            <a:custGeom>
              <a:avLst/>
              <a:gdLst/>
              <a:ahLst/>
              <a:cxnLst/>
              <a:rect l="l" t="t" r="r" b="b"/>
              <a:pathLst>
                <a:path w="4290950" h="268752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6012597" y="3254276"/>
            <a:ext cx="11224827" cy="2653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68"/>
              </a:lnSpc>
            </a:pPr>
            <a:r>
              <a:rPr lang="en-US" sz="50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7068"/>
              </a:lnSpc>
            </a:pPr>
            <a:endParaRPr lang="en-US" sz="5048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121976" y="5358124"/>
            <a:ext cx="11181075" cy="1837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2"/>
              </a:lnSpc>
            </a:pPr>
            <a:r>
              <a:rPr lang="en-US" sz="528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“МІЖНАРОДНИЙ МЕНЕДЖМЕНТ”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07391" y="234634"/>
            <a:ext cx="9524112" cy="209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39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0" y="8468056"/>
            <a:ext cx="16292201" cy="50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sz="27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953696" y="1407031"/>
            <a:ext cx="10698666" cy="7472938"/>
            <a:chOff x="0" y="0"/>
            <a:chExt cx="15163800" cy="10591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99941" y="-841354"/>
            <a:ext cx="8447125" cy="11979362"/>
            <a:chOff x="0" y="0"/>
            <a:chExt cx="2224757" cy="315505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24757" cy="3155058"/>
            </a:xfrm>
            <a:custGeom>
              <a:avLst/>
              <a:gdLst/>
              <a:ahLst/>
              <a:cxnLst/>
              <a:rect l="l" t="t" r="r" b="b"/>
              <a:pathLst>
                <a:path w="2224757" h="3155058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075474" y="1283206"/>
            <a:ext cx="8096059" cy="420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  <a:endParaRPr lang="en-US" sz="596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075474" y="5725687"/>
            <a:ext cx="8096059" cy="174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D “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Бізнес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адміністрування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та право”</a:t>
            </a:r>
            <a:endParaRPr lang="en-US" sz="2499" dirty="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D 3 “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Менеджмент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l"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̆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рівень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другии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 (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магістерськии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навчання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денна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заочна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80274" y="0"/>
            <a:ext cx="14026461" cy="3185155"/>
            <a:chOff x="0" y="0"/>
            <a:chExt cx="3694212" cy="8388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94212" cy="838889"/>
            </a:xfrm>
            <a:custGeom>
              <a:avLst/>
              <a:gdLst/>
              <a:ahLst/>
              <a:cxnLst/>
              <a:rect l="l" t="t" r="r" b="b"/>
              <a:pathLst>
                <a:path w="3694212" h="838889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51378" y="4760138"/>
            <a:ext cx="16407922" cy="4498162"/>
            <a:chOff x="0" y="0"/>
            <a:chExt cx="4830324" cy="13242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0325" cy="1324213"/>
            </a:xfrm>
            <a:custGeom>
              <a:avLst/>
              <a:gdLst/>
              <a:ahLst/>
              <a:cxnLst/>
              <a:rect l="l" t="t" r="r" b="b"/>
              <a:pathLst>
                <a:path w="4830325" h="1324213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̆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обсяг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навчального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часу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90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год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(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3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,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кредити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вивчається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3-му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семестрі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підсумкового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контролю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залік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endParaRPr lang="en-US" sz="3499" dirty="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652959" y="332987"/>
            <a:ext cx="11848868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-236980" y="628166"/>
            <a:ext cx="1265680" cy="6627134"/>
            <a:chOff x="0" y="0"/>
            <a:chExt cx="333348" cy="174541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259300" y="3165442"/>
            <a:ext cx="1265680" cy="6627134"/>
            <a:chOff x="0" y="0"/>
            <a:chExt cx="333348" cy="174541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4989" y="1271481"/>
            <a:ext cx="666953" cy="1094522"/>
            <a:chOff x="0" y="0"/>
            <a:chExt cx="175658" cy="2882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5658" cy="288269"/>
            </a:xfrm>
            <a:custGeom>
              <a:avLst/>
              <a:gdLst/>
              <a:ahLst/>
              <a:cxnLst/>
              <a:rect l="l" t="t" r="r" b="b"/>
              <a:pathLst>
                <a:path w="175658" h="288269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201763" y="764708"/>
            <a:ext cx="5060868" cy="8028952"/>
            <a:chOff x="0" y="0"/>
            <a:chExt cx="1332904" cy="2114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2904" cy="2114621"/>
            </a:xfrm>
            <a:custGeom>
              <a:avLst/>
              <a:gdLst/>
              <a:ahLst/>
              <a:cxnLst/>
              <a:rect l="l" t="t" r="r" b="b"/>
              <a:pathLst>
                <a:path w="1332904" h="2114621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286802" y="3935400"/>
            <a:ext cx="10623232" cy="7420378"/>
            <a:chOff x="0" y="0"/>
            <a:chExt cx="2797888" cy="195433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97888" cy="1954338"/>
            </a:xfrm>
            <a:custGeom>
              <a:avLst/>
              <a:gdLst/>
              <a:ahLst/>
              <a:cxnLst/>
              <a:rect l="l" t="t" r="r" b="b"/>
              <a:pathLst>
                <a:path w="2797888" h="195433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2493" y="2694766"/>
            <a:ext cx="15996450" cy="7333940"/>
            <a:chOff x="0" y="0"/>
            <a:chExt cx="4213057" cy="19315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13057" cy="1931573"/>
            </a:xfrm>
            <a:custGeom>
              <a:avLst/>
              <a:gdLst/>
              <a:ahLst/>
              <a:cxnLst/>
              <a:rect l="l" t="t" r="r" b="b"/>
              <a:pathLst>
                <a:path w="4213057" h="1931573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3434582"/>
            <a:ext cx="15173063" cy="5232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41"/>
              </a:lnSpc>
            </a:pPr>
            <a:r>
              <a:rPr lang="en-US" sz="2886" spc="34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Предметом вивчення навчальної дисципліни є набуття знань і формування умінь та навичок у сфері міжнародного менеджменту, з урахуванням глобальних економічних тенденцій та особливостей управління в міжнародному середовищі.</a:t>
            </a:r>
          </a:p>
          <a:p>
            <a:pPr algn="l">
              <a:lnSpc>
                <a:spcPts val="1521"/>
              </a:lnSpc>
            </a:pPr>
            <a:endParaRPr lang="en-US" sz="2886" spc="340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4041"/>
              </a:lnSpc>
            </a:pPr>
            <a:r>
              <a:rPr lang="en-US" sz="2886" spc="34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навчальної дисципліни є підготовка фахівців, здатних ефективно приймати управлінські рішення, адаптувати стратегії розвитку та впроваджувати сучасні технології в умовах міжнародної економічної діяльності.</a:t>
            </a:r>
          </a:p>
          <a:p>
            <a:pPr algn="l">
              <a:lnSpc>
                <a:spcPts val="4041"/>
              </a:lnSpc>
            </a:pPr>
            <a:endParaRPr lang="en-US" sz="2886" spc="340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0" y="613722"/>
            <a:ext cx="18288000" cy="979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70686" y="637426"/>
            <a:ext cx="17540115" cy="9649574"/>
            <a:chOff x="0" y="0"/>
            <a:chExt cx="4619619" cy="25414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9619" cy="2541452"/>
            </a:xfrm>
            <a:custGeom>
              <a:avLst/>
              <a:gdLst/>
              <a:ahLst/>
              <a:cxnLst/>
              <a:rect l="l" t="t" r="r" b="b"/>
              <a:pathLst>
                <a:path w="4619619" h="2541452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0"/>
                </a:lnSpc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327835" y="790833"/>
            <a:ext cx="4147322" cy="7905684"/>
            <a:chOff x="0" y="0"/>
            <a:chExt cx="333121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331210" cy="6350000"/>
            </a:xfrm>
            <a:custGeom>
              <a:avLst/>
              <a:gdLst/>
              <a:ahLst/>
              <a:cxnLst/>
              <a:rect l="l" t="t" r="r" b="b"/>
              <a:pathLst>
                <a:path w="3331210" h="635000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r="-45310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-1571547" y="-600647"/>
            <a:ext cx="13871301" cy="3547019"/>
            <a:chOff x="0" y="0"/>
            <a:chExt cx="3653347" cy="93419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53347" cy="934194"/>
            </a:xfrm>
            <a:custGeom>
              <a:avLst/>
              <a:gdLst/>
              <a:ahLst/>
              <a:cxnLst/>
              <a:rect l="l" t="t" r="r" b="b"/>
              <a:pathLst>
                <a:path w="3653347" h="934194">
                  <a:moveTo>
                    <a:pt x="0" y="0"/>
                  </a:moveTo>
                  <a:lnTo>
                    <a:pt x="3653347" y="0"/>
                  </a:lnTo>
                  <a:lnTo>
                    <a:pt x="3653347" y="934194"/>
                  </a:lnTo>
                  <a:lnTo>
                    <a:pt x="0" y="93419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3653347" cy="9818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8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29451" y="3199801"/>
            <a:ext cx="11573559" cy="7087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щодо сутності, принципів та методів міжнародного менеджменту;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оволодіння методами аналізу внутрішнього та зовнішнього середовища міжнародного бізнесу для прийняття стратегічних рішень;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дослідження міжнародних стратегій управління та їх адаптація до різних економічних умов;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міжкультурних особливостей менеджменту та їх впливу на комунікацію, управління персоналом і ведення переговорів;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сучасних комунікаційно-інформаційних технологій у сфері міжнародного менеджменту;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розвиток навичок прийняття рішень у складному та динамічному міжнародному бізнес-середовищі;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засвоєння принципів мотивації та контролю міжнародної економічної діяльності для підвищення ефективності управління компанією;</a:t>
            </a:r>
          </a:p>
          <a:p>
            <a:pPr marL="432108" lvl="1" indent="-216054" algn="l">
              <a:lnSpc>
                <a:spcPts val="2801"/>
              </a:lnSpc>
              <a:buFont typeface="Arial"/>
              <a:buChar char="•"/>
            </a:pPr>
            <a:r>
              <a:rPr lang="en-US" sz="2001" spc="23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впливу цифрової трансформації та штучного інтелекту на управлінські процеси та бізнес-моделі міжнародних компаній.</a:t>
            </a:r>
          </a:p>
          <a:p>
            <a:pPr algn="l">
              <a:lnSpc>
                <a:spcPts val="3501"/>
              </a:lnSpc>
            </a:pPr>
            <a:endParaRPr lang="en-US" sz="2001" spc="23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382"/>
              </a:lnSpc>
            </a:pPr>
            <a:endParaRPr lang="en-US" sz="2001" spc="23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9451" y="695583"/>
            <a:ext cx="11573559" cy="1545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86"/>
              </a:lnSpc>
            </a:pPr>
            <a:r>
              <a:rPr lang="en-US" sz="44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9512" y="735343"/>
            <a:ext cx="13144236" cy="2793793"/>
            <a:chOff x="0" y="0"/>
            <a:chExt cx="3461856" cy="73581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61857" cy="735814"/>
            </a:xfrm>
            <a:custGeom>
              <a:avLst/>
              <a:gdLst/>
              <a:ahLst/>
              <a:cxnLst/>
              <a:rect l="l" t="t" r="r" b="b"/>
              <a:pathLst>
                <a:path w="3461857" h="735814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444373" y="4719690"/>
            <a:ext cx="5962340" cy="7957073"/>
            <a:chOff x="0" y="0"/>
            <a:chExt cx="1570328" cy="20956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0328" cy="2095690"/>
            </a:xfrm>
            <a:custGeom>
              <a:avLst/>
              <a:gdLst/>
              <a:ahLst/>
              <a:cxnLst/>
              <a:rect l="l" t="t" r="r" b="b"/>
              <a:pathLst>
                <a:path w="1570328" h="2095690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1658" y="3919590"/>
            <a:ext cx="2981170" cy="6627134"/>
            <a:chOff x="0" y="0"/>
            <a:chExt cx="785164" cy="17454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85164" cy="1745418"/>
            </a:xfrm>
            <a:custGeom>
              <a:avLst/>
              <a:gdLst/>
              <a:ahLst/>
              <a:cxnLst/>
              <a:rect l="l" t="t" r="r" b="b"/>
              <a:pathLst>
                <a:path w="785164" h="1745418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114629" y="-174016"/>
            <a:ext cx="10289343" cy="1434517"/>
            <a:chOff x="0" y="0"/>
            <a:chExt cx="2709950" cy="3778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950" cy="377815"/>
            </a:xfrm>
            <a:custGeom>
              <a:avLst/>
              <a:gdLst/>
              <a:ahLst/>
              <a:cxnLst/>
              <a:rect l="l" t="t" r="r" b="b"/>
              <a:pathLst>
                <a:path w="2709950" h="377815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6129586" y="2869274"/>
            <a:ext cx="1129714" cy="1050316"/>
            <a:chOff x="0" y="0"/>
            <a:chExt cx="297538" cy="27662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8700" y="210185"/>
            <a:ext cx="1129714" cy="1050316"/>
            <a:chOff x="0" y="0"/>
            <a:chExt cx="297538" cy="27662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307625" y="1195614"/>
            <a:ext cx="12887740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593557" y="5463458"/>
            <a:ext cx="10765640" cy="4278001"/>
            <a:chOff x="0" y="0"/>
            <a:chExt cx="2835395" cy="112671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835395" cy="1126716"/>
            </a:xfrm>
            <a:custGeom>
              <a:avLst/>
              <a:gdLst/>
              <a:ahLst/>
              <a:cxnLst/>
              <a:rect l="l" t="t" r="r" b="b"/>
              <a:pathLst>
                <a:path w="2835395" h="1126716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2066569" y="5978070"/>
            <a:ext cx="10292628" cy="3430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1.Сутність і характерні риси міжнародного менеджменту.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2.Аналіз внутрішнього та зовнішнього середовища міжнародного бізнесу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3.Міжнародні стратегії управління.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4.Міжкультурні особливості менеджменту.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5.Комунікаційно-інформаційні процеси у сфері управління міжнародною економічною діяльністю.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6.Прийняття рішень у процесі управління міжнародним бізнесомю.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7.Мотивація та контроль міжнародної економічної діяльності.</a:t>
            </a:r>
          </a:p>
          <a:p>
            <a:pPr algn="l">
              <a:lnSpc>
                <a:spcPts val="3057"/>
              </a:lnSpc>
            </a:pPr>
            <a:r>
              <a:rPr lang="en-US" sz="2184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8.Цифрова трансформація та штучний інтелект у міжнародному менеджменті</a:t>
            </a:r>
          </a:p>
        </p:txBody>
      </p: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12026079" y="2656839"/>
            <a:ext cx="6261921" cy="4373905"/>
            <a:chOff x="0" y="0"/>
            <a:chExt cx="15163800" cy="10591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sp>
        <p:nvSpPr>
          <p:cNvPr id="27" name="TextBox 27"/>
          <p:cNvSpPr txBox="1"/>
          <p:nvPr/>
        </p:nvSpPr>
        <p:spPr>
          <a:xfrm>
            <a:off x="5980531" y="4005124"/>
            <a:ext cx="199169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932066" y="2077134"/>
            <a:ext cx="3215036" cy="3215023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r="-39086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068997" y="2237444"/>
            <a:ext cx="2894414" cy="2894403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r="-25046"/>
              </a:stretch>
            </a:blipFill>
          </p:spPr>
        </p:sp>
      </p:grpSp>
      <p:sp>
        <p:nvSpPr>
          <p:cNvPr id="6" name="AutoShape 6"/>
          <p:cNvSpPr/>
          <p:nvPr/>
        </p:nvSpPr>
        <p:spPr>
          <a:xfrm flipH="1" flipV="1">
            <a:off x="8605517" y="4323351"/>
            <a:ext cx="0" cy="4518995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3730812" y="478494"/>
            <a:ext cx="10826377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07899" y="5481194"/>
            <a:ext cx="8131705" cy="4938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–основні концепції, принципи та методи управління в міжнародному середовищі;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–методики оцінки конкурентного середовища та факторів, що впливають на міжнародну діяльність;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–підходи до стратегічного планування та розвитку компаній на глобальних ринках;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–вплив культурних чинників на управлінські процеси та комунікацію в міжнародному середовищі;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–сучасні технології управління інформаційними потоками та ефективна взаємодія між субʼєктами міжнародного бізнесу;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–методи та інструменти аналізу й ухвалення рішень в умовах невизначеності;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–особливості управління персоналом та контролю виконання стратегічних завдань у міжнародних компаніях;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–вплив цифрових технологій та штучного інтелекту на управлінські процеси та бізнес-моделі.</a:t>
            </a:r>
          </a:p>
          <a:p>
            <a:pPr algn="l">
              <a:lnSpc>
                <a:spcPts val="2628"/>
              </a:lnSpc>
            </a:pPr>
            <a:endParaRPr lang="en-US" sz="1500" spc="177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l">
              <a:lnSpc>
                <a:spcPts val="2628"/>
              </a:lnSpc>
            </a:pPr>
            <a:r>
              <a:rPr lang="en-US" sz="1877" spc="221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144000" y="5244532"/>
            <a:ext cx="8515562" cy="483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–застосовувати принципи міжнародного менеджменту для ефективного управління компанією в умовах глобалізації;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–проводити аналіз внутрішнього та зовнішнього середовища міжнародного бізнесу для виявлення ризиків і можливостей розвитку;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та впроваджувати міжнародні стратегії управління з урахуванням особливостей глобальних ринків;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–враховувати міжкультурні особливості менеджменту у процесі формування команд та ведення переговорів на міжнародному рівні;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–ефективно використовувати комунікаційно-інформаційні технології для оптимізації управлінських рішень у міжнародному бізнесі;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–приймати обґрунтовані управлінські рішення на основі аналізу ринкової інформації та прогнозування тенденцій розвитку;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системи мотивації та контролю міжнародної економічної діяльності для підвищення ефективності управління персоналом;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–впроваджувати цифрові технології та використовувати штучний інтелект для автоматизації та оптимізації управлінських процесів у міжнародному менеджменті.</a:t>
            </a:r>
          </a:p>
          <a:p>
            <a:pPr algn="l">
              <a:lnSpc>
                <a:spcPts val="2368"/>
              </a:lnSpc>
            </a:pPr>
            <a:endParaRPr lang="en-US" sz="1500" spc="177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171937" y="4339226"/>
            <a:ext cx="102788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829492" y="4266201"/>
            <a:ext cx="102029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96435" y="-839891"/>
            <a:ext cx="18480869" cy="4773692"/>
            <a:chOff x="0" y="0"/>
            <a:chExt cx="2458339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583389" cy="6350000"/>
            </a:xfrm>
            <a:custGeom>
              <a:avLst/>
              <a:gdLst/>
              <a:ahLst/>
              <a:cxnLst/>
              <a:rect l="l" t="t" r="r" b="b"/>
              <a:pathLst>
                <a:path w="24583389" h="6350000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45720" y="54610"/>
              <a:ext cx="24493219" cy="1004570"/>
            </a:xfrm>
            <a:custGeom>
              <a:avLst/>
              <a:gdLst/>
              <a:ahLst/>
              <a:cxnLst/>
              <a:rect l="l" t="t" r="r" b="b"/>
              <a:pathLst>
                <a:path w="24493219" h="1004570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45720" y="1104900"/>
              <a:ext cx="24493219" cy="5199380"/>
            </a:xfrm>
            <a:custGeom>
              <a:avLst/>
              <a:gdLst/>
              <a:ahLst/>
              <a:cxnLst/>
              <a:rect l="l" t="t" r="r" b="b"/>
              <a:pathLst>
                <a:path w="24493219" h="5199380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t="-28611" b="-28611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141730" y="449580"/>
              <a:ext cx="205740" cy="45720"/>
            </a:xfrm>
            <a:custGeom>
              <a:avLst/>
              <a:gdLst/>
              <a:ahLst/>
              <a:cxnLst/>
              <a:rect l="l" t="t" r="r" b="b"/>
              <a:pathLst>
                <a:path w="205740" h="4572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1141730" y="541020"/>
              <a:ext cx="205740" cy="114300"/>
            </a:xfrm>
            <a:custGeom>
              <a:avLst/>
              <a:gdLst/>
              <a:ahLst/>
              <a:cxnLst/>
              <a:rect l="l" t="t" r="r" b="b"/>
              <a:pathLst>
                <a:path w="205740" h="11430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04013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35052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23743920" y="363220"/>
              <a:ext cx="410211" cy="388620"/>
            </a:xfrm>
            <a:custGeom>
              <a:avLst/>
              <a:gdLst/>
              <a:ahLst/>
              <a:cxnLst/>
              <a:rect l="l" t="t" r="r" b="b"/>
              <a:pathLst>
                <a:path w="410211" h="388620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173101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4191000" y="6515100"/>
            <a:ext cx="9243390" cy="1708136"/>
            <a:chOff x="0" y="0"/>
            <a:chExt cx="885210" cy="44987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F0F81BA7-D06B-F2D9-C82B-95FBEA2B41E9}"/>
              </a:ext>
            </a:extLst>
          </p:cNvPr>
          <p:cNvSpPr txBox="1"/>
          <p:nvPr/>
        </p:nvSpPr>
        <p:spPr>
          <a:xfrm>
            <a:off x="4522304" y="6817090"/>
            <a:ext cx="92433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UA" sz="5400" dirty="0"/>
              <a:t>ДЯКУЄМО ЗА УВАГУ!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636</Words>
  <Application>Microsoft Macintosh PowerPoint</Application>
  <PresentationFormat>Произвольный</PresentationFormat>
  <Paragraphs>61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Arimo Bold</vt:lpstr>
      <vt:lpstr>PT Serif Bold</vt:lpstr>
      <vt:lpstr>Calibri</vt:lpstr>
      <vt:lpstr>Tenor Sans</vt:lpstr>
      <vt:lpstr>Yeseva One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3</dc:title>
  <cp:lastModifiedBy>Microsoft Office User</cp:lastModifiedBy>
  <cp:revision>2</cp:revision>
  <dcterms:created xsi:type="dcterms:W3CDTF">2006-08-16T00:00:00Z</dcterms:created>
  <dcterms:modified xsi:type="dcterms:W3CDTF">2025-09-10T15:45:10Z</dcterms:modified>
  <dc:identifier>DAGgqJggKaQ</dc:identifier>
</cp:coreProperties>
</file>