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59" r:id="rId6"/>
    <p:sldId id="260" r:id="rId7"/>
    <p:sldId id="27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6E70E4-CE08-43DD-B599-D4430316C1EF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A7558-EED1-40C1-9DFE-0A0614C6D38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2942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A7558-EED1-40C1-9DFE-0A0614C6D388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634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A7558-EED1-40C1-9DFE-0A0614C6D388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063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A7558-EED1-40C1-9DFE-0A0614C6D388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9228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A7558-EED1-40C1-9DFE-0A0614C6D388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2742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A7558-EED1-40C1-9DFE-0A0614C6D388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814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018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2433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9703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8128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08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31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3058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5157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4291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702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220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222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13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1383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073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12553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135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DE43C6-8FBD-46C0-8D12-DA8DBC7419D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A975C03-A831-4144-AAA3-650719286E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2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7hLcQn65I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c.gov.ua/index.php/ua/karti-povidomlen-pro-pr-lz/do-uvagi-patsientiv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isf.dec.gov.ua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zakon.rada.gov.ua/laws/show/z1649-16#n454" TargetMode="External"/><Relationship Id="rId2" Type="http://schemas.openxmlformats.org/officeDocument/2006/relationships/hyperlink" Target="https://zakon.rada.gov.ua/laws/file/text/50/f223616n970.do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ife.pravda.com.ua/columns/2017/11/27/227648/" TargetMode="External"/><Relationship Id="rId7" Type="http://schemas.openxmlformats.org/officeDocument/2006/relationships/hyperlink" Target="https://zakononline.com.ua/documents/show/283015___564279" TargetMode="External"/><Relationship Id="rId2" Type="http://schemas.openxmlformats.org/officeDocument/2006/relationships/hyperlink" Target="https://zakon.rada.gov.ua/laws/show/z0073-07#Tex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akon.rada.gov.ua/laws/show/z1069-05#Text" TargetMode="External"/><Relationship Id="rId5" Type="http://schemas.openxmlformats.org/officeDocument/2006/relationships/hyperlink" Target="https://zakon.rada.gov.ua/rada/show/v0095282-09#n3534" TargetMode="External"/><Relationship Id="rId4" Type="http://schemas.openxmlformats.org/officeDocument/2006/relationships/hyperlink" Target="https://www.youtube.com/watch?v=K7hLcQn65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EA603-BADC-6277-7FEE-E6741AA64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6036" y="1422399"/>
            <a:ext cx="7287491" cy="3851565"/>
          </a:xfrm>
        </p:spPr>
        <p:txBody>
          <a:bodyPr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Нормативно-правова база функціонування системи </a:t>
            </a:r>
            <a:r>
              <a:rPr lang="uk-UA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 в Україні.  </a:t>
            </a:r>
            <a:b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Автоматизована система</a:t>
            </a:r>
            <a:b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 (АІСФ). </a:t>
            </a:r>
            <a:b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Подача повідомлення про побічну</a:t>
            </a:r>
            <a:b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реакцію лікарського засобу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3D6577-C5F6-FE37-A614-D737C2F28E1B}"/>
              </a:ext>
            </a:extLst>
          </p:cNvPr>
          <p:cNvSpPr txBox="1"/>
          <p:nvPr/>
        </p:nvSpPr>
        <p:spPr>
          <a:xfrm>
            <a:off x="3995104" y="177264"/>
            <a:ext cx="3558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Кафедра фармакології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F79D9B-C6EB-2CE3-2954-EE90C47C134A}"/>
              </a:ext>
            </a:extLst>
          </p:cNvPr>
          <p:cNvSpPr txBox="1"/>
          <p:nvPr/>
        </p:nvSpPr>
        <p:spPr>
          <a:xfrm>
            <a:off x="3730699" y="788317"/>
            <a:ext cx="408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ВК 5.5. Побічна дія ліків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0D20A6-CCD0-A273-F136-8E5AB3566D0B}"/>
              </a:ext>
            </a:extLst>
          </p:cNvPr>
          <p:cNvSpPr txBox="1"/>
          <p:nvPr/>
        </p:nvSpPr>
        <p:spPr>
          <a:xfrm>
            <a:off x="7726050" y="972983"/>
            <a:ext cx="408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Лекція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9FCA52-DA6A-8C30-D930-5D4E1604F6B3}"/>
              </a:ext>
            </a:extLst>
          </p:cNvPr>
          <p:cNvSpPr txBox="1"/>
          <p:nvPr/>
        </p:nvSpPr>
        <p:spPr>
          <a:xfrm>
            <a:off x="3990219" y="5885017"/>
            <a:ext cx="399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Розробник - проф. Н.І. Волощук</a:t>
            </a:r>
          </a:p>
        </p:txBody>
      </p:sp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1E972BE4-6667-2DD5-637E-B8964E853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716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05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45DB244-3501-611E-A419-F8736D798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581891"/>
            <a:ext cx="9601196" cy="5293977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Система фармакологічного нагляду – це державна система збору, наукової оцінки інформації про ПР лікарських засобів (ЛЗ) при їх медичному застосуванні з метою прийняття відповідних регуляторних рішень.</a:t>
            </a:r>
          </a:p>
          <a:p>
            <a:pPr>
              <a:lnSpc>
                <a:spcPct val="120000"/>
              </a:lnSpc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Створення сучасної системи фармакологічного нагляду є одним з актуальних завдань системи охорони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здоров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я,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до 150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тисяч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зареєстрованих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ЛЗ,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гарантує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більш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безпечне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ліків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та контроль за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використанням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Цент ПД ЛЗ 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складі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Фармакологічного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комітету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МОЗ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створено у 1996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році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коли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набув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чинності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Закон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«Про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лікарські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засоби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». У 1999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році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створенмй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віділ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фармакологічного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нагляду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складі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Державного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експертного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фармакологічного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) центру (ДЕЦ) МОЗ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а у 2002 р.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стала 68 леном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міжнародної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програми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ВООЗ 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моніторингу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ПД ЛЗ.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79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281BFF2-6C99-D735-F824-3B3DDD56D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618" y="1302327"/>
            <a:ext cx="10723418" cy="470284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Закон України «Про лікарські засоби» 1996 р. зі змінами та доповненнями 1998 р.,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накази МОЗ України: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від 27.12.2006 № 898 «Про затвердження Порядку здійснення нагляду за побічними реакціями ЛЗ, дозволених до медичного застосування в Україні» (гармонізований із директивами ЄС) зі змінами, внесеними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наказом від 29.12.2011 № 1005 «Про внесення змін у наказ МОЗ України від 27.12.2006 № 898»; 24.07.2009 № 531 «Про затвердження Порядку здійснення моніторингу безпеки та ефективності ЛЗ у стаціонарах закладів охорони здоров’я»;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від 01.09.2009 № 654 «Про затвердження Плану заходів з покращення здійснення </a:t>
            </a:r>
            <a:r>
              <a:rPr lang="uk-UA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післяреєстраційного</a:t>
            </a: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 нагляду за безпекою та ефективністю ЛЗ в стаціонарах закладів охорони здоров’я»;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від 31.08.2010 № 736 «Про заходи з впровадження моніторингу безпеки та ефективності ЛЗ у стаціонарах закладів охорони здоров’я»;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від 31.10.2012 № 857 «Про своєчасну подачу інформації про випадки побічних реакцій та/або відсутності ефективності ЛЗ працівниками закладів охорони здоров’я»;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від 16.08.11 № 595 «Порядок проведення профілактичних щеплень в Україні та контроль якості та обігу медичних імунобіологічних препаратів».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6D84AF-2B7E-2100-F2DF-2778948A2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6238" y="751224"/>
            <a:ext cx="9601196" cy="431032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latin typeface="Arial" panose="020B0604020202020204" pitchFamily="34" charset="0"/>
                <a:cs typeface="Arial" panose="020B0604020202020204" pitchFamily="34" charset="0"/>
              </a:rPr>
              <a:t>Юридична база </a:t>
            </a:r>
            <a:r>
              <a:rPr lang="uk-UA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sz="3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97627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8585E7-61BE-EAC1-EA48-0D49AF6C3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12678"/>
            <a:ext cx="10972800" cy="846668"/>
          </a:xfrm>
        </p:spPr>
        <p:txBody>
          <a:bodyPr>
            <a:noAutofit/>
          </a:bodyPr>
          <a:lstStyle/>
          <a:p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Основні завдання </a:t>
            </a:r>
            <a:r>
              <a:rPr lang="uk-UA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 включають: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BCDDF5D-480D-6971-8F78-522DA96CD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5310" y="1764146"/>
            <a:ext cx="9760525" cy="4388813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збір інформації про побічні реакції лікарських засобів з усіх доступних джерел та аналіз отриманих даних;</a:t>
            </a:r>
          </a:p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виявлення та підтвердження можливих нових або змінених ризиків;</a:t>
            </a:r>
          </a:p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оцінку ризиків; вивчення ризиків через подальші дослідження та управління ризиками шляхом проведення заходів із їх мінімізації;</a:t>
            </a:r>
          </a:p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оцінку планів управління ризиками, звітів проведених </a:t>
            </a:r>
            <a:r>
              <a:rPr lang="uk-UA" sz="2900" b="1" dirty="0" err="1">
                <a:latin typeface="Arial" panose="020B0604020202020204" pitchFamily="34" charset="0"/>
                <a:cs typeface="Arial" panose="020B0604020202020204" pitchFamily="34" charset="0"/>
              </a:rPr>
              <a:t>післяреєстраційних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 (неінтервенційних) досліджень, періодичних звітів із безпеки, звітів з оцінки «користь/ризик»;</a:t>
            </a:r>
          </a:p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аудит системи </a:t>
            </a:r>
            <a:r>
              <a:rPr lang="uk-UA" sz="29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 заявників і системи охорони здоров’я;</a:t>
            </a:r>
          </a:p>
          <a:p>
            <a:pPr fontAlgn="base"/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забезпечення безпеки застосування лікарських засобів і регулювання обігу ліків шляхом внесення змін в інструкції для медичного застосування препаратів, обмеження або заборона їх застосування.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61758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BDEDA47-6157-90A0-437A-D6B66F033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27" y="738910"/>
            <a:ext cx="10603346" cy="512618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 Україні створено правову базу контролю за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безпекоюю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ліків при їх медичному застосуванні, інфраструктуру для фармакологічного нагляду, яка охоплює усі регіони України, опановано та впроваджено у практичну площину 1 рівень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– систему подання спонтанних повідомлень (форма 137/о).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Існує організаційний, методичний та регулюючий орган в особі Державного експертного центру МОЗ України.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Налагоджено методичну та активну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інформаціну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діяльність.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Відомості про ПД ЛЗ включено до державної медичної статистичної звітності. Проводяться наукові дослідження в цьому напрямку, навчальні плани до- та післядипломної підготовки лікарів і провізорів узгоджено з вимогами державних документів та завдань ДЕЦ з контролю ПД ЛЗ. 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Налагоджень міжнародні зв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язки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зокрема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участь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із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2002 р. у прог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рамі моніторингу ПД ЛЗ ВООЗ.</a:t>
            </a:r>
          </a:p>
        </p:txBody>
      </p:sp>
    </p:spTree>
    <p:extLst>
      <p:ext uri="{BB962C8B-B14F-4D97-AF65-F5344CB8AC3E}">
        <p14:creationId xmlns:p14="http://schemas.microsoft.com/office/powerpoint/2010/main" val="2639192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B6402F-1741-D62E-451C-0DE8B18E3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Місце для вмісту 4" descr="Зображення, що містить текст, знімок екрана, Шрифт, Паралель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03C71602-6BCE-F8AA-7BC6-AEACD82B2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491" y="591657"/>
            <a:ext cx="10723417" cy="568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57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74F84F-7BBE-3231-8D12-E4421E149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1"/>
            <a:ext cx="9677397" cy="301721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Короткий опис діяльності системи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фармаконагляду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в Україні, представлений ДЕЦ МОЗ України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можна подивитись за посиланням: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FDC8CC5-4193-529C-6667-8B79A6191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4239490"/>
            <a:ext cx="9601196" cy="1636377"/>
          </a:xfrm>
        </p:spPr>
        <p:txBody>
          <a:bodyPr/>
          <a:lstStyle/>
          <a:p>
            <a:r>
              <a:rPr lang="uk-UA" b="1" u="sng" dirty="0">
                <a:solidFill>
                  <a:srgbClr val="002060"/>
                </a:solidFill>
                <a:latin typeface="Arial Black" panose="020B0A040201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https://www.youtube.com/watch?v=K7hLcQn65IA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01949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6ECD50-CE4B-8712-0838-C3805243F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309" y="665016"/>
            <a:ext cx="9601196" cy="634232"/>
          </a:xfrm>
        </p:spPr>
        <p:txBody>
          <a:bodyPr>
            <a:normAutofit fontScale="90000"/>
          </a:bodyPr>
          <a:lstStyle/>
          <a:p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Чому виникають побічні реакції?</a:t>
            </a:r>
            <a:endParaRPr lang="uk-U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8D6F453-6D7A-5152-FC4D-4A33E2B19B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299248"/>
            <a:ext cx="10826044" cy="489373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Тому що ліки у своєму складі містять речовини різного походження, що взаємодіють з організмом людини.</a:t>
            </a:r>
          </a:p>
          <a:p>
            <a:pPr marL="0" indent="0" fontAlgn="base">
              <a:lnSpc>
                <a:spcPct val="120000"/>
              </a:lnSpc>
              <a:spcAft>
                <a:spcPts val="0"/>
              </a:spcAft>
              <a:buNone/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Побічні реакції можуть виникнути в будь-який момент при застосуванні через: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фармакологічні властивості діючої речовини лікарського засобу;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індивідуальні особливості відповіді організму на введення препарату.</a:t>
            </a:r>
          </a:p>
          <a:p>
            <a:pPr marL="0" indent="0" fontAlgn="base">
              <a:lnSpc>
                <a:spcPct val="120000"/>
              </a:lnSpc>
              <a:spcAft>
                <a:spcPts val="0"/>
              </a:spcAft>
              <a:buNone/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Тому всі лікарські засоби, незалежно від їхнього походження (як синтетичні, так і природні), можуть більшою чи меншою мірою спричинити прояв побічної реакції.</a:t>
            </a:r>
          </a:p>
          <a:p>
            <a:pPr marL="0" indent="0" fontAlgn="base">
              <a:lnSpc>
                <a:spcPct val="120000"/>
              </a:lnSpc>
              <a:spcAft>
                <a:spcPts val="0"/>
              </a:spcAft>
              <a:buNone/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Усі побічні реакції, що зазначені в інструкції до лікарського засобу, є </a:t>
            </a:r>
            <a:r>
              <a:rPr lang="uk-UA" sz="6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передбаченими</a:t>
            </a:r>
            <a:r>
              <a:rPr lang="uk-UA" sz="6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Це означає, що вони були раніше зафіксовані в людей, котрі приймали препарат у ході його клінічного дослідження або медичного застосування.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Якщо виникає побічна реакція, незазначена в інструкції, вона є </a:t>
            </a:r>
            <a:r>
              <a:rPr lang="uk-UA" sz="6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непередбаченою</a:t>
            </a:r>
            <a:r>
              <a:rPr lang="uk-UA" sz="6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Залежно від наслідків для людини побічні реакції поділяються на серйозні та несерйозні.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Серйозна</a:t>
            </a:r>
            <a:r>
              <a:rPr lang="uk-UA" sz="6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побічна реакція за найгіршого сценарію призводить до смерті. В інших випадках вона становить загрозу життю, призводить до довготривалої або значної непрацездатності чи інвалідності, через неї людину необхідно госпіталізувати (збільшити термін госпіталізації).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Також вона може проявлятись у формі вродженої аномалії чи вад розвитку, як це було у дітей "</a:t>
            </a:r>
            <a:r>
              <a:rPr lang="uk-UA" sz="6400" b="1" dirty="0" err="1">
                <a:latin typeface="Arial" panose="020B0604020202020204" pitchFamily="34" charset="0"/>
                <a:cs typeface="Arial" panose="020B0604020202020204" pitchFamily="34" charset="0"/>
              </a:rPr>
              <a:t>талідомідової</a:t>
            </a: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 трагедії".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6400" b="1" dirty="0">
                <a:latin typeface="Arial" panose="020B0604020202020204" pitchFamily="34" charset="0"/>
                <a:cs typeface="Arial" panose="020B0604020202020204" pitchFamily="34" charset="0"/>
              </a:rPr>
              <a:t>Якщо ж побічна реакція не спричинила вищезазначених наслідків, вона є </a:t>
            </a:r>
            <a:r>
              <a:rPr lang="uk-UA" sz="6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несерйозною</a:t>
            </a:r>
            <a:r>
              <a:rPr lang="uk-UA" sz="6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br>
              <a:rPr lang="uk-UA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91184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059E30-6A3B-E941-598A-7F633B881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Місце для вмісту 4" descr="Зображення, що містить текст, знімок екрана, Шрифт, логотип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91629A60-97DD-CB85-5A69-F84A62C0C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7862" y="785091"/>
            <a:ext cx="10756756" cy="509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50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5298BD-AC2E-5F40-3BF2-3B98361D0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691" y="725052"/>
            <a:ext cx="10926618" cy="514159"/>
          </a:xfrm>
        </p:spPr>
        <p:txBody>
          <a:bodyPr>
            <a:normAutofit fontScale="90000"/>
          </a:bodyPr>
          <a:lstStyle/>
          <a:p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Що означає "відсутність ефективності ліків"?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331858B-AA1E-8461-EAF8-FE28A8B78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668" y="1332089"/>
            <a:ext cx="10340621" cy="4921955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Це випадок, коли препарат застосували для лікування або профілактики захворювання згідно з показаннями в інструкції, проте він не викликав очікуваного ефекту.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Найчастіше це відбувається через підробки лікарських засобів, порушення умов їх зберігання або транспортування, неправильне дозування або тривалість лікування, застосування не за показаннями.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Уявіть, що людина має підвищений тиск. Щоб його нормалізувати, вона приймає препарат певного виробника й добре себе почуває. Приходить за ним в аптеку, а його немає в наявності, і вона купує препарат іншого виробника, що містить таку ж діючу речовину. Приймає його, натомість її тиск ще більше підвищується, а самопочуття погіршується. Це яскравий приклад відсутності ефективності препарату.</a:t>
            </a: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Джерелом інформації про побічні реакції або відсутність ефективності препаратів є кожен з нас, хто приймає ліки.</a:t>
            </a:r>
            <a:endParaRPr lang="uk-UA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20000"/>
              </a:lnSpc>
              <a:spcAft>
                <a:spcPts val="0"/>
              </a:spcAft>
            </a:pPr>
            <a:r>
              <a:rPr lang="uk-UA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Саме тому, якщо ви фіксуєте подібні випадки, про них слід повідомляти працівникам системи охорони здоров’я або безпосередньо Державному експертному центру.</a:t>
            </a:r>
            <a:endParaRPr lang="uk-UA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619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2D8973-978A-7C33-DB34-5764D8A43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889" y="519288"/>
            <a:ext cx="10950222" cy="1196624"/>
          </a:xfrm>
        </p:spPr>
        <p:txBody>
          <a:bodyPr>
            <a:normAutofit/>
          </a:bodyPr>
          <a:lstStyle/>
          <a:p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Хто і що робить з інформацією про побічні реакції та випадки відсутності ефективності ліків?</a:t>
            </a:r>
            <a:endParaRPr lang="uk-UA" sz="3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B46B8F9-E883-E387-B36B-35B655092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956" y="2032000"/>
            <a:ext cx="10498666" cy="3843868"/>
          </a:xfrm>
          <a:solidFill>
            <a:schemeClr val="bg1"/>
          </a:solidFill>
        </p:spPr>
        <p:txBody>
          <a:bodyPr>
            <a:normAutofit/>
          </a:bodyPr>
          <a:lstStyle/>
          <a:p>
            <a:pPr fontAlgn="base"/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Коли експерти ДЕЦ отримують інформацію про побічну реакцію, вони досліджують, чи є причинно-наслідкові зв‘язки між нею та застосованим лікарським засобом.</a:t>
            </a:r>
          </a:p>
          <a:p>
            <a:pPr fontAlgn="base"/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Коли причинно-наслідкові зв’язки підтверджуються, лікарський засіб переводять у "карантин". Це означає, що призупиняється реалізація та застосування відповідної серії препарату, допоки не будуть отримані результати проведеного контролю якості.</a:t>
            </a:r>
          </a:p>
          <a:p>
            <a:pPr fontAlgn="base"/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Ця інформація дозволяє фіксувати побічні реакції, що не були виявлені під час клінічних досліджень, і зобов’язувати виробника вносити цю інформацію в інструкцію.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79447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3ECA03-57BE-009A-A19B-ACAAA186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4722" y="835376"/>
            <a:ext cx="9722554" cy="1574800"/>
          </a:xfrm>
        </p:spPr>
        <p:txBody>
          <a:bodyPr>
            <a:noAutofit/>
          </a:bodyPr>
          <a:lstStyle/>
          <a:p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Головне – збір та аналіз таких даних дозволяє вчасно запобігати несприятливій дії лікарського засобу</a:t>
            </a: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BDBA891-4824-9F0D-0D38-1867A6159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666" y="2556932"/>
            <a:ext cx="10611555" cy="3318936"/>
          </a:xfrm>
        </p:spPr>
        <p:txBody>
          <a:bodyPr>
            <a:normAutofit lnSpcReduction="10000"/>
          </a:bodyPr>
          <a:lstStyle/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Адже інформація систематизується за багатьма показниками, як-то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гендер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, вік, регіони, нозології тощо.</a:t>
            </a:r>
          </a:p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Відповідно, можна спрогнозувати рівень небезпеки й вірогідності прояву побічної реакції чи відсутності ефективності ліків та в подальшому запобігти їх виникненню.</a:t>
            </a:r>
          </a:p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Саме задля цього ДЕЦ безперервно збирає та аналізує інформацію про побічні реакції: більше 150 тисяч повідомлень зібрано за період з 1996 року.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87832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7FF27B-2B56-15CC-CE9D-1691F613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 descr="Зображення, що містить текст, пляшка, знімок екрана, дизайн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227FB097-BB36-26DE-AE7A-FE8CEA726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650" y="731650"/>
            <a:ext cx="9838947" cy="5144218"/>
          </a:xfrm>
          <a:prstGeom prst="rect">
            <a:avLst/>
          </a:prstGeom>
        </p:spPr>
      </p:pic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A91A4C5D-9FFC-9926-3F7D-32E320452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4218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AEE660-E79D-D2D5-535B-9DD90F13C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699911"/>
            <a:ext cx="9601196" cy="1004712"/>
          </a:xfrm>
        </p:spPr>
        <p:txBody>
          <a:bodyPr>
            <a:noAutofit/>
          </a:bodyPr>
          <a:lstStyle/>
          <a:p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Що робити, якщо виникла побічна реакція?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E219CFD-447C-B5A8-D32C-E96848CF1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379" y="1704623"/>
            <a:ext cx="10555110" cy="4171245"/>
          </a:xfrm>
        </p:spPr>
        <p:txBody>
          <a:bodyPr>
            <a:normAutofit fontScale="92500"/>
          </a:bodyPr>
          <a:lstStyle/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Треба якнайшвидше звернутися до лікаря, а за невідкладного стану – викликати швидку.</a:t>
            </a:r>
          </a:p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 жодному разі не можна займатися самолікуванням. Саме лікар визначить, що слід робити в кожному індивідуальному випадку. Іноді буває достатньо відмінити препарат, щоб прояви побічної реакції зникли. Іноді ж побічні реакції можуть призвести до госпіталізації.</a:t>
            </a:r>
          </a:p>
          <a:p>
            <a:pPr fontAlgn="base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Але необхідно зауважити, що будь-яка побічна реакція варта уваги, тому вам слід про неї повідомляти. Без таких сповіщень оновлена інформація не потраплятиме до інструкцій для медичного застування або препарат не буде вчасно виведений з обігу.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53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7B1DB6-877F-F311-B6F6-9D9C5A504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020" y="733778"/>
            <a:ext cx="10913536" cy="824090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Як і куди повідомляти про побічну реакцію чи відсутність ефективності лікарського засобу?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70581AD-B197-429C-1259-462226BB30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668" y="1659467"/>
            <a:ext cx="10588976" cy="4662311"/>
          </a:xfrm>
          <a:solidFill>
            <a:schemeClr val="bg1"/>
          </a:solidFill>
        </p:spPr>
        <p:txBody>
          <a:bodyPr>
            <a:normAutofit fontScale="47500" lnSpcReduction="20000"/>
          </a:bodyPr>
          <a:lstStyle/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Можна повідомити про випадок побічної реакції чи відсутності ефективності при застосуванні будь-якого лікарського засобу чи вакцини, що виник у вас або вашої дитини.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Також про побічну реакцію може повідомити законний представник людини, якщо вона такого має.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Сповістити можна: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через медичного працівника. Можна звернутись до будь-якого лікаря, навіть стоматолога, чи, наприклад, </a:t>
            </a:r>
            <a:r>
              <a:rPr lang="uk-UA" sz="2900" b="1" dirty="0" err="1">
                <a:latin typeface="Arial" panose="020B0604020202020204" pitchFamily="34" charset="0"/>
                <a:cs typeface="Arial" panose="020B0604020202020204" pitchFamily="34" charset="0"/>
              </a:rPr>
              <a:t>медсестри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 з проханням повідомити про вашу побічну реакцію. Це найкращий варіант, адже лікар одразу порадить, як позбутись побічної реакції, або порадить інші ліки, якщо попередні вам не допомогли;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в аптеці, наприклад, у тій, де ви купили препарат. Провізор також є медичним працівником, тому має повне право повідомляти про побічні реакції, але не зобов’язаний цього робити, на відміну від лікарів;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самостійно через офіційне представництво тієї фармацевтичної компанії, препарат якої викликав у вас побічну реакцію. Зазвичай, на відповідних сайтах є онлайн-форми для повідомлення про побічні реакції. Також можна телефонувати на гарячу лінію;</a:t>
            </a:r>
          </a:p>
          <a:p>
            <a:pPr fontAlgn="base">
              <a:lnSpc>
                <a:spcPct val="120000"/>
              </a:lnSpc>
            </a:pP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самостійно, надіславши 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карту-повідомлення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 напряму в ДЕЦ 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онлайн</a:t>
            </a:r>
            <a:r>
              <a:rPr lang="uk-UA" sz="2900" b="1" dirty="0">
                <a:latin typeface="Arial" panose="020B0604020202020204" pitchFamily="34" charset="0"/>
                <a:cs typeface="Arial" panose="020B0604020202020204" pitchFamily="34" charset="0"/>
              </a:rPr>
              <a:t> чи поштою.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2724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AF2C2-6EC7-8676-D777-7B4E7F79C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864" y="667328"/>
            <a:ext cx="9594271" cy="55233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lvl="0" indent="190500" defTabSz="914400" eaLnBrk="0" fontAlgn="base" hangingPunct="0">
              <a:spcAft>
                <a:spcPct val="0"/>
              </a:spcAft>
            </a:pPr>
            <a:r>
              <a:rPr lang="uk-UA" altLang="uk-UA" sz="2700" b="1" u="sng" dirty="0">
                <a:ln>
                  <a:noFill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КАРТА-ПОВІДОМЛЕННЯ</a:t>
            </a:r>
            <a:r>
              <a:rPr lang="uk-UA" altLang="uk-UA" sz="2700" b="1" u="sng" dirty="0">
                <a:ln>
                  <a:noFill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uk-UA" altLang="uk-UA" sz="2200" dirty="0">
                <a:ln>
                  <a:noFill/>
                </a:ln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altLang="uk-UA" sz="2700" b="1" dirty="0">
                <a:ln>
                  <a:noFill/>
                </a:ln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 побічну реакцію лікарського засобу, вакцини, туберкуліну, та/або відсутність ефективності лікарського засобу, та/або несприятливу подію після імунізації/</a:t>
            </a:r>
            <a:r>
              <a:rPr lang="uk-UA" altLang="uk-UA" sz="2700" b="1" dirty="0" err="1">
                <a:ln>
                  <a:noFill/>
                </a:ln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туберкулінодіагностики</a:t>
            </a:r>
            <a:r>
              <a:rPr lang="uk-UA" altLang="uk-UA" sz="2700" b="1" dirty="0">
                <a:ln>
                  <a:noFill/>
                </a:ln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(НППІ)</a:t>
            </a:r>
            <a:br>
              <a:rPr lang="uk-UA" altLang="uk-UA" sz="2700" b="1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altLang="uk-UA" sz="2700" b="1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altLang="uk-UA" sz="2700" b="1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altLang="uk-UA" sz="4000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uk-UA" sz="1800" i="1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{Додаток 6 в редакції Наказу Міністерства охорони здоров'я </a:t>
            </a:r>
            <a:r>
              <a:rPr lang="uk-UA" altLang="uk-UA" sz="1800" i="1" u="sng" dirty="0">
                <a:ln>
                  <a:noFill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№ 996 від 26.09.2016</a:t>
            </a:r>
            <a:r>
              <a:rPr lang="uk-UA" altLang="uk-UA" sz="1800" i="1" dirty="0">
                <a:ln>
                  <a:noFill/>
                </a:ln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br>
              <a:rPr lang="uk-UA" altLang="uk-UA" sz="2000" dirty="0">
                <a:ln>
                  <a:noFill/>
                </a:ln>
                <a:solidFill>
                  <a:schemeClr val="tx1"/>
                </a:solidFill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64596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473DF-66B8-8505-6C59-151140F8F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Література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CA8DB1D-BE1B-5BF2-937B-B4A40B382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432754"/>
            <a:ext cx="9601196" cy="3318936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https://zakon.rada.gov.ua/laws/show/z0073-07#Text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https://life.pravda.com.ua/columns/2017/11/27/227648/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https://www.youtube.com/watch?v=K7hLcQn65IA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https://zakon.rada.gov.ua/rada/show/v0095282-09#n3534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https://zakon.rada.gov.ua/laws/show/z1069-05#Text</a:t>
            </a:r>
            <a:r>
              <a:rPr lang="uk-UA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Garamond" panose="02020404030301010803" pitchFamily="18" charset="0"/>
              <a:buChar char="•"/>
            </a:pPr>
            <a:r>
              <a:rPr lang="uk-UA" b="1" u="sng" dirty="0">
                <a:solidFill>
                  <a:schemeClr val="tx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https://zakononline.com.ua/documents/show/283015___564279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96577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192</TotalTime>
  <Words>1625</Words>
  <Application>Microsoft Office PowerPoint</Application>
  <PresentationFormat>Широкий екран</PresentationFormat>
  <Paragraphs>83</Paragraphs>
  <Slides>17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3" baseType="lpstr">
      <vt:lpstr>Aptos</vt:lpstr>
      <vt:lpstr>Arial</vt:lpstr>
      <vt:lpstr>Arial Black</vt:lpstr>
      <vt:lpstr>Garamond</vt:lpstr>
      <vt:lpstr>Times New Roman</vt:lpstr>
      <vt:lpstr>Природа</vt:lpstr>
      <vt:lpstr>Нормативно-правова база функціонування системи фармаконагляду в Україні.   Автоматизована система фармаконагляду (АІСФ).  Подача повідомлення про побічну реакцію лікарського засобу</vt:lpstr>
      <vt:lpstr>Презентація PowerPoint</vt:lpstr>
      <vt:lpstr>Юридична база Фармаконагляду:</vt:lpstr>
      <vt:lpstr>Основні завдання фармаконагляду включають:</vt:lpstr>
      <vt:lpstr>Презентація PowerPoint</vt:lpstr>
      <vt:lpstr>Презентація PowerPoint</vt:lpstr>
      <vt:lpstr>Короткий опис діяльності системи фармаконагляду в Україні, представлений ДЕЦ МОЗ України  можна подивитись за посиланням:</vt:lpstr>
      <vt:lpstr>Чому виникають побічні реакції?</vt:lpstr>
      <vt:lpstr>Презентація PowerPoint</vt:lpstr>
      <vt:lpstr>Що означає "відсутність ефективності ліків"?</vt:lpstr>
      <vt:lpstr>Хто і що робить з інформацією про побічні реакції та випадки відсутності ефективності ліків?</vt:lpstr>
      <vt:lpstr>Головне – збір та аналіз таких даних дозволяє вчасно запобігати несприятливій дії лікарського засобу </vt:lpstr>
      <vt:lpstr>Презентація PowerPoint</vt:lpstr>
      <vt:lpstr>Що робити, якщо виникла побічна реакція?</vt:lpstr>
      <vt:lpstr>Як і куди повідомляти про побічну реакцію чи відсутність ефективності лікарського засобу?</vt:lpstr>
      <vt:lpstr>КАРТА-ПОВІДОМЛЕННЯ   про побічну реакцію лікарського засобу, вакцини, туберкуліну, та/або відсутність ефективності лікарського засобу, та/або несприятливу подію після імунізації/туберкулінодіагностики (НППІ)    {Додаток 6 в редакції Наказу Міністерства охорони здоров'я № 996 від 26.09.2016} </vt:lpstr>
      <vt:lpstr>Література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</dc:creator>
  <cp:lastModifiedBy>Наталія Іванівна Волощук</cp:lastModifiedBy>
  <cp:revision>11</cp:revision>
  <dcterms:created xsi:type="dcterms:W3CDTF">2026-01-21T08:53:54Z</dcterms:created>
  <dcterms:modified xsi:type="dcterms:W3CDTF">2026-02-18T21:53:23Z</dcterms:modified>
</cp:coreProperties>
</file>