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1" r:id="rId2"/>
    <p:sldId id="267" r:id="rId3"/>
    <p:sldId id="256" r:id="rId4"/>
    <p:sldId id="266" r:id="rId5"/>
    <p:sldId id="262" r:id="rId6"/>
    <p:sldId id="257" r:id="rId7"/>
    <p:sldId id="263" r:id="rId8"/>
    <p:sldId id="265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993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734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25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808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198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319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66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383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558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649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8971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361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7560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7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4133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851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AB2CF-4371-433C-B3E7-A601D28029B0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093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1" y="348915"/>
            <a:ext cx="813334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Вінницький національний медичний університет ім. М. І. Пирогова</a:t>
            </a:r>
          </a:p>
          <a:p>
            <a:endParaRPr lang="uk-UA" sz="2800" b="1" dirty="0" smtClean="0"/>
          </a:p>
          <a:p>
            <a:r>
              <a:rPr lang="uk-UA" sz="2800" b="1" dirty="0" smtClean="0"/>
              <a:t>Кафедра медичної біології</a:t>
            </a:r>
          </a:p>
          <a:p>
            <a:endParaRPr lang="uk-UA" sz="2800" b="1" dirty="0"/>
          </a:p>
          <a:p>
            <a:r>
              <a:rPr lang="uk-UA" sz="3600" b="1" i="1" dirty="0" smtClean="0"/>
              <a:t>БІОЛОГІЯ </a:t>
            </a:r>
            <a:endParaRPr lang="uk-UA" sz="3600" b="1" i="1" dirty="0" smtClean="0"/>
          </a:p>
          <a:p>
            <a:r>
              <a:rPr lang="uk-UA" sz="3600" b="1" i="1" dirty="0" smtClean="0"/>
              <a:t>З ОСНОВАМИ ГЕНЕТИКИ</a:t>
            </a:r>
          </a:p>
          <a:p>
            <a:r>
              <a:rPr lang="uk-UA" sz="2800" b="1" i="1" dirty="0" smtClean="0"/>
              <a:t>Вибірковий </a:t>
            </a:r>
            <a:r>
              <a:rPr lang="uk-UA" sz="2800" b="1" i="1" dirty="0" smtClean="0"/>
              <a:t>курс</a:t>
            </a:r>
          </a:p>
          <a:p>
            <a:endParaRPr lang="uk-UA" sz="2800" b="1" dirty="0"/>
          </a:p>
          <a:p>
            <a:r>
              <a:rPr lang="uk-UA" sz="2800" b="1" dirty="0" smtClean="0"/>
              <a:t>Спеціальність </a:t>
            </a:r>
            <a:r>
              <a:rPr lang="uk-UA" sz="2800" b="1" dirty="0" smtClean="0"/>
              <a:t>С4 «Психологія</a:t>
            </a:r>
            <a:r>
              <a:rPr lang="uk-UA" sz="2800" b="1" dirty="0" smtClean="0"/>
              <a:t>»</a:t>
            </a:r>
            <a:endParaRPr lang="ru-RU" sz="2800" b="1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66061" t="31467" r="4597" b="30852"/>
          <a:stretch/>
        </p:blipFill>
        <p:spPr bwMode="auto">
          <a:xfrm>
            <a:off x="8361947" y="3804310"/>
            <a:ext cx="3171393" cy="26439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6574" t="36678" r="72261" b="46486"/>
          <a:stretch/>
        </p:blipFill>
        <p:spPr bwMode="auto">
          <a:xfrm>
            <a:off x="8199177" y="173707"/>
            <a:ext cx="3496934" cy="22665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4"/>
          <a:srcRect l="18119" t="28060" r="45804" b="27044"/>
          <a:stretch/>
        </p:blipFill>
        <p:spPr bwMode="auto">
          <a:xfrm>
            <a:off x="5808208" y="2230427"/>
            <a:ext cx="2742026" cy="22465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3618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380" y="201881"/>
            <a:ext cx="7042068" cy="5932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оцінками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понад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7000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відомих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рідкісних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захворювань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разом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уражують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приблизно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мільйонів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людей 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Близько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70–80%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рідкісних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хвороб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генетичну</a:t>
            </a:r>
            <a:r>
              <a:rPr lang="ru-RU" sz="2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природу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підрахунком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оглядів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у 2021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році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~31,6 млн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віком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0–14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вроджені</a:t>
            </a:r>
            <a:r>
              <a:rPr lang="ru-RU" sz="2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вади </a:t>
            </a:r>
            <a:r>
              <a:rPr lang="ru-RU" sz="2400" b="1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розвитку</a:t>
            </a:r>
            <a:r>
              <a:rPr lang="ru-RU" sz="2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Частота великих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вроджених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вад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видимих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народженні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сучасних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реєстрах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часто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оцінюється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діапазоні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~8–11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випадків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1000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живонароджених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даними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дослідників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щороку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народжується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близько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4–5 тис.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вродженими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вадами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серця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22769" t="24652" r="27044" b="34260"/>
          <a:stretch/>
        </p:blipFill>
        <p:spPr bwMode="auto">
          <a:xfrm>
            <a:off x="7196448" y="1609539"/>
            <a:ext cx="4904508" cy="37106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3050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chatgpt.com/backend-api/estuary/content?id=file_00000000d060620aa146220d41a6b981&amp;ts=489156&amp;p=fs&amp;cid=1&amp;sig=01ed947ab7b710ecd39e46c376e7a2b6c46839755d334e67914e20a80aa369f9&amp;v=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55575" y="160338"/>
            <a:ext cx="6304008" cy="44012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Це АКТУАЛЬНО, бо: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Зростає частота вроджених вад розвитку (3-6 % новонароджених у світі);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Близько 25 % смертності дітей пов'язана з вродженими вадами розвитку;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Порушення розвитку ССС становить 30-35 %, ЦНС -15-20 %, ШКТ – 10-12 %, сечостатевої системи – 8-10 %, опорно-рухового апарату – 7-9 %;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Є необхідність розуміння закономірностей онтогенезу людини від ембріогенезу до смерті;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Це дозволить вчасно виявляти фактори ризику і профілактувати появу патологій </a:t>
            </a:r>
            <a:endParaRPr 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4751" t="31412" r="38123" b="28775"/>
          <a:stretch/>
        </p:blipFill>
        <p:spPr>
          <a:xfrm>
            <a:off x="8903335" y="3455390"/>
            <a:ext cx="3102430" cy="31938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377" y="160338"/>
            <a:ext cx="4983977" cy="31172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90600" y="4749800"/>
            <a:ext cx="7226300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Люди з вадами розвитку та їх родичі потребують психологічної допомоги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8676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100" y="259606"/>
            <a:ext cx="8140700" cy="6438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 актуально, бо: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межах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опитування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71 %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респондентів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вказали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почувають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потребу у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психологічній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підтримці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початку 2025 року.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оцінками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(ВООЗ) та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Міністерства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охорони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близько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10 млн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осіб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можуть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порушення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психічного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Прогноз: до 15 млн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українців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потребуватимуть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психологічної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підтримки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через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наслідки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війни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з них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приблизно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3-4 млн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потребуватимуть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медикаментозного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лікування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результатами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дослідження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близько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36,3 %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українців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відповідають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критеріям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якогось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психічного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розладу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(20,1 % — одного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розладу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16,2 % —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2024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році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понад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353 000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пацієнтів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звернулися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сімейних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лікарів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терапевтів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педіатрів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психологічними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проблемами за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перші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9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місяців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Лише 6 % людей,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відчувають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потребу у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психологічній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допомозі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звернулися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фахівця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29100" y="28774"/>
            <a:ext cx="382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sng" dirty="0" smtClean="0"/>
              <a:t>З точки зору психології</a:t>
            </a:r>
            <a:endParaRPr lang="ru-RU" sz="2400" b="1" u="sng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7375" t="36678" r="48050" b="40073"/>
          <a:stretch/>
        </p:blipFill>
        <p:spPr bwMode="auto">
          <a:xfrm>
            <a:off x="8051800" y="259606"/>
            <a:ext cx="4140199" cy="21279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6253" t="24051" r="28007" b="16822"/>
          <a:stretch/>
        </p:blipFill>
        <p:spPr bwMode="auto">
          <a:xfrm>
            <a:off x="8305799" y="2488882"/>
            <a:ext cx="3886199" cy="25911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1569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03358" y="122556"/>
            <a:ext cx="2983831" cy="46166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Про що цей курс?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5274" y="1096289"/>
            <a:ext cx="6096000" cy="1754326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>
            <a:spAutoFit/>
          </a:bodyPr>
          <a:lstStyle/>
          <a:p>
            <a:r>
              <a:rPr lang="ru-RU" dirty="0" err="1"/>
              <a:t>Вивчення</a:t>
            </a:r>
            <a:r>
              <a:rPr lang="ru-RU" dirty="0"/>
              <a:t> генетики </a:t>
            </a:r>
            <a:r>
              <a:rPr lang="ru-RU" dirty="0" err="1"/>
              <a:t>людини</a:t>
            </a:r>
            <a:r>
              <a:rPr lang="ru-RU" dirty="0"/>
              <a:t> та </a:t>
            </a:r>
            <a:r>
              <a:rPr lang="ru-RU" dirty="0" err="1"/>
              <a:t>спадкових</a:t>
            </a:r>
            <a:r>
              <a:rPr lang="ru-RU" dirty="0"/>
              <a:t> хвороб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велике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для </a:t>
            </a:r>
            <a:r>
              <a:rPr lang="ru-RU" dirty="0" err="1"/>
              <a:t>психологів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</a:t>
            </a:r>
            <a:r>
              <a:rPr lang="ru-RU" dirty="0" err="1"/>
              <a:t>допомагає</a:t>
            </a:r>
            <a:r>
              <a:rPr lang="ru-RU" dirty="0"/>
              <a:t> </a:t>
            </a:r>
            <a:r>
              <a:rPr lang="ru-RU" dirty="0" err="1"/>
              <a:t>глибше</a:t>
            </a:r>
            <a:r>
              <a:rPr lang="ru-RU" dirty="0"/>
              <a:t> </a:t>
            </a:r>
            <a:r>
              <a:rPr lang="ru-RU" dirty="0" err="1"/>
              <a:t>зрозуміти</a:t>
            </a:r>
            <a:r>
              <a:rPr lang="ru-RU" dirty="0"/>
              <a:t> </a:t>
            </a:r>
            <a:r>
              <a:rPr lang="ru-RU" dirty="0" err="1"/>
              <a:t>людину</a:t>
            </a:r>
            <a:r>
              <a:rPr lang="ru-RU" dirty="0"/>
              <a:t> — як </a:t>
            </a:r>
            <a:r>
              <a:rPr lang="ru-RU" dirty="0" err="1"/>
              <a:t>біосоціальну</a:t>
            </a:r>
            <a:r>
              <a:rPr lang="ru-RU" dirty="0"/>
              <a:t> </a:t>
            </a:r>
            <a:r>
              <a:rPr lang="ru-RU" dirty="0" err="1"/>
              <a:t>істоту</a:t>
            </a:r>
            <a:r>
              <a:rPr lang="ru-RU" dirty="0"/>
              <a:t>, у 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поєднуються</a:t>
            </a:r>
            <a:r>
              <a:rPr lang="ru-RU" dirty="0"/>
              <a:t> </a:t>
            </a:r>
            <a:r>
              <a:rPr lang="ru-RU" dirty="0" err="1"/>
              <a:t>природжені</a:t>
            </a:r>
            <a:r>
              <a:rPr lang="ru-RU" dirty="0"/>
              <a:t> й </a:t>
            </a:r>
            <a:r>
              <a:rPr lang="ru-RU" dirty="0" err="1"/>
              <a:t>набуті</a:t>
            </a:r>
            <a:r>
              <a:rPr lang="ru-RU" dirty="0"/>
              <a:t> </a:t>
            </a:r>
            <a:r>
              <a:rPr lang="ru-RU" dirty="0" err="1"/>
              <a:t>риси</a:t>
            </a:r>
            <a:r>
              <a:rPr lang="ru-RU" dirty="0"/>
              <a:t>, </a:t>
            </a:r>
            <a:r>
              <a:rPr lang="ru-RU" dirty="0" err="1"/>
              <a:t>її</a:t>
            </a:r>
            <a:r>
              <a:rPr lang="ru-RU" dirty="0"/>
              <a:t> природу </a:t>
            </a:r>
            <a:r>
              <a:rPr lang="ru-RU" dirty="0" err="1"/>
              <a:t>поведінки</a:t>
            </a:r>
            <a:r>
              <a:rPr lang="ru-RU" dirty="0"/>
              <a:t>,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 та </a:t>
            </a:r>
            <a:r>
              <a:rPr lang="ru-RU" dirty="0" err="1"/>
              <a:t>психічних</a:t>
            </a:r>
            <a:r>
              <a:rPr lang="ru-RU" dirty="0"/>
              <a:t> </a:t>
            </a:r>
            <a:r>
              <a:rPr lang="ru-RU" dirty="0" err="1"/>
              <a:t>розладів</a:t>
            </a:r>
            <a:r>
              <a:rPr lang="ru-RU" dirty="0"/>
              <a:t>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2050" y="3165452"/>
            <a:ext cx="4079955" cy="2862322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/>
              <a:t>1. </a:t>
            </a:r>
            <a:r>
              <a:rPr lang="ru-RU" sz="2000" dirty="0" err="1"/>
              <a:t>Розуміння</a:t>
            </a:r>
            <a:r>
              <a:rPr lang="ru-RU" sz="2000" dirty="0"/>
              <a:t> </a:t>
            </a:r>
            <a:r>
              <a:rPr lang="ru-RU" sz="2000" dirty="0" err="1"/>
              <a:t>біологічних</a:t>
            </a:r>
            <a:r>
              <a:rPr lang="ru-RU" sz="2000" dirty="0"/>
              <a:t> основ </a:t>
            </a:r>
            <a:r>
              <a:rPr lang="ru-RU" sz="2000" dirty="0" err="1"/>
              <a:t>психіки</a:t>
            </a:r>
            <a:r>
              <a:rPr lang="ru-RU" sz="2000" dirty="0"/>
              <a:t>.</a:t>
            </a:r>
          </a:p>
          <a:p>
            <a:r>
              <a:rPr lang="ru-RU" sz="2000" dirty="0"/>
              <a:t>   </a:t>
            </a:r>
            <a:r>
              <a:rPr lang="ru-RU" sz="2000" dirty="0" err="1"/>
              <a:t>Знання</a:t>
            </a:r>
            <a:r>
              <a:rPr lang="ru-RU" sz="2000" dirty="0"/>
              <a:t> </a:t>
            </a:r>
            <a:r>
              <a:rPr lang="ru-RU" sz="2000" dirty="0" err="1"/>
              <a:t>генетичних</a:t>
            </a:r>
            <a:r>
              <a:rPr lang="ru-RU" sz="2000" dirty="0"/>
              <a:t> </a:t>
            </a:r>
            <a:r>
              <a:rPr lang="ru-RU" sz="2000" dirty="0" err="1"/>
              <a:t>механізмів</a:t>
            </a:r>
            <a:r>
              <a:rPr lang="ru-RU" sz="2000" dirty="0"/>
              <a:t> </a:t>
            </a:r>
            <a:r>
              <a:rPr lang="ru-RU" sz="2000" dirty="0" err="1"/>
              <a:t>дає</a:t>
            </a:r>
            <a:r>
              <a:rPr lang="ru-RU" sz="2000" dirty="0"/>
              <a:t> </a:t>
            </a:r>
            <a:r>
              <a:rPr lang="ru-RU" sz="2000" dirty="0" err="1"/>
              <a:t>змогу</a:t>
            </a:r>
            <a:r>
              <a:rPr lang="ru-RU" sz="2000" dirty="0"/>
              <a:t> психологам </a:t>
            </a:r>
            <a:r>
              <a:rPr lang="ru-RU" sz="2000" dirty="0" err="1"/>
              <a:t>зрозуміти</a:t>
            </a:r>
            <a:r>
              <a:rPr lang="ru-RU" sz="2000" dirty="0"/>
              <a:t>, як </a:t>
            </a:r>
            <a:r>
              <a:rPr lang="ru-RU" sz="2000" dirty="0" err="1"/>
              <a:t>спадкові</a:t>
            </a:r>
            <a:r>
              <a:rPr lang="ru-RU" sz="2000" dirty="0"/>
              <a:t> </a:t>
            </a:r>
            <a:r>
              <a:rPr lang="ru-RU" sz="2000" dirty="0" err="1"/>
              <a:t>фактори</a:t>
            </a:r>
            <a:r>
              <a:rPr lang="ru-RU" sz="2000" dirty="0"/>
              <a:t> </a:t>
            </a:r>
            <a:r>
              <a:rPr lang="ru-RU" sz="2000" dirty="0" err="1"/>
              <a:t>впливають</a:t>
            </a:r>
            <a:r>
              <a:rPr lang="ru-RU" sz="2000" dirty="0"/>
              <a:t> на темперамент, </a:t>
            </a:r>
            <a:r>
              <a:rPr lang="ru-RU" sz="2000" dirty="0" err="1"/>
              <a:t>інтелект</a:t>
            </a:r>
            <a:r>
              <a:rPr lang="ru-RU" sz="2000" dirty="0"/>
              <a:t>, </a:t>
            </a:r>
            <a:r>
              <a:rPr lang="ru-RU" sz="2000" dirty="0" err="1"/>
              <a:t>емоційність</a:t>
            </a:r>
            <a:r>
              <a:rPr lang="ru-RU" sz="2000" dirty="0"/>
              <a:t>, </a:t>
            </a:r>
            <a:r>
              <a:rPr lang="ru-RU" sz="2000" dirty="0" err="1"/>
              <a:t>схильність</a:t>
            </a:r>
            <a:r>
              <a:rPr lang="ru-RU" sz="2000" dirty="0"/>
              <a:t> до </a:t>
            </a:r>
            <a:r>
              <a:rPr lang="ru-RU" sz="2000" dirty="0" err="1"/>
              <a:t>тривожності</a:t>
            </a:r>
            <a:r>
              <a:rPr lang="ru-RU" sz="2000" dirty="0"/>
              <a:t>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депресії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9" name="Рисунок 8"/>
          <p:cNvPicPr/>
          <p:nvPr/>
        </p:nvPicPr>
        <p:blipFill rotWithShape="1">
          <a:blip r:embed="rId2"/>
          <a:srcRect l="7376" t="37480" r="37466" b="30251"/>
          <a:stretch/>
        </p:blipFill>
        <p:spPr bwMode="auto">
          <a:xfrm>
            <a:off x="6381502" y="3165452"/>
            <a:ext cx="5113812" cy="28623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505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6989" y="790354"/>
            <a:ext cx="5578642" cy="2246769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2000" dirty="0"/>
              <a:t>2. </a:t>
            </a:r>
            <a:r>
              <a:rPr lang="ru-RU" sz="2000" dirty="0" err="1"/>
              <a:t>Виявлення</a:t>
            </a:r>
            <a:r>
              <a:rPr lang="ru-RU" sz="2000" dirty="0"/>
              <a:t> </a:t>
            </a:r>
            <a:r>
              <a:rPr lang="ru-RU" sz="2000" dirty="0" err="1"/>
              <a:t>ризику</a:t>
            </a:r>
            <a:r>
              <a:rPr lang="ru-RU" sz="2000" dirty="0"/>
              <a:t> </a:t>
            </a:r>
            <a:r>
              <a:rPr lang="ru-RU" sz="2000" dirty="0" err="1"/>
              <a:t>психічних</a:t>
            </a:r>
            <a:r>
              <a:rPr lang="ru-RU" sz="2000" dirty="0"/>
              <a:t> </a:t>
            </a:r>
            <a:r>
              <a:rPr lang="ru-RU" sz="2000" dirty="0" err="1"/>
              <a:t>розладів</a:t>
            </a:r>
            <a:r>
              <a:rPr lang="ru-RU" sz="2000" dirty="0"/>
              <a:t>.</a:t>
            </a:r>
          </a:p>
          <a:p>
            <a:r>
              <a:rPr lang="ru-RU" sz="2000" dirty="0"/>
              <a:t>   </a:t>
            </a:r>
            <a:r>
              <a:rPr lang="ru-RU" sz="2000" dirty="0" err="1"/>
              <a:t>Багато</a:t>
            </a:r>
            <a:r>
              <a:rPr lang="ru-RU" sz="2000" dirty="0"/>
              <a:t> </a:t>
            </a:r>
            <a:r>
              <a:rPr lang="ru-RU" sz="2000" dirty="0" err="1"/>
              <a:t>психічних</a:t>
            </a:r>
            <a:r>
              <a:rPr lang="ru-RU" sz="2000" dirty="0"/>
              <a:t> </a:t>
            </a:r>
            <a:r>
              <a:rPr lang="ru-RU" sz="2000" dirty="0" err="1"/>
              <a:t>захворювань</a:t>
            </a:r>
            <a:r>
              <a:rPr lang="ru-RU" sz="2000" dirty="0"/>
              <a:t> (</a:t>
            </a:r>
            <a:r>
              <a:rPr lang="ru-RU" sz="2000" dirty="0" err="1"/>
              <a:t>шизофренія</a:t>
            </a:r>
            <a:r>
              <a:rPr lang="ru-RU" sz="2000" dirty="0"/>
              <a:t>, </a:t>
            </a:r>
            <a:r>
              <a:rPr lang="ru-RU" sz="2000" dirty="0" err="1"/>
              <a:t>біполярний</a:t>
            </a:r>
            <a:r>
              <a:rPr lang="ru-RU" sz="2000" dirty="0"/>
              <a:t> </a:t>
            </a:r>
            <a:r>
              <a:rPr lang="ru-RU" sz="2000" dirty="0" err="1"/>
              <a:t>розлад</a:t>
            </a:r>
            <a:r>
              <a:rPr lang="ru-RU" sz="2000" dirty="0"/>
              <a:t>, аутизм) </a:t>
            </a:r>
            <a:r>
              <a:rPr lang="ru-RU" sz="2000" dirty="0" err="1"/>
              <a:t>мають</a:t>
            </a:r>
            <a:r>
              <a:rPr lang="ru-RU" sz="2000" dirty="0"/>
              <a:t> </a:t>
            </a:r>
            <a:r>
              <a:rPr lang="ru-RU" sz="2000" dirty="0" err="1"/>
              <a:t>спадкову</a:t>
            </a:r>
            <a:r>
              <a:rPr lang="ru-RU" sz="2000" dirty="0"/>
              <a:t> </a:t>
            </a:r>
            <a:r>
              <a:rPr lang="ru-RU" sz="2000" dirty="0" err="1"/>
              <a:t>складову</a:t>
            </a:r>
            <a:r>
              <a:rPr lang="ru-RU" sz="2000" dirty="0"/>
              <a:t>. </a:t>
            </a:r>
            <a:r>
              <a:rPr lang="ru-RU" sz="2000" dirty="0" err="1"/>
              <a:t>Знання</a:t>
            </a:r>
            <a:r>
              <a:rPr lang="ru-RU" sz="2000" dirty="0"/>
              <a:t> про </a:t>
            </a:r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допомагає</a:t>
            </a:r>
            <a:r>
              <a:rPr lang="ru-RU" sz="2000" dirty="0"/>
              <a:t> психологам </a:t>
            </a:r>
            <a:r>
              <a:rPr lang="ru-RU" sz="2000" dirty="0" err="1"/>
              <a:t>працювати</a:t>
            </a:r>
            <a:r>
              <a:rPr lang="ru-RU" sz="2000" dirty="0"/>
              <a:t> над </a:t>
            </a:r>
            <a:r>
              <a:rPr lang="ru-RU" sz="2000" dirty="0" err="1"/>
              <a:t>профілактикою</a:t>
            </a:r>
            <a:r>
              <a:rPr lang="ru-RU" sz="2000" dirty="0"/>
              <a:t>, </a:t>
            </a:r>
            <a:r>
              <a:rPr lang="ru-RU" sz="2000" dirty="0" err="1"/>
              <a:t>ранньою</a:t>
            </a:r>
            <a:r>
              <a:rPr lang="ru-RU" sz="2000" dirty="0"/>
              <a:t> </a:t>
            </a:r>
            <a:r>
              <a:rPr lang="ru-RU" sz="2000" dirty="0" err="1"/>
              <a:t>діагностикою</a:t>
            </a:r>
            <a:r>
              <a:rPr lang="ru-RU" sz="2000" dirty="0"/>
              <a:t> та </a:t>
            </a:r>
            <a:r>
              <a:rPr lang="ru-RU" sz="2000" dirty="0" err="1"/>
              <a:t>підтримкою</a:t>
            </a:r>
            <a:r>
              <a:rPr lang="ru-RU" sz="2000" dirty="0"/>
              <a:t> </a:t>
            </a:r>
            <a:r>
              <a:rPr lang="ru-RU" sz="2000" dirty="0" err="1"/>
              <a:t>пацієнтів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6989" y="4293534"/>
            <a:ext cx="5578643" cy="1323439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/>
              <a:t>3. </a:t>
            </a:r>
            <a:r>
              <a:rPr lang="ru-RU" sz="2000" dirty="0" err="1"/>
              <a:t>Врахування</a:t>
            </a:r>
            <a:r>
              <a:rPr lang="ru-RU" sz="2000" dirty="0"/>
              <a:t> </a:t>
            </a:r>
            <a:r>
              <a:rPr lang="ru-RU" sz="2000" dirty="0" err="1"/>
              <a:t>індивідуальних</a:t>
            </a:r>
            <a:r>
              <a:rPr lang="ru-RU" sz="2000" dirty="0"/>
              <a:t> </a:t>
            </a:r>
            <a:r>
              <a:rPr lang="ru-RU" sz="2000" dirty="0" err="1"/>
              <a:t>відмінностей</a:t>
            </a:r>
            <a:r>
              <a:rPr lang="ru-RU" sz="2000" dirty="0"/>
              <a:t>.</a:t>
            </a:r>
          </a:p>
          <a:p>
            <a:r>
              <a:rPr lang="ru-RU" sz="2000" dirty="0"/>
              <a:t>   Психолог, який </a:t>
            </a:r>
            <a:r>
              <a:rPr lang="ru-RU" sz="2000" dirty="0" err="1"/>
              <a:t>розуміє</a:t>
            </a:r>
            <a:r>
              <a:rPr lang="ru-RU" sz="2000" dirty="0"/>
              <a:t> </a:t>
            </a:r>
            <a:r>
              <a:rPr lang="ru-RU" sz="2000" dirty="0" err="1"/>
              <a:t>генетичні</a:t>
            </a:r>
            <a:r>
              <a:rPr lang="ru-RU" sz="2000" dirty="0"/>
              <a:t> </a:t>
            </a:r>
            <a:r>
              <a:rPr lang="ru-RU" sz="2000" dirty="0" err="1"/>
              <a:t>особливості</a:t>
            </a:r>
            <a:r>
              <a:rPr lang="ru-RU" sz="2000" dirty="0"/>
              <a:t> </a:t>
            </a:r>
            <a:r>
              <a:rPr lang="ru-RU" sz="2000" dirty="0" err="1"/>
              <a:t>клієнта</a:t>
            </a:r>
            <a:r>
              <a:rPr lang="ru-RU" sz="2000" dirty="0"/>
              <a:t>, </a:t>
            </a:r>
            <a:r>
              <a:rPr lang="ru-RU" sz="2000" dirty="0" err="1"/>
              <a:t>краще</a:t>
            </a:r>
            <a:r>
              <a:rPr lang="ru-RU" sz="2000" dirty="0"/>
              <a:t> </a:t>
            </a:r>
            <a:r>
              <a:rPr lang="ru-RU" sz="2000" dirty="0" err="1"/>
              <a:t>добирає</a:t>
            </a:r>
            <a:r>
              <a:rPr lang="ru-RU" sz="2000" dirty="0"/>
              <a:t> </a:t>
            </a:r>
            <a:r>
              <a:rPr lang="ru-RU" sz="2000" dirty="0" err="1"/>
              <a:t>методи</a:t>
            </a:r>
            <a:r>
              <a:rPr lang="ru-RU" sz="2000" dirty="0"/>
              <a:t> </a:t>
            </a:r>
            <a:r>
              <a:rPr lang="ru-RU" sz="2000" dirty="0" err="1"/>
              <a:t>корекції</a:t>
            </a:r>
            <a:r>
              <a:rPr lang="ru-RU" sz="2000" dirty="0"/>
              <a:t>, </a:t>
            </a:r>
            <a:r>
              <a:rPr lang="ru-RU" sz="2000" dirty="0" err="1"/>
              <a:t>навчання</a:t>
            </a:r>
            <a:r>
              <a:rPr lang="ru-RU" sz="2000" dirty="0"/>
              <a:t>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терапії</a:t>
            </a:r>
            <a:r>
              <a:rPr lang="ru-RU" sz="2000" dirty="0"/>
              <a:t>.</a:t>
            </a:r>
          </a:p>
        </p:txBody>
      </p:sp>
      <p:pic>
        <p:nvPicPr>
          <p:cNvPr id="10" name="Рисунок 9"/>
          <p:cNvPicPr/>
          <p:nvPr/>
        </p:nvPicPr>
        <p:blipFill rotWithShape="1">
          <a:blip r:embed="rId2"/>
          <a:srcRect l="26616" t="28260" r="37467" b="41074"/>
          <a:stretch/>
        </p:blipFill>
        <p:spPr bwMode="auto">
          <a:xfrm>
            <a:off x="9399320" y="4683516"/>
            <a:ext cx="2133600" cy="14573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/>
          <p:nvPr/>
        </p:nvPicPr>
        <p:blipFill rotWithShape="1">
          <a:blip r:embed="rId3"/>
          <a:srcRect l="6093" t="18840" r="29450" b="20029"/>
          <a:stretch/>
        </p:blipFill>
        <p:spPr bwMode="auto">
          <a:xfrm>
            <a:off x="6534398" y="332529"/>
            <a:ext cx="2590800" cy="19653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/>
          <p:cNvPicPr/>
          <p:nvPr/>
        </p:nvPicPr>
        <p:blipFill rotWithShape="1">
          <a:blip r:embed="rId4"/>
          <a:srcRect l="14751" t="35075" r="40513" b="31253"/>
          <a:stretch/>
        </p:blipFill>
        <p:spPr bwMode="auto">
          <a:xfrm>
            <a:off x="7922218" y="2662160"/>
            <a:ext cx="2657475" cy="1600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2643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7047" y="4436136"/>
            <a:ext cx="4850064" cy="1754326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5. Взаємодія </a:t>
            </a:r>
            <a:r>
              <a:rPr lang="ru-RU" dirty="0" err="1"/>
              <a:t>біологічних</a:t>
            </a:r>
            <a:r>
              <a:rPr lang="ru-RU" dirty="0"/>
              <a:t> і </a:t>
            </a:r>
            <a:r>
              <a:rPr lang="ru-RU" dirty="0" err="1"/>
              <a:t>соціальних</a:t>
            </a:r>
            <a:r>
              <a:rPr lang="ru-RU" dirty="0"/>
              <a:t> </a:t>
            </a:r>
            <a:r>
              <a:rPr lang="ru-RU" dirty="0" err="1"/>
              <a:t>факторів</a:t>
            </a:r>
            <a:r>
              <a:rPr lang="ru-RU" dirty="0"/>
              <a:t>.</a:t>
            </a:r>
          </a:p>
          <a:p>
            <a:r>
              <a:rPr lang="ru-RU" dirty="0"/>
              <a:t>   Генетика не </a:t>
            </a:r>
            <a:r>
              <a:rPr lang="ru-RU" dirty="0" err="1"/>
              <a:t>визначає</a:t>
            </a:r>
            <a:r>
              <a:rPr lang="ru-RU" dirty="0"/>
              <a:t> </a:t>
            </a:r>
            <a:r>
              <a:rPr lang="ru-RU" dirty="0" err="1"/>
              <a:t>людину</a:t>
            </a:r>
            <a:r>
              <a:rPr lang="ru-RU" dirty="0"/>
              <a:t> </a:t>
            </a:r>
            <a:r>
              <a:rPr lang="ru-RU" dirty="0" err="1"/>
              <a:t>повністю</a:t>
            </a:r>
            <a:r>
              <a:rPr lang="ru-RU" dirty="0"/>
              <a:t> — </a:t>
            </a:r>
            <a:r>
              <a:rPr lang="ru-RU" dirty="0" err="1"/>
              <a:t>важливо</a:t>
            </a:r>
            <a:r>
              <a:rPr lang="ru-RU" dirty="0"/>
              <a:t> </a:t>
            </a:r>
            <a:r>
              <a:rPr lang="ru-RU" dirty="0" err="1"/>
              <a:t>вивчати</a:t>
            </a:r>
            <a:r>
              <a:rPr lang="ru-RU" dirty="0"/>
              <a:t>, як </a:t>
            </a:r>
            <a:r>
              <a:rPr lang="ru-RU" dirty="0" err="1"/>
              <a:t>середовище</a:t>
            </a:r>
            <a:r>
              <a:rPr lang="ru-RU" dirty="0"/>
              <a:t>, </a:t>
            </a:r>
            <a:r>
              <a:rPr lang="ru-RU" dirty="0" err="1"/>
              <a:t>виховання</a:t>
            </a:r>
            <a:r>
              <a:rPr lang="ru-RU" dirty="0"/>
              <a:t>, </a:t>
            </a:r>
            <a:r>
              <a:rPr lang="ru-RU" dirty="0" err="1"/>
              <a:t>освіта</a:t>
            </a:r>
            <a:r>
              <a:rPr lang="ru-RU" dirty="0"/>
              <a:t> </a:t>
            </a:r>
            <a:r>
              <a:rPr lang="ru-RU" dirty="0" err="1"/>
              <a:t>взаємодіють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спадковими</a:t>
            </a:r>
            <a:r>
              <a:rPr lang="ru-RU" dirty="0"/>
              <a:t> </a:t>
            </a:r>
            <a:r>
              <a:rPr lang="ru-RU" dirty="0" err="1"/>
              <a:t>передумовами</a:t>
            </a:r>
            <a:r>
              <a:rPr lang="ru-RU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9541" y="1172709"/>
            <a:ext cx="4850064" cy="1754326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4. </a:t>
            </a:r>
            <a:r>
              <a:rPr lang="ru-RU" dirty="0" err="1"/>
              <a:t>Етичне</a:t>
            </a:r>
            <a:r>
              <a:rPr lang="ru-RU" dirty="0"/>
              <a:t> </a:t>
            </a:r>
            <a:r>
              <a:rPr lang="ru-RU" dirty="0" err="1"/>
              <a:t>консультування</a:t>
            </a:r>
            <a:r>
              <a:rPr lang="ru-RU" dirty="0"/>
              <a:t> </a:t>
            </a:r>
            <a:r>
              <a:rPr lang="ru-RU" dirty="0" err="1"/>
              <a:t>сімей</a:t>
            </a:r>
            <a:r>
              <a:rPr lang="ru-RU" dirty="0"/>
              <a:t>.</a:t>
            </a:r>
          </a:p>
          <a:p>
            <a:r>
              <a:rPr lang="ru-RU" dirty="0"/>
              <a:t>   Психологи </a:t>
            </a:r>
            <a:r>
              <a:rPr lang="ru-RU" dirty="0" err="1"/>
              <a:t>беруть</a:t>
            </a:r>
            <a:r>
              <a:rPr lang="ru-RU" dirty="0"/>
              <a:t> участь у </a:t>
            </a:r>
            <a:r>
              <a:rPr lang="ru-RU" dirty="0" err="1"/>
              <a:t>генетичному</a:t>
            </a:r>
            <a:r>
              <a:rPr lang="ru-RU" dirty="0"/>
              <a:t> </a:t>
            </a:r>
            <a:r>
              <a:rPr lang="ru-RU" dirty="0" err="1"/>
              <a:t>консультуванні</a:t>
            </a:r>
            <a:r>
              <a:rPr lang="ru-RU" dirty="0"/>
              <a:t>, </a:t>
            </a:r>
            <a:r>
              <a:rPr lang="ru-RU" dirty="0" err="1"/>
              <a:t>допомагаючи</a:t>
            </a:r>
            <a:r>
              <a:rPr lang="ru-RU" dirty="0"/>
              <a:t> людям </a:t>
            </a:r>
            <a:r>
              <a:rPr lang="ru-RU" dirty="0" err="1"/>
              <a:t>приймати</a:t>
            </a:r>
            <a:r>
              <a:rPr lang="ru-RU" dirty="0"/>
              <a:t> </a:t>
            </a:r>
            <a:r>
              <a:rPr lang="ru-RU" dirty="0" err="1"/>
              <a:t>поінформовані</a:t>
            </a:r>
            <a:r>
              <a:rPr lang="ru-RU" dirty="0"/>
              <a:t> </a:t>
            </a:r>
            <a:r>
              <a:rPr lang="ru-RU" dirty="0" err="1"/>
              <a:t>рішення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народження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в </a:t>
            </a:r>
            <a:r>
              <a:rPr lang="ru-RU" dirty="0" err="1"/>
              <a:t>родині</a:t>
            </a:r>
            <a:r>
              <a:rPr lang="ru-RU" dirty="0"/>
              <a:t> є </a:t>
            </a:r>
            <a:r>
              <a:rPr lang="ru-RU" dirty="0" err="1"/>
              <a:t>спадкові</a:t>
            </a:r>
            <a:r>
              <a:rPr lang="ru-RU" dirty="0"/>
              <a:t> </a:t>
            </a:r>
            <a:r>
              <a:rPr lang="ru-RU" dirty="0" err="1"/>
              <a:t>захворювання</a:t>
            </a:r>
            <a:r>
              <a:rPr lang="ru-RU" dirty="0"/>
              <a:t>.</a:t>
            </a:r>
          </a:p>
        </p:txBody>
      </p:sp>
      <p:pic>
        <p:nvPicPr>
          <p:cNvPr id="12" name="Рисунок 11"/>
          <p:cNvPicPr/>
          <p:nvPr/>
        </p:nvPicPr>
        <p:blipFill rotWithShape="1">
          <a:blip r:embed="rId2"/>
          <a:srcRect l="28060" t="32870" r="47728" b="44682"/>
          <a:stretch/>
        </p:blipFill>
        <p:spPr bwMode="auto">
          <a:xfrm>
            <a:off x="5860287" y="361407"/>
            <a:ext cx="2276475" cy="16884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3"/>
          <a:srcRect l="60128" t="38683" r="11011" b="39872"/>
          <a:stretch/>
        </p:blipFill>
        <p:spPr bwMode="auto">
          <a:xfrm>
            <a:off x="9040166" y="4828246"/>
            <a:ext cx="2643505" cy="15716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/>
          <p:cNvPicPr/>
          <p:nvPr/>
        </p:nvPicPr>
        <p:blipFill rotWithShape="1">
          <a:blip r:embed="rId4"/>
          <a:srcRect l="21807" t="16034" r="27205" b="34059"/>
          <a:stretch/>
        </p:blipFill>
        <p:spPr bwMode="auto">
          <a:xfrm>
            <a:off x="6622287" y="2456521"/>
            <a:ext cx="3028950" cy="23717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5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1261" y="403761"/>
            <a:ext cx="11412187" cy="609397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Основна тематика курсу</a:t>
            </a:r>
            <a:r>
              <a:rPr lang="uk-UA" sz="2400" b="1" dirty="0" smtClean="0"/>
              <a:t>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Основні </a:t>
            </a:r>
            <a:r>
              <a:rPr lang="uk-UA" dirty="0"/>
              <a:t>властивості життя та рівні організації життя. Клітинні та неклітинні форми органічного світу.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Ядро </a:t>
            </a:r>
            <a:r>
              <a:rPr lang="uk-UA" dirty="0"/>
              <a:t>– центральний інформаційний апарат клітини. </a:t>
            </a:r>
            <a:r>
              <a:rPr lang="uk-UA" dirty="0" smtClean="0"/>
              <a:t>Хроматин</a:t>
            </a:r>
            <a:r>
              <a:rPr lang="uk-UA" dirty="0"/>
              <a:t>, </a:t>
            </a:r>
            <a:r>
              <a:rPr lang="uk-UA" dirty="0" smtClean="0"/>
              <a:t>хромосоми. </a:t>
            </a:r>
            <a:r>
              <a:rPr lang="uk-UA" dirty="0"/>
              <a:t>Каріотип людини. </a:t>
            </a:r>
            <a:r>
              <a:rPr lang="uk-UA" dirty="0" smtClean="0"/>
              <a:t>Молекулярні </a:t>
            </a:r>
            <a:r>
              <a:rPr lang="uk-UA" dirty="0"/>
              <a:t>основи спадковості. Нуклеїнові </a:t>
            </a:r>
            <a:r>
              <a:rPr lang="uk-UA" dirty="0" smtClean="0"/>
              <a:t>кислоти. </a:t>
            </a:r>
            <a:r>
              <a:rPr lang="uk-UA" dirty="0"/>
              <a:t>Хімічна </a:t>
            </a:r>
            <a:r>
              <a:rPr lang="uk-UA" dirty="0" smtClean="0"/>
              <a:t>будова, властивості </a:t>
            </a:r>
            <a:r>
              <a:rPr lang="uk-UA" dirty="0"/>
              <a:t>і функції.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Сучасний </a:t>
            </a:r>
            <a:r>
              <a:rPr lang="uk-UA" dirty="0"/>
              <a:t>стан теорії гена</a:t>
            </a:r>
            <a:r>
              <a:rPr lang="uk-UA" dirty="0" smtClean="0"/>
              <a:t>. Організація </a:t>
            </a:r>
            <a:r>
              <a:rPr lang="uk-UA" dirty="0"/>
              <a:t>потоку інформації у клітині та його </a:t>
            </a:r>
            <a:r>
              <a:rPr lang="uk-UA" dirty="0" smtClean="0"/>
              <a:t>етапи.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Життєвий </a:t>
            </a:r>
            <a:r>
              <a:rPr lang="uk-UA" dirty="0"/>
              <a:t>цикл клітин. Способи поділу клітин: мітоз, амітоз, мейоз.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Генетика</a:t>
            </a:r>
            <a:r>
              <a:rPr lang="uk-UA" dirty="0"/>
              <a:t>: предмет, завдання,  етапи розвитку, основні поняття і терміни сучасної генетики</a:t>
            </a:r>
            <a:r>
              <a:rPr lang="uk-UA" dirty="0" smtClean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Генетика </a:t>
            </a:r>
            <a:r>
              <a:rPr lang="uk-UA" dirty="0"/>
              <a:t>груп крові.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Успадкування </a:t>
            </a:r>
            <a:r>
              <a:rPr lang="uk-UA" dirty="0"/>
              <a:t>статі у людини. Механізми генетичного визначення статі та їх порушення. 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err="1" smtClean="0"/>
              <a:t>Бісексуальна</a:t>
            </a:r>
            <a:r>
              <a:rPr lang="uk-UA" dirty="0" smtClean="0"/>
              <a:t> </a:t>
            </a:r>
            <a:r>
              <a:rPr lang="uk-UA" dirty="0"/>
              <a:t>природа людини. Проблема </a:t>
            </a:r>
            <a:r>
              <a:rPr lang="uk-UA" dirty="0" err="1"/>
              <a:t>перевизначення</a:t>
            </a:r>
            <a:r>
              <a:rPr lang="uk-UA" dirty="0"/>
              <a:t> статі, психологічні аспекти. 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Мінливість</a:t>
            </a:r>
            <a:r>
              <a:rPr lang="uk-UA" dirty="0"/>
              <a:t>, її форми та прояви у </a:t>
            </a:r>
            <a:r>
              <a:rPr lang="uk-UA" dirty="0" smtClean="0"/>
              <a:t>людини.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b="1" dirty="0" smtClean="0"/>
              <a:t> </a:t>
            </a:r>
            <a:r>
              <a:rPr lang="uk-UA" dirty="0"/>
              <a:t>Спадкові хвороби: визначення, етіологія, механізми виникнення, класифікація</a:t>
            </a:r>
            <a:r>
              <a:rPr lang="uk-UA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Медико-генетичні </a:t>
            </a:r>
            <a:r>
              <a:rPr lang="uk-UA" dirty="0"/>
              <a:t>аспекти сім’ї. Медико-генетичне консультування.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Профілактика </a:t>
            </a:r>
            <a:r>
              <a:rPr lang="uk-UA" dirty="0"/>
              <a:t>спадкової та вродженої патології. Пренатальна діагностика спадкових хвороб.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 </a:t>
            </a:r>
            <a:r>
              <a:rPr lang="uk-UA" dirty="0" smtClean="0"/>
              <a:t>Онтогенез</a:t>
            </a:r>
            <a:r>
              <a:rPr lang="uk-UA" dirty="0" smtClean="0"/>
              <a:t>. </a:t>
            </a:r>
            <a:r>
              <a:rPr lang="uk-UA" dirty="0"/>
              <a:t>Періодизація індивідуального розвитку.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err="1" smtClean="0"/>
              <a:t>Передембріональний</a:t>
            </a:r>
            <a:r>
              <a:rPr lang="uk-UA" dirty="0" smtClean="0"/>
              <a:t> </a:t>
            </a:r>
            <a:r>
              <a:rPr lang="uk-UA" dirty="0"/>
              <a:t>період. </a:t>
            </a:r>
            <a:r>
              <a:rPr lang="uk-UA" dirty="0" smtClean="0"/>
              <a:t>Розмноження. </a:t>
            </a:r>
            <a:r>
              <a:rPr lang="uk-UA" dirty="0"/>
              <a:t>Гаметогенез. Статеві клітини, їх </a:t>
            </a:r>
            <a:r>
              <a:rPr lang="uk-UA" dirty="0" err="1"/>
              <a:t>цитогенетичні</a:t>
            </a:r>
            <a:r>
              <a:rPr lang="uk-UA" dirty="0"/>
              <a:t> характеристики. </a:t>
            </a:r>
            <a:r>
              <a:rPr lang="uk-UA" dirty="0" smtClean="0"/>
              <a:t>Запліднення</a:t>
            </a:r>
            <a:r>
              <a:rPr lang="uk-UA" dirty="0"/>
              <a:t>. Порушення запліднення у людини, їх профілактика.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Ембріональний (пренатальний) період онтогенезу</a:t>
            </a:r>
            <a:r>
              <a:rPr lang="uk-UA" dirty="0" smtClean="0"/>
              <a:t>. </a:t>
            </a:r>
            <a:r>
              <a:rPr lang="uk-UA" dirty="0"/>
              <a:t>Раннє диференціювання зародка</a:t>
            </a:r>
            <a:r>
              <a:rPr lang="uk-UA" dirty="0" smtClean="0"/>
              <a:t>. </a:t>
            </a:r>
            <a:r>
              <a:rPr lang="uk-UA" dirty="0"/>
              <a:t>Провізорні органи, їх значення.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Постембріональний </a:t>
            </a:r>
            <a:r>
              <a:rPr lang="uk-UA" dirty="0"/>
              <a:t>(постнатальний) період онтогенезу. </a:t>
            </a:r>
            <a:r>
              <a:rPr lang="uk-UA" dirty="0" smtClean="0"/>
              <a:t>Ріст </a:t>
            </a:r>
            <a:r>
              <a:rPr lang="uk-UA" dirty="0"/>
              <a:t>і розвиток організму. </a:t>
            </a:r>
            <a:r>
              <a:rPr lang="uk-UA" dirty="0" smtClean="0"/>
              <a:t>Нейрогуморальна </a:t>
            </a:r>
            <a:r>
              <a:rPr lang="uk-UA" dirty="0"/>
              <a:t>регуляція процесів росту і розвитку.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116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15576" t="26097" r="45657" b="55322"/>
          <a:stretch/>
        </p:blipFill>
        <p:spPr bwMode="auto">
          <a:xfrm>
            <a:off x="1985211" y="3356811"/>
            <a:ext cx="7351294" cy="31628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21117" y="931707"/>
            <a:ext cx="4572000" cy="83099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4800" dirty="0" smtClean="0"/>
              <a:t>Чекаємо на вас</a:t>
            </a:r>
            <a:endParaRPr lang="ru-RU" sz="4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7195" y="276882"/>
            <a:ext cx="5658280" cy="29716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i="1" dirty="0" smtClean="0"/>
              <a:t>Ласкаво просимо до знань і нових </a:t>
            </a:r>
            <a:r>
              <a:rPr lang="uk-UA" sz="4400" i="1" dirty="0" err="1" smtClean="0"/>
              <a:t>відкриттів</a:t>
            </a:r>
            <a:r>
              <a:rPr lang="uk-UA" sz="4400" i="1" dirty="0" smtClean="0"/>
              <a:t>!!!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27396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352</TotalTime>
  <Words>777</Words>
  <Application>Microsoft Office PowerPoint</Application>
  <PresentationFormat>Широкоэкранный</PresentationFormat>
  <Paragraphs>59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66</cp:revision>
  <dcterms:created xsi:type="dcterms:W3CDTF">2025-10-20T12:44:39Z</dcterms:created>
  <dcterms:modified xsi:type="dcterms:W3CDTF">2025-11-05T17:57:05Z</dcterms:modified>
</cp:coreProperties>
</file>