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650423" val="1068" revOS="4"/>
      <pr:smFileRevision xmlns:pr="smNativeData" xmlns="smNativeData" dt="1782650423" val="101"/>
      <pr:guideOptions xmlns:pr="smNativeData" xmlns="smNativeData" dt="1782650423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CB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wEOA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25D9-97D2-0AD3-9CE7-61866BA96A34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27D7-99D2-0AD1-9CE7-6F8469A96A3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CB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608F-C1D2-0A96-9CE7-37C32EA96A62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CB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7EAA-E4D2-0A88-9CE7-12DD30A96A4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4654-1AD2-0AB0-9CE7-ECE508A96AB9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2006-48D2-0AD6-9CE7-BE836EA96AEB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7EE5-ABD2-0A88-9CE7-5DDD30A96A08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6707-49D2-0A91-9CE7-BFC429A96AEA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iT5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1541-0FD2-0AE3-9CE7-F9B65BA96AAC}" type="datetime1">
              <a:t>4/21/2026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Dt0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6DC3-8DD2-0A9B-9CE7-7BCE23A96A2E}" type="slidenum">
              <a:t>‹#›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68DE-90D2-0A9E-9CE7-66CB26A96A33}" type="datetime1">
              <a:t>4/21/2026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LiE7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0F0A-44D2-0AF9-9CE7-B2AC41A96AE7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fRGX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02AD-E3D2-0AF4-9CE7-15A14CA96A40}" type="datetime1">
              <a:t>4/21/2026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214C-02D2-0AD7-9CE7-F4826FA96AA1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2465-2BD2-0AD2-9CE7-DD876AA96A88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4BEE-A0D2-0ABD-9CE7-56E805A96A03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NxZB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F2BDD-93D2-0ADD-9CE7-658865A96A30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0DAF-E1D2-0AFB-9CE7-17AE43A96A42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49BA-F4D2-0ABF-9CE7-02EA07A96A57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7DC6-88D2-0A8B-9CE7-7EDE33A96A2B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F40EC-A2D2-0AB6-9CE7-54E30EA96A01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F41FF-B1D2-0AB7-9CE7-47E20FA96A12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F4762-2CD2-0AB1-9CE7-DAE409A96A8F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N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F7A6A-24D2-0A8C-9CE7-D2D934A96A8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N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N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hSUAABAgAAAmAAAACAAAAP//////////"/>
              </a:ext>
            </a:extLst>
          </p:cNvSpPr>
          <p:nvPr/>
        </p:nvSpPr>
        <p:spPr>
          <a:xfrm>
            <a:off x="2079625" y="4361815"/>
            <a:ext cx="786003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І3 ПЕДІАТРІЯ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 ОХОРОНА ЗДОРОВ’Я ТА СОЦІАЛЬНЕ ЗАБЕЗПЕЧЕННЯ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«ПЕДІАТРІЯ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Nx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42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2.11. </a:t>
            </a:r>
            <a:r>
              <a:rPr lang="uk-ua" sz="3000" b="1" cap="all">
                <a:solidFill>
                  <a:srgbClr val="C00000"/>
                </a:solidFill>
              </a:rPr>
              <a:t>Безпека життєдіяльності, основи біоетики та біобезпеки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5" name="Зображення1"/>
          <p:cNvPicPr>
            <a:picLocks noChangeAspect="1"/>
            <a:extLst>
              <a:ext uri="smNativeData">
                <pr:smNativeData xmlns:pr="smNativeData" xmlns="smNativeData" val="SMDATA_17_Nx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9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MgCAAC6AQAAgA4AAHIN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52120" y="280670"/>
            <a:ext cx="1905000" cy="19050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2.11 «</a:t>
            </a:r>
            <a:r>
              <a:rPr lang="uk-ua" b="1" cap="all">
                <a:solidFill>
                  <a:srgbClr val="002060"/>
                </a:solidFill>
              </a:rPr>
              <a:t>Безпека життєдіяльності, основи біоетики та біобезпеки</a:t>
            </a: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PgwAADAPAACfRQAAQyYAABAAAAAmAAAACAAAAAEgAAAAAAAA"/>
              </a:ext>
            </a:extLst>
          </p:cNvSpPr>
          <p:nvPr>
            <p:ph type="body" idx="1"/>
          </p:nvPr>
        </p:nvSpPr>
        <p:spPr>
          <a:xfrm>
            <a:off x="1990090" y="2468880"/>
            <a:ext cx="9327515" cy="37509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І3 Педіатрія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2-й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3,0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Пререквізити: </a:t>
            </a:r>
            <a:r>
              <a:rPr lang="uk-ua" cap="none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Базові знання з наступних навчальних дисциплін: </a:t>
            </a:r>
            <a:r>
              <a:rPr lang="uk-ua" cap="none"/>
              <a:t>медична біологія, медична та біологічна фізика, медична, біологічна та біоорганічна хімія, анатомія людини з особливостями дитячого віку, нормальна фізіологія з особливостями дитячого віку.</a:t>
            </a:r>
            <a:endParaRPr lang="en-us" sz="2800" i="1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hSE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7984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buNone/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 </a:t>
            </a:r>
            <a:r>
              <a:rPr lang="uk-ua" sz="2400" cap="none"/>
              <a:t>отримання знань щодо загальних закономірностей виникнення небезпек, способів попередження та захисту від них, морально-етичні і правові норми біомедичних досліджень та дотримання вимог біологічної безпеки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3CgAAPMEAAC9RgAA5x8AABAAAAAmAAAACAAAAAEgAAAAAAAA"/>
              </a:ext>
            </a:extLst>
          </p:cNvSpPr>
          <p:nvPr>
            <p:ph type="body" idx="2"/>
          </p:nvPr>
        </p:nvSpPr>
        <p:spPr>
          <a:xfrm>
            <a:off x="6642100" y="804545"/>
            <a:ext cx="4857115" cy="4381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формування знань про небезпеки різного походження та їх вплив на здоров’я людини</a:t>
            </a:r>
            <a:endParaRPr lang="uk-ua" sz="1600" cap="none"/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 розвиток умінь оцінки факторів ризику для  життя і здоров’я</a:t>
            </a:r>
            <a:endParaRPr lang="uk-ua" sz="1600" cap="none"/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 формування уявлень про систему захисту людини в сучасних умовах</a:t>
            </a:r>
            <a:endParaRPr lang="uk-ua" sz="1600" cap="none"/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розвиток знань щодо професійних ризиків у медичній діяльності</a:t>
            </a:r>
            <a:endParaRPr lang="uk-ua" sz="1600" cap="none"/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формування біоетичного мислення і професійної деонтології</a:t>
            </a:r>
            <a:endParaRPr lang="uk-ua" sz="1600" cap="none"/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розвиток розуміння принципів біобезпеки та біозахисту.</a:t>
            </a:r>
            <a:endParaRPr lang="uk-ua" sz="1600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PMEAAA5SAAAPSUAABAAAAAmAAAACAAAAAGg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27939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небезпеки різного походження та їх вплив на здоров’я людини</a:t>
            </a:r>
            <a:endParaRPr lang="uk-ua" sz="2210" cap="none"/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оцінку негативних наслідків небезпечних факторів для  життя і здоров’я на організм дорослого та дитини</a:t>
            </a:r>
            <a:endParaRPr lang="uk-ua" sz="2210" cap="none"/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аналіз професійних ризиків у медичній діяльності</a:t>
            </a:r>
            <a:endParaRPr lang="uk-ua" sz="2210" cap="none"/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валеологічні принципи формування здорового способу життя</a:t>
            </a:r>
            <a:endParaRPr lang="uk-ua" sz="2210" cap="none"/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морально-етичні та фахові норми професійної діяльності</a:t>
            </a:r>
            <a:endParaRPr lang="uk-ua" sz="2210" cap="none"/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принципи  біобезпеки та біозахисту.</a:t>
            </a:r>
            <a:endParaRPr lang="uk-ua" sz="2210" cap="none"/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endParaRPr lang="en-us" sz="221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iT5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HycAAFkBAACuSAAA+SgAABAAAAAmAAAACAAAAAGgAAAAAAAA"/>
              </a:ext>
            </a:extLst>
          </p:cNvSpPr>
          <p:nvPr>
            <p:ph type="body" idx="1"/>
          </p:nvPr>
        </p:nvSpPr>
        <p:spPr>
          <a:xfrm>
            <a:off x="6359525" y="219075"/>
            <a:ext cx="5455285" cy="64414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визначати основні принципи безпечної життєдіяльності дорослих та дітей;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 передбачати негативні наслідки впливу небезпечних факторів на організм дорослих та дітей різного віку;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 аналізувати й оцінювати небезпечні для життя, здоров’я і професійної діяльності медичних і фармацевтичних працівників під час виконання ними професійних обов’язків;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 передбачати наслідки порушень валеологічних основ формування здорового способу життя;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демонструвати вміння спілкування з колегами, пацієнтами та їхніми родичами з урахуванням їх психологічних особливостей;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визначати індивідуально-психологічні відмінності особистості за їх проявами у діяльності та спілкуванні;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формувати морально-етичні та фахові норми в професійній життєдіяльності;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 оцінювати етичні аспекти медичних втручань, досліджень і використання біомедичних технологій;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/>
            </a:pPr>
            <a:r>
              <a:rPr lang="uk-ua" cap="none"/>
              <a:t> застосовувати принципи профілактики інфекцій та контролю біологічних ризиків.</a:t>
            </a:r>
            <a:endParaRPr lang="uk-ua" cap="none"/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endParaRPr lang="uk-ua" sz="306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N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N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Zg0AANsPAACNIQAA7iAAABAAAAAmAAAACAAAAAGgAAAAAAAA"/>
              </a:ext>
            </a:extLst>
          </p:cNvSpPr>
          <p:nvPr>
            <p:ph type="body" idx="1"/>
          </p:nvPr>
        </p:nvSpPr>
        <p:spPr>
          <a:xfrm>
            <a:off x="2178050" y="2577465"/>
            <a:ext cx="3275965" cy="27755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Професор, д.мед.н. Валентина Чорна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к.псих.н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0" indent="0">
              <a:lnSpc>
                <a:spcPct val="90000"/>
              </a:lnSpc>
              <a:spcBef>
                <a:spcPts val="920"/>
              </a:spcBef>
              <a:buNone/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   Анатолій Шевчук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кутник1"/>
          <p:cNvSpPr>
            <a:extLst>
              <a:ext uri="smNativeData">
                <pr:smNativeData xmlns:pr="smNativeData" xmlns="smNativeData" val="SMDATA_15_Nx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Прямоугольник 4"/>
          <p:cNvSpPr>
            <a:extLst>
              <a:ext uri="smNativeData">
                <pr:smNativeData xmlns:pr="smNativeData" xmlns="smNativeData" val="SMDATA_15_N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BB0AABAg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:pr="smNativeData" xmlns="smNativeData" val="SMDATA_17_Nx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IsCAAC0DQAANAwAAI8Y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13385" y="2227580"/>
            <a:ext cx="1570355" cy="176466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:pr="smNativeData" xmlns="smNativeData" val="SMDATA_17_Nx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OkCAAC6GAAALwwAABUl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73075" y="4019550"/>
            <a:ext cx="1507490" cy="200850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2026-06-28T12:40:23Z</dcterms:modified>
</cp:coreProperties>
</file>