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6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875" autoAdjust="0"/>
    <p:restoredTop sz="94660"/>
  </p:normalViewPr>
  <p:slideViewPr>
    <p:cSldViewPr snapToGrid="0">
      <p:cViewPr varScale="1">
        <p:scale>
          <a:sx n="96" d="100"/>
          <a:sy n="96" d="100"/>
        </p:scale>
        <p:origin x="176" y="6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30C0A-5464-4FE4-84EB-FF9C94016DF4}" type="datetimeFigureOut">
              <a:rPr lang="en-US" dirty="0"/>
              <a:t>4/21/26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dirty="0"/>
              <a:t>4/21/26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C6404-AD6E-4860-8E75-697CA40B95DA}" type="datetimeFigureOut">
              <a:rPr lang="en-US" dirty="0"/>
              <a:t>4/21/26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dirty="0"/>
              <a:t>4/21/26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4976-E339-4826-83B7-FBD03F55ECF8}" type="datetimeFigureOut">
              <a:rPr lang="en-US" dirty="0"/>
              <a:t>4/21/26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dirty="0"/>
              <a:t>4/21/26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dirty="0"/>
              <a:t>4/21/26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E4249-C0D0-4B06-8692-E8BB871AF643}" type="datetimeFigureOut">
              <a:rPr lang="en-US" dirty="0"/>
              <a:t>4/21/26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8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042B0DB6-F5C7-45FB-8CF3-31B45F9C2DAC}" type="datetimeFigureOut">
              <a:rPr lang="en-US" dirty="0"/>
              <a:t>4/21/26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dirty="0"/>
              <a:t>4/21/26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dirty="0"/>
              <a:t>4/21/26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bg1"/>
          </a:solidFill>
          <a:ln w="317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1160EA64-D806-43AC-9DF2-F8C432F32B4C}" type="datetimeFigureOut">
              <a:rPr lang="en-US" dirty="0"/>
              <a:t>4/21/26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758" y="244611"/>
            <a:ext cx="1798146" cy="1712191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Прямоугольник 9"/>
          <p:cNvSpPr/>
          <p:nvPr/>
        </p:nvSpPr>
        <p:spPr>
          <a:xfrm>
            <a:off x="3045125" y="244611"/>
            <a:ext cx="7107469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Вінницький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національний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медичний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університет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ім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М.І. Пирогова МОЗ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України</a:t>
            </a:r>
            <a:endParaRPr lang="ru-RU" sz="24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ru-RU" sz="24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ru-RU" sz="24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</a:t>
            </a:r>
            <a:r>
              <a:rPr lang="en-US" sz="24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uk-UA" sz="32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мікробіології</a:t>
            </a:r>
            <a:endParaRPr lang="ru-RU" sz="32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079403" y="4361789"/>
            <a:ext cx="786014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222 МЕДИЦИНА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ГАЛУЗЬ ЗНАНЬ</a:t>
            </a:r>
            <a:r>
              <a:rPr lang="uk-UA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</a:t>
            </a:r>
            <a:r>
              <a:rPr lang="uk-UA" b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22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ОХОРОНА ЗДОРОВ’Я 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ОСВІТНЬО-ПРОФЕСІЙНА ПРОГРАМА: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«МЕДИЦИНА</a:t>
            </a: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»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РІВЕНЬ ВИЩОЇ ОСВІТИ: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ДРУГИЙ (МАГІСТЕРСЬКИЙ)</a:t>
            </a:r>
          </a:p>
        </p:txBody>
      </p:sp>
      <p:sp>
        <p:nvSpPr>
          <p:cNvPr id="11" name="Заголовок 10"/>
          <p:cNvSpPr>
            <a:spLocks noGrp="1"/>
          </p:cNvSpPr>
          <p:nvPr>
            <p:ph type="ctrTitle"/>
          </p:nvPr>
        </p:nvSpPr>
        <p:spPr>
          <a:xfrm>
            <a:off x="2283691" y="2430019"/>
            <a:ext cx="7772400" cy="1470025"/>
          </a:xfrm>
        </p:spPr>
        <p:txBody>
          <a:bodyPr>
            <a:normAutofit/>
          </a:bodyPr>
          <a:lstStyle/>
          <a:p>
            <a:r>
              <a:rPr lang="ru-RU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ВК 3.3. </a:t>
            </a:r>
            <a:r>
              <a:rPr lang="uk-UA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Імунобіологічні препарати</a:t>
            </a:r>
          </a:p>
        </p:txBody>
      </p:sp>
    </p:spTree>
    <p:extLst>
      <p:ext uri="{BB962C8B-B14F-4D97-AF65-F5344CB8AC3E}">
        <p14:creationId xmlns:p14="http://schemas.microsoft.com/office/powerpoint/2010/main" val="37054330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0611" y="395582"/>
            <a:ext cx="9635706" cy="1324161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Паспорт ОСВІТНЬОГО </a:t>
            </a:r>
            <a:r>
              <a:rPr lang="uk-UA"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КОМПОНЕнТА</a:t>
            </a: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b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b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ВК 3.3 «Імунобіологічні препарати» 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6503" y="1719743"/>
            <a:ext cx="11820088" cy="4499902"/>
          </a:xfrm>
        </p:spPr>
        <p:txBody>
          <a:bodyPr>
            <a:noAutofit/>
          </a:bodyPr>
          <a:lstStyle/>
          <a:p>
            <a:r>
              <a:rPr lang="uk-UA" sz="28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222 Медицина</a:t>
            </a:r>
          </a:p>
          <a:p>
            <a:r>
              <a:rPr sz="28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Курс</a:t>
            </a:r>
            <a:r>
              <a:rPr lang="uk-UA" sz="28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3-й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8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Кредити</a:t>
            </a:r>
            <a:r>
              <a:rPr lang="uk-UA" sz="28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2,0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8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Форма</a:t>
            </a:r>
            <a:r>
              <a:rPr sz="28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28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контролю</a:t>
            </a:r>
            <a:r>
              <a:rPr lang="uk-UA" sz="28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залік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8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Мова</a:t>
            </a:r>
            <a:r>
              <a:rPr lang="uk-UA" sz="28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українська, англійська</a:t>
            </a:r>
          </a:p>
          <a:p>
            <a:r>
              <a:rPr lang="uk-UA" sz="28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Пререквізити: 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базові знання з медичної та біоорганічної хімії, біологічної хімії, медичної біології, гістології, анатомії людини, нормальної фізіології, мікробіології</a:t>
            </a:r>
          </a:p>
        </p:txBody>
      </p:sp>
    </p:spTree>
    <p:extLst>
      <p:ext uri="{BB962C8B-B14F-4D97-AF65-F5344CB8AC3E}">
        <p14:creationId xmlns:p14="http://schemas.microsoft.com/office/powerpoint/2010/main" val="39967693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664" y="755329"/>
            <a:ext cx="5018705" cy="1533086"/>
          </a:xfrm>
        </p:spPr>
        <p:txBody>
          <a:bodyPr>
            <a:normAutofit/>
          </a:bodyPr>
          <a:lstStyle/>
          <a:p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Чому</a:t>
            </a:r>
            <a:r>
              <a:rPr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варто</a:t>
            </a:r>
            <a:r>
              <a:rPr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обрати</a:t>
            </a: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цей курс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682664" y="2650439"/>
            <a:ext cx="5355825" cy="2284816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КЛЮЧОВА ПЕРЕВАГА:</a:t>
            </a:r>
          </a:p>
          <a:p>
            <a:pPr marL="0" indent="0">
              <a:buNone/>
            </a:pPr>
            <a:r>
              <a:rPr lang="ru-RU" sz="2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оволодіння</a:t>
            </a:r>
            <a:r>
              <a:rPr lang="ru-RU" sz="2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знаннями</a:t>
            </a:r>
            <a:r>
              <a:rPr lang="ru-RU" sz="2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та </a:t>
            </a:r>
            <a:r>
              <a:rPr lang="ru-RU" sz="2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уміннями</a:t>
            </a:r>
            <a:r>
              <a:rPr lang="ru-RU" sz="2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щодо</a:t>
            </a:r>
            <a:r>
              <a:rPr lang="ru-RU" sz="2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принципів</a:t>
            </a:r>
            <a:r>
              <a:rPr lang="ru-RU" sz="2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використання</a:t>
            </a:r>
            <a:r>
              <a:rPr lang="ru-RU" sz="2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2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показів</a:t>
            </a:r>
            <a:r>
              <a:rPr lang="ru-RU" sz="2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для </a:t>
            </a:r>
            <a:r>
              <a:rPr lang="ru-RU" sz="2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застосування</a:t>
            </a:r>
            <a:r>
              <a:rPr lang="ru-RU" sz="2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імунобіологічних</a:t>
            </a:r>
            <a:r>
              <a:rPr lang="ru-RU" sz="2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препаратів</a:t>
            </a:r>
            <a:r>
              <a:rPr lang="ru-RU" sz="2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з метою </a:t>
            </a:r>
            <a:r>
              <a:rPr lang="ru-RU" sz="2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імунопрофілактики</a:t>
            </a:r>
            <a:r>
              <a:rPr lang="ru-RU" sz="2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та </a:t>
            </a:r>
            <a:r>
              <a:rPr lang="ru-RU" sz="2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імунотерапії</a:t>
            </a:r>
            <a:r>
              <a:rPr lang="ru-RU" sz="2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інфекційних</a:t>
            </a:r>
            <a:r>
              <a:rPr lang="ru-RU" sz="2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хвороб </a:t>
            </a:r>
          </a:p>
          <a:p>
            <a:endParaRPr lang="uk-UA" dirty="0"/>
          </a:p>
        </p:txBody>
      </p:sp>
      <p:sp>
        <p:nvSpPr>
          <p:cNvPr id="3" name="Content Placeholder 2"/>
          <p:cNvSpPr>
            <a:spLocks noGrp="1"/>
          </p:cNvSpPr>
          <p:nvPr>
            <p:ph type="body" sz="half" idx="2"/>
          </p:nvPr>
        </p:nvSpPr>
        <p:spPr>
          <a:xfrm>
            <a:off x="6490633" y="350729"/>
            <a:ext cx="5086174" cy="6175331"/>
          </a:xfrm>
        </p:spPr>
        <p:txBody>
          <a:bodyPr>
            <a:normAutofit/>
          </a:bodyPr>
          <a:lstStyle/>
          <a:p>
            <a:pPr algn="just"/>
            <a:r>
              <a:rPr lang="uk-UA" sz="2200" dirty="0"/>
              <a:t>Курс рекомендується до вивчення всім здобувачам освіти, а також </a:t>
            </a:r>
            <a:r>
              <a:rPr lang="uk-UA" sz="2200" b="1" dirty="0"/>
              <a:t>тим, хто прагне:</a:t>
            </a:r>
            <a:endParaRPr lang="uk-UA" sz="2200" dirty="0"/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поглибити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знання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щодо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інфекційного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захисту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населення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шляхом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створення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штучного 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імунітету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;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поглиблене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вивчення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класифікації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імунобіологічних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препаратів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показів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та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протипоказів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щодо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їх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застосування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;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вивчення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термінів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та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способів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імунізації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населення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згідно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Національного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календаря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щеплень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endParaRPr lang="uk-UA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54572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4286" y="2071299"/>
            <a:ext cx="4837003" cy="1870973"/>
          </a:xfrm>
        </p:spPr>
        <p:txBody>
          <a:bodyPr>
            <a:noAutofit/>
          </a:bodyPr>
          <a:lstStyle/>
          <a:p>
            <a:r>
              <a:rPr lang="uk-UA" sz="4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Що ви будете вивчати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61185" y="804672"/>
            <a:ext cx="5279366" cy="5248656"/>
          </a:xfrm>
        </p:spPr>
        <p:txBody>
          <a:bodyPr>
            <a:normAutofit/>
          </a:bodyPr>
          <a:lstStyle/>
          <a:p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Застосування імунобіологічних препаратів у клінічній практиці для імунопрофілактики та імунотерапії.</a:t>
            </a:r>
          </a:p>
          <a:p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Принципи формування </a:t>
            </a:r>
            <a:r>
              <a:rPr lang="uk-UA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поствакцинального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імунітету, характеристику вакцин і імунних сироваток.</a:t>
            </a:r>
          </a:p>
          <a:p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Показання до їх застосування, організацію імунопрофілактики інфекційних захворювань.</a:t>
            </a:r>
          </a:p>
          <a:p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Нормативно-правове забезпечення імунізації та міжнародні підходи до контролю інфекційних </a:t>
            </a:r>
            <a:r>
              <a:rPr lang="uk-UA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хвороб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</a:t>
            </a:r>
            <a:endParaRPr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39488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1540" y="1691737"/>
            <a:ext cx="4880136" cy="2914768"/>
          </a:xfrm>
        </p:spPr>
        <p:txBody>
          <a:bodyPr>
            <a:noAutofit/>
          </a:bodyPr>
          <a:lstStyle/>
          <a:p>
            <a:r>
              <a:rPr lang="uk-UA" sz="3600" b="1" dirty="0">
                <a:solidFill>
                  <a:srgbClr val="002060"/>
                </a:solidFill>
              </a:rPr>
              <a:t>Що ви зможете </a:t>
            </a:r>
            <a:br>
              <a:rPr lang="uk-UA" sz="3600" b="1" dirty="0">
                <a:solidFill>
                  <a:srgbClr val="002060"/>
                </a:solidFill>
              </a:rPr>
            </a:br>
            <a:r>
              <a:rPr lang="uk-UA" sz="3600" b="1" dirty="0">
                <a:solidFill>
                  <a:srgbClr val="002060"/>
                </a:solidFill>
              </a:rPr>
              <a:t>за умови опанування курсу</a:t>
            </a:r>
            <a:endParaRPr lang="uk-UA" sz="3600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53333" y="770165"/>
            <a:ext cx="4815840" cy="5492611"/>
          </a:xfrm>
        </p:spPr>
        <p:txBody>
          <a:bodyPr>
            <a:noAutofit/>
          </a:bodyPr>
          <a:lstStyle/>
          <a:p>
            <a:pPr lvl="0"/>
            <a:r>
              <a:rPr lang="uk-UA" sz="2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Пояснювати механізми формування </a:t>
            </a:r>
            <a:r>
              <a:rPr lang="uk-UA" sz="21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поствакцинального</a:t>
            </a:r>
            <a:r>
              <a:rPr lang="uk-UA" sz="2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імунітету;</a:t>
            </a:r>
          </a:p>
          <a:p>
            <a:pPr lvl="0"/>
            <a:r>
              <a:rPr lang="uk-UA" sz="2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визначати показання до застосування імунобіологічних препаратів;</a:t>
            </a:r>
          </a:p>
          <a:p>
            <a:pPr lvl="0"/>
            <a:r>
              <a:rPr lang="uk-UA" sz="2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аналізувати склад, властивості та особливості різних груп вакцин і сироваток;</a:t>
            </a:r>
          </a:p>
          <a:p>
            <a:pPr lvl="0"/>
            <a:r>
              <a:rPr lang="uk-UA" sz="2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оцінювати можливі побічні реакції та ризики при застосуванні препаратів;</a:t>
            </a:r>
          </a:p>
          <a:p>
            <a:pPr lvl="0"/>
            <a:r>
              <a:rPr lang="uk-UA" sz="2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визначати умови транспортування та зберігання імунобіологічних препаратів;</a:t>
            </a:r>
          </a:p>
          <a:p>
            <a:pPr lvl="0"/>
            <a:r>
              <a:rPr lang="uk-UA" sz="2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застосовувати знання у клінічній практиці та профілактиці інфекційних захворювань.</a:t>
            </a:r>
          </a:p>
        </p:txBody>
      </p:sp>
    </p:spTree>
    <p:extLst>
      <p:ext uri="{BB962C8B-B14F-4D97-AF65-F5344CB8AC3E}">
        <p14:creationId xmlns:p14="http://schemas.microsoft.com/office/powerpoint/2010/main" val="35002284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Підсумковий контроль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2481" y="2130387"/>
            <a:ext cx="4815840" cy="2857459"/>
          </a:xfrm>
        </p:spPr>
        <p:txBody>
          <a:bodyPr>
            <a:normAutofit/>
          </a:bodyPr>
          <a:lstStyle/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Лекції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Практичні заняття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Самостійна робота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6709911" y="1974193"/>
            <a:ext cx="5082398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8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Залік: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 останньому практичному занятті за умов успішного проходження курсу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(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сума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за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всі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види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навчальної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діяльності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- 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122-200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балів) і відсутності академічної заборгованості.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1043336" y="510644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Форми навчання </a:t>
            </a:r>
            <a:endParaRPr lang="uk-UA"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9939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974325" y="329490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РОЗРОБНИКИ КУРСУ</a:t>
            </a: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474453" y="2384725"/>
            <a:ext cx="5486400" cy="1962657"/>
          </a:xfrm>
          <a:prstGeom prst="rect">
            <a:avLst/>
          </a:prstGeom>
          <a:solidFill>
            <a:srgbClr val="FFFFFF"/>
          </a:solidFill>
          <a:ln w="31750" cap="sq">
            <a:noFill/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 cap="none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Доцент Прокопчук З.М. </a:t>
            </a:r>
          </a:p>
          <a:p>
            <a:r>
              <a:rPr lang="uk-UA" sz="3200" b="1" cap="none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Доцент Фоміна Н.С.</a:t>
            </a:r>
            <a:endParaRPr lang="uk-UA" sz="2400" cap="none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uk-UA"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7035305" y="2408390"/>
            <a:ext cx="4505385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інформація:</a:t>
            </a:r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Вінниця, вул.Пирогова,56</a:t>
            </a:r>
          </a:p>
          <a:p>
            <a:r>
              <a:rPr lang="uk-UA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мікробіології</a:t>
            </a:r>
          </a:p>
          <a:p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microbiology@vnmu.edu.ua</a:t>
            </a:r>
            <a:endParaRPr lang="uk-UA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8045324"/>
      </p:ext>
    </p:extLst>
  </p:cSld>
  <p:clrMapOvr>
    <a:masterClrMapping/>
  </p:clrMapOvr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71C241A9-A460-4AD1-916F-25308628A5B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Посылка</Template>
  <TotalTime>241</TotalTime>
  <Words>357</Words>
  <Application>Microsoft Macintosh PowerPoint</Application>
  <PresentationFormat>Широкоэкранный</PresentationFormat>
  <Paragraphs>50</Paragraphs>
  <Slides>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2" baseType="lpstr">
      <vt:lpstr>Arial</vt:lpstr>
      <vt:lpstr>Calibri</vt:lpstr>
      <vt:lpstr>Corbel</vt:lpstr>
      <vt:lpstr>Gill Sans MT</vt:lpstr>
      <vt:lpstr>Parcel</vt:lpstr>
      <vt:lpstr>ВК 3.3. Імунобіологічні препарати</vt:lpstr>
      <vt:lpstr>Паспорт ОСВІТНЬОГО КОМПОНЕнТА   ВК 3.3 «Імунобіологічні препарати» </vt:lpstr>
      <vt:lpstr>Чому варто обрати цей курс</vt:lpstr>
      <vt:lpstr>Що ви будете вивчати</vt:lpstr>
      <vt:lpstr>Що ви зможете  за умови опанування курсу</vt:lpstr>
      <vt:lpstr>Підсумковий контроль</vt:lpstr>
      <vt:lpstr>Контактна інформація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Фоміна Надія Сергіївна</cp:lastModifiedBy>
  <cp:revision>21</cp:revision>
  <dcterms:created xsi:type="dcterms:W3CDTF">2026-04-08T10:22:59Z</dcterms:created>
  <dcterms:modified xsi:type="dcterms:W3CDTF">2026-04-21T17:15:25Z</dcterms:modified>
</cp:coreProperties>
</file>