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5.9. КЛІНІЧНІ ВИПРОБУВАННЯ </a:t>
            </a:r>
            <a:r>
              <a:rPr lang="ru-RU" b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ЛІКАРСЬКИХ ЗАСОБІВ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5.9 «КЛІНІЧНІ ВИПРОБУВАННЯ ЛІКАРСЬКИХ ЗАСОБІВ»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Медична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від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дослідження</a:t>
            </a:r>
            <a:r>
              <a:rPr lang="ru-RU" sz="2400" b="1" dirty="0">
                <a:solidFill>
                  <a:srgbClr val="0070C0"/>
                </a:solidFill>
              </a:rPr>
              <a:t> до </a:t>
            </a:r>
            <a:r>
              <a:rPr lang="ru-RU" sz="2400" b="1" dirty="0" err="1">
                <a:solidFill>
                  <a:srgbClr val="0070C0"/>
                </a:solidFill>
              </a:rPr>
              <a:t>лікування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шлях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доказів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74167" y="683580"/>
            <a:ext cx="5637320" cy="5699464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шляху лікарського засобу від лабораторії до пацієнта.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дізнаєтесь, як проводяться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доклінічні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клінічні дослідження, які етапи проходить новий препарат перед реєстрацією.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навичок критичного аналізу наукових даних.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навчає оцінювати результати клінічних досліджень, аналізувати доказову базу та ухвалювати обґрунтовані професійні рішення.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 з міжнародними стандартами.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Вивчаються принципи належної клінічної практики (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GCP),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етичні аспекти досліджень, права та безпека учасників клінічних випробувань.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дослідницького мислення.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сприяє формуванню навичок планування досліджень, роботи з медичною документацією та статистичної оцінки результатів.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337351"/>
            <a:ext cx="5672831" cy="6249880"/>
          </a:xfrm>
        </p:spPr>
        <p:txBody>
          <a:bodyPr>
            <a:normAutofit fontScale="85000" lnSpcReduction="10000"/>
          </a:bodyPr>
          <a:lstStyle/>
          <a:p>
            <a:pPr lvl="0" algn="just">
              <a:buSzPct val="130000"/>
            </a:pPr>
            <a:r>
              <a:rPr lang="uk-UA" dirty="0"/>
              <a:t>методологію проведення клінічного випробування лікарських препаратів відповідно окремих його фаз та згідно принципів </a:t>
            </a:r>
            <a:r>
              <a:rPr lang="ru-RU" dirty="0"/>
              <a:t>GCP</a:t>
            </a:r>
            <a:r>
              <a:rPr lang="uk-UA" dirty="0"/>
              <a:t>;</a:t>
            </a:r>
          </a:p>
          <a:p>
            <a:pPr lvl="0" algn="just">
              <a:buSzPct val="130000"/>
            </a:pPr>
            <a:r>
              <a:rPr lang="uk-UA" dirty="0"/>
              <a:t>основоположні етичні норми проведення клінічних досліджень ЛЗ відповідно </a:t>
            </a:r>
            <a:r>
              <a:rPr lang="uk-UA" dirty="0" err="1"/>
              <a:t>Нюрнберського</a:t>
            </a:r>
            <a:r>
              <a:rPr lang="uk-UA" dirty="0"/>
              <a:t> кодексу Гельсінської декларації та ін.;</a:t>
            </a:r>
          </a:p>
          <a:p>
            <a:pPr lvl="0" algn="just">
              <a:buSzPct val="130000"/>
            </a:pP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медичної</a:t>
            </a:r>
            <a:r>
              <a:rPr lang="ru-RU" dirty="0"/>
              <a:t> </a:t>
            </a:r>
            <a:r>
              <a:rPr lang="ru-RU" dirty="0" err="1"/>
              <a:t>документації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обов’язки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аналіз</a:t>
            </a:r>
            <a:r>
              <a:rPr lang="ru-RU" dirty="0"/>
              <a:t> та </a:t>
            </a:r>
            <a:r>
              <a:rPr lang="ru-RU" dirty="0" err="1"/>
              <a:t>подання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про </a:t>
            </a:r>
            <a:r>
              <a:rPr lang="ru-RU" dirty="0" err="1"/>
              <a:t>фармакологічні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 </a:t>
            </a:r>
            <a:r>
              <a:rPr lang="ru-RU" dirty="0" err="1"/>
              <a:t>препаратів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принципів</a:t>
            </a:r>
            <a:r>
              <a:rPr lang="ru-RU" dirty="0"/>
              <a:t> </a:t>
            </a:r>
            <a:r>
              <a:rPr lang="ru-RU" dirty="0" err="1"/>
              <a:t>доказової</a:t>
            </a:r>
            <a:r>
              <a:rPr lang="ru-RU" dirty="0"/>
              <a:t> </a:t>
            </a:r>
            <a:r>
              <a:rPr lang="ru-RU" dirty="0" err="1"/>
              <a:t>медицини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загальну</a:t>
            </a:r>
            <a:r>
              <a:rPr lang="ru-RU" dirty="0"/>
              <a:t> </a:t>
            </a:r>
            <a:r>
              <a:rPr lang="ru-RU" dirty="0" err="1"/>
              <a:t>методологію</a:t>
            </a:r>
            <a:r>
              <a:rPr lang="ru-RU" dirty="0"/>
              <a:t> та </a:t>
            </a: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вибору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 для </a:t>
            </a:r>
            <a:r>
              <a:rPr lang="ru-RU" dirty="0" err="1"/>
              <a:t>ефективної</a:t>
            </a:r>
            <a:r>
              <a:rPr lang="ru-RU" dirty="0"/>
              <a:t> та </a:t>
            </a:r>
            <a:r>
              <a:rPr lang="ru-RU" dirty="0" err="1"/>
              <a:t>безпечної</a:t>
            </a:r>
            <a:r>
              <a:rPr lang="ru-RU" dirty="0"/>
              <a:t> </a:t>
            </a:r>
            <a:r>
              <a:rPr lang="ru-RU" dirty="0" err="1"/>
              <a:t>лікарської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систематичних</a:t>
            </a:r>
            <a:r>
              <a:rPr lang="ru-RU" dirty="0"/>
              <a:t> </a:t>
            </a:r>
            <a:r>
              <a:rPr lang="ru-RU" dirty="0" err="1"/>
              <a:t>оглядів</a:t>
            </a:r>
            <a:r>
              <a:rPr lang="ru-RU" dirty="0"/>
              <a:t> та </a:t>
            </a:r>
            <a:r>
              <a:rPr lang="ru-RU" dirty="0" err="1"/>
              <a:t>метааналізу</a:t>
            </a:r>
            <a:endParaRPr lang="uk-UA" dirty="0"/>
          </a:p>
          <a:p>
            <a:pPr lvl="0" algn="just">
              <a:buSzPct val="130000"/>
            </a:pPr>
            <a:r>
              <a:rPr lang="ru-RU" dirty="0"/>
              <a:t>вправила </a:t>
            </a:r>
            <a:r>
              <a:rPr lang="ru-RU" dirty="0" err="1"/>
              <a:t>реєстрації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клінічного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, </a:t>
            </a:r>
            <a:r>
              <a:rPr lang="ru-RU" dirty="0" err="1"/>
              <a:t>факторів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та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проявів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комбінацій</a:t>
            </a:r>
            <a:r>
              <a:rPr lang="ru-RU" dirty="0"/>
              <a:t>;</a:t>
            </a:r>
            <a:endParaRPr lang="uk-UA" dirty="0"/>
          </a:p>
          <a:p>
            <a:pPr algn="just">
              <a:buSzPct val="130000"/>
            </a:pP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оцінки</a:t>
            </a:r>
            <a:r>
              <a:rPr lang="ru-RU" dirty="0"/>
              <a:t> </a:t>
            </a:r>
            <a:r>
              <a:rPr lang="ru-RU" dirty="0" err="1"/>
              <a:t>ефективності</a:t>
            </a:r>
            <a:r>
              <a:rPr lang="ru-RU" dirty="0"/>
              <a:t> та </a:t>
            </a:r>
            <a:r>
              <a:rPr lang="ru-RU" dirty="0" err="1"/>
              <a:t>безпеки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фармакологічних</a:t>
            </a:r>
            <a:r>
              <a:rPr lang="ru-RU" dirty="0"/>
              <a:t> </a:t>
            </a:r>
            <a:r>
              <a:rPr lang="ru-RU" dirty="0" err="1"/>
              <a:t>груп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в </a:t>
            </a:r>
            <a:r>
              <a:rPr lang="ru-RU" dirty="0" err="1"/>
              <a:t>клініці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рандомізованих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досліджень</a:t>
            </a:r>
            <a:r>
              <a:rPr lang="ru-RU" dirty="0"/>
              <a:t>.</a:t>
            </a:r>
            <a:endParaRPr lang="uk-UA" sz="2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B04FC2-097A-47C9-B2A5-235055B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9" y="3000651"/>
            <a:ext cx="5907351" cy="321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47836DE-C629-4429-9441-D4DA332CC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2124" y="337351"/>
            <a:ext cx="5610688" cy="6098960"/>
          </a:xfrm>
        </p:spPr>
        <p:txBody>
          <a:bodyPr>
            <a:normAutofit fontScale="85000" lnSpcReduction="20000"/>
          </a:bodyPr>
          <a:lstStyle/>
          <a:p>
            <a:pPr algn="just">
              <a:buSzPct val="130000"/>
            </a:pPr>
            <a:r>
              <a:rPr lang="uk-UA" dirty="0"/>
              <a:t>правильно вести відповідну документацію клінічних випробувань;</a:t>
            </a:r>
          </a:p>
          <a:p>
            <a:pPr algn="just">
              <a:buSzPct val="130000"/>
            </a:pPr>
            <a:r>
              <a:rPr lang="uk-UA" dirty="0"/>
              <a:t>оцінювати адекватність підбору препарату порівняння, а також дози та способу його введення;</a:t>
            </a:r>
          </a:p>
          <a:p>
            <a:pPr algn="just">
              <a:buSzPct val="130000"/>
            </a:pPr>
            <a:r>
              <a:rPr lang="uk-UA" dirty="0"/>
              <a:t>обирати разом з лікарем оптимальні направлення фармакотерапії у конкретного пацієнта на основі принципів доказової медицини;</a:t>
            </a:r>
          </a:p>
          <a:p>
            <a:pPr algn="just">
              <a:buSzPct val="130000"/>
            </a:pPr>
            <a:r>
              <a:rPr lang="uk-UA" dirty="0"/>
              <a:t>дотримуватись стандартів якості проведення клінічних досліджень для забезпечення достовірності та повноти одержуваних даних;</a:t>
            </a:r>
          </a:p>
          <a:p>
            <a:pPr algn="just">
              <a:buSzPct val="130000"/>
            </a:pPr>
            <a:r>
              <a:rPr lang="uk-UA" dirty="0"/>
              <a:t>володіти навичками роботи з документами клінічного вивчення лікарських засобів (протоколом, формою інформованої згоди, індивідуальною реєстраційною формою, звітом про проведення клінічних досліджень);</a:t>
            </a:r>
          </a:p>
          <a:p>
            <a:pPr algn="just">
              <a:buSzPct val="130000"/>
            </a:pPr>
            <a:r>
              <a:rPr lang="uk-UA" dirty="0"/>
              <a:t>проводити моніторинг побічної дії лікарських засобів під час клінічного дослідження лікарських препаратів, виявляти фактори ризику розвитку та клінічних проявів побічної дії лікарських засобів або їх комбінацій;</a:t>
            </a:r>
          </a:p>
          <a:p>
            <a:pPr algn="just">
              <a:buSzPct val="130000"/>
            </a:pPr>
            <a:r>
              <a:rPr lang="uk-UA" dirty="0"/>
              <a:t>дотримуватись правил фармацевтичної етики і деонтології; вирішувати комплекс питань, що пов'язані із взаєминами з лікарем і пацієнтом / здоровим добровольцем, а також іншими спеціалістами, які залучені до процесу клінічної апробації лікарських препаратів; </a:t>
            </a:r>
          </a:p>
          <a:p>
            <a:pPr algn="just">
              <a:buSzPct val="130000"/>
            </a:pPr>
            <a:r>
              <a:rPr lang="uk-UA" dirty="0"/>
              <a:t>проводити інформаційну роботу серед медичних працівників.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Кириченко О.В.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94297B-F760-4492-8358-2A35704F6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47" r="11372"/>
          <a:stretch/>
        </p:blipFill>
        <p:spPr>
          <a:xfrm>
            <a:off x="3329822" y="1832464"/>
            <a:ext cx="1745661" cy="208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229</TotalTime>
  <Words>602</Words>
  <Application>Microsoft Office PowerPoint</Application>
  <PresentationFormat>Широкий екран</PresentationFormat>
  <Paragraphs>61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5.9. КЛІНІЧНІ ВИПРОБУВАННЯ ЛІКАРСЬКИХ ЗАСОБІВ</vt:lpstr>
      <vt:lpstr>Паспорт ОСВІТНЬОГО КОМПОНЕнТА   ВК 5.9 «КЛІНІЧНІ ВИПРОБУВАННЯ ЛІКАРСЬКИХ ЗАСОБІВ»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54</cp:revision>
  <dcterms:created xsi:type="dcterms:W3CDTF">2026-04-08T10:22:59Z</dcterms:created>
  <dcterms:modified xsi:type="dcterms:W3CDTF">2026-06-12T17:20:47Z</dcterms:modified>
</cp:coreProperties>
</file>