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66" r:id="rId4"/>
    <p:sldId id="262" r:id="rId5"/>
    <p:sldId id="257" r:id="rId6"/>
    <p:sldId id="263" r:id="rId7"/>
    <p:sldId id="265" r:id="rId8"/>
    <p:sldId id="260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294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187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067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1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599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585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86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47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533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598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711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8222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529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4492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0394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8171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414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AB2CF-4371-433C-B3E7-A601D28029B0}" type="datetimeFigureOut">
              <a:rPr lang="ru-RU" smtClean="0"/>
              <a:t>04.11.2025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60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1" y="348915"/>
            <a:ext cx="813334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Вінницький національний медичний університет ім. М. І. Пирогова</a:t>
            </a:r>
          </a:p>
          <a:p>
            <a:endParaRPr lang="uk-UA" sz="2800" b="1" dirty="0" smtClean="0"/>
          </a:p>
          <a:p>
            <a:r>
              <a:rPr lang="uk-UA" sz="2800" b="1" dirty="0" smtClean="0"/>
              <a:t>Кафедра медичної біології</a:t>
            </a:r>
          </a:p>
          <a:p>
            <a:endParaRPr lang="uk-UA" sz="2800" b="1" dirty="0"/>
          </a:p>
          <a:p>
            <a:r>
              <a:rPr lang="uk-UA" sz="3600" b="1" i="1" dirty="0" smtClean="0"/>
              <a:t>БІОЛОГІЧНІ </a:t>
            </a:r>
          </a:p>
          <a:p>
            <a:r>
              <a:rPr lang="uk-UA" sz="3600" b="1" i="1" dirty="0" smtClean="0"/>
              <a:t>ЗАКОНОМІРНОСТІ </a:t>
            </a:r>
          </a:p>
          <a:p>
            <a:r>
              <a:rPr lang="uk-UA" sz="3600" b="1" i="1" dirty="0" smtClean="0"/>
              <a:t>ОНТОГЕНЕЗУ</a:t>
            </a:r>
          </a:p>
          <a:p>
            <a:r>
              <a:rPr lang="uk-UA" sz="2800" b="1" i="1" dirty="0" smtClean="0"/>
              <a:t>Вибірковий </a:t>
            </a:r>
            <a:r>
              <a:rPr lang="uk-UA" sz="2800" b="1" i="1" dirty="0" smtClean="0"/>
              <a:t>курс</a:t>
            </a:r>
          </a:p>
          <a:p>
            <a:endParaRPr lang="uk-UA" sz="2800" b="1" dirty="0"/>
          </a:p>
          <a:p>
            <a:r>
              <a:rPr lang="uk-UA" sz="2800" b="1" dirty="0" smtClean="0"/>
              <a:t>Спеціальність </a:t>
            </a:r>
            <a:r>
              <a:rPr lang="uk-UA" sz="2800" b="1" dirty="0" smtClean="0"/>
              <a:t>І4 «Медична психологія»</a:t>
            </a:r>
            <a:endParaRPr lang="ru-RU" sz="2800" b="1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3895" t="29194" r="70968" b="52892"/>
          <a:stretch/>
        </p:blipFill>
        <p:spPr bwMode="auto">
          <a:xfrm>
            <a:off x="6436895" y="1275965"/>
            <a:ext cx="4884821" cy="28749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36188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chatgpt.com/backend-api/estuary/content?id=file_00000000d060620aa146220d41a6b981&amp;ts=489156&amp;p=fs&amp;cid=1&amp;sig=01ed947ab7b710ecd39e46c376e7a2b6c46839755d334e67914e20a80aa369f9&amp;v=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55575" y="160338"/>
            <a:ext cx="6304008" cy="44012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Це АКТУАЛЬНО, бо: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Зростає частота вроджених вад розвитку (3-6 % новонароджених у світі);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Близько 25 % смертності дітей пов'язана з вродженими вадами розвитку;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Порушення розвитку ССС становить 30-35 %, ЦНС -15-20 %, ШКТ – 10-12 %, сечостатевої системи – 8-10 %, опорно-рухового апарату – 7-9 %;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Є необхідність розуміння закономірностей онтогенезу людини від ембріогенезу до смерті;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Це дозволить вчасно виявляти фактори ризику і профілактувати появу патологій </a:t>
            </a:r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4751" t="31412" r="38123" b="28775"/>
          <a:stretch/>
        </p:blipFill>
        <p:spPr>
          <a:xfrm>
            <a:off x="8903335" y="3455390"/>
            <a:ext cx="3102430" cy="31938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377" y="160338"/>
            <a:ext cx="4983977" cy="31172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90600" y="4749800"/>
            <a:ext cx="7226300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Люди з вадами розвитку та їх родичі потребують психологічної допомоги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86766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100" y="259606"/>
            <a:ext cx="8140700" cy="6438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 актуально, бо: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межах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опитування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71 %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респондентів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вказали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почувають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потребу у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психологічній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підтримці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початку 2025 року.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оцінками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(ВООЗ) та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Міністерства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охорони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 млн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осіб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порушення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психічного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Прогноз: до 15 млн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українців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потребуватимуть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психологічної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підтримки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через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наслідки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війни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з них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приблизно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3-4 млн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потребуватимуть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медикаментозного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лікування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результатами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дослідження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36,3 %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українців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відповідають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критеріям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якогось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психічного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розладу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(20,1 % — одного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розладу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16,2 % —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2024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році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понад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353 000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пацієнтів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звернулися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сімейних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лікарів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терапевтів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педіатрів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психологічними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проблемами за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9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місяців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Лише 6 % людей,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відчувають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потребу у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психологічній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допомозі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звернулися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фахівця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29100" y="28774"/>
            <a:ext cx="382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sng" dirty="0" smtClean="0"/>
              <a:t>З точки зору психології</a:t>
            </a:r>
            <a:endParaRPr lang="ru-RU" sz="2400" b="1" u="sng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7375" t="36678" r="48050" b="40073"/>
          <a:stretch/>
        </p:blipFill>
        <p:spPr bwMode="auto">
          <a:xfrm>
            <a:off x="8051800" y="259606"/>
            <a:ext cx="4140199" cy="21279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6253" t="24051" r="28007" b="16822"/>
          <a:stretch/>
        </p:blipFill>
        <p:spPr bwMode="auto">
          <a:xfrm>
            <a:off x="8305799" y="2488882"/>
            <a:ext cx="3886199" cy="25911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15694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3358" y="122556"/>
            <a:ext cx="2983831" cy="46166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Про що цей курс?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5274" y="1096289"/>
            <a:ext cx="6096000" cy="120032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>
            <a:spAutoFit/>
          </a:bodyPr>
          <a:lstStyle/>
          <a:p>
            <a:r>
              <a:rPr lang="ru-RU" dirty="0"/>
              <a:t>Онтогенез — </a:t>
            </a:r>
            <a:r>
              <a:rPr lang="ru-RU" dirty="0" err="1"/>
              <a:t>це</a:t>
            </a:r>
            <a:r>
              <a:rPr lang="ru-RU" dirty="0"/>
              <a:t> не просто </a:t>
            </a:r>
            <a:r>
              <a:rPr lang="ru-RU" dirty="0" err="1"/>
              <a:t>біологічна</a:t>
            </a:r>
            <a:r>
              <a:rPr lang="ru-RU" dirty="0"/>
              <a:t> дорога, а </a:t>
            </a:r>
            <a:r>
              <a:rPr lang="ru-RU" dirty="0" err="1"/>
              <a:t>суцільний</a:t>
            </a:r>
            <a:r>
              <a:rPr lang="ru-RU" dirty="0"/>
              <a:t> </a:t>
            </a:r>
            <a:r>
              <a:rPr lang="ru-RU" dirty="0" err="1"/>
              <a:t>психоемоційний</a:t>
            </a:r>
            <a:r>
              <a:rPr lang="ru-RU" dirty="0"/>
              <a:t> </a:t>
            </a:r>
            <a:r>
              <a:rPr lang="ru-RU" dirty="0" err="1"/>
              <a:t>квест</a:t>
            </a:r>
            <a:r>
              <a:rPr lang="ru-RU" dirty="0"/>
              <a:t>. Для </a:t>
            </a:r>
            <a:r>
              <a:rPr lang="ru-RU" dirty="0" err="1"/>
              <a:t>медичного</a:t>
            </a:r>
            <a:r>
              <a:rPr lang="ru-RU" dirty="0"/>
              <a:t> психолога — </a:t>
            </a:r>
            <a:r>
              <a:rPr lang="ru-RU" dirty="0" err="1"/>
              <a:t>це</a:t>
            </a:r>
            <a:r>
              <a:rPr lang="ru-RU" dirty="0"/>
              <a:t> як </a:t>
            </a:r>
            <a:r>
              <a:rPr lang="ru-RU" dirty="0" err="1"/>
              <a:t>мапа</a:t>
            </a:r>
            <a:r>
              <a:rPr lang="ru-RU" dirty="0"/>
              <a:t> </a:t>
            </a:r>
            <a:r>
              <a:rPr lang="ru-RU" dirty="0" err="1"/>
              <a:t>людської</a:t>
            </a:r>
            <a:r>
              <a:rPr lang="ru-RU" dirty="0"/>
              <a:t> </a:t>
            </a:r>
            <a:r>
              <a:rPr lang="ru-RU" dirty="0" err="1"/>
              <a:t>душі</a:t>
            </a:r>
            <a:r>
              <a:rPr lang="ru-RU" dirty="0"/>
              <a:t>, де </a:t>
            </a:r>
            <a:r>
              <a:rPr lang="ru-RU" dirty="0" err="1"/>
              <a:t>кожен</a:t>
            </a:r>
            <a:r>
              <a:rPr lang="ru-RU" dirty="0"/>
              <a:t>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відкриває</a:t>
            </a:r>
            <a:r>
              <a:rPr lang="ru-RU" dirty="0"/>
              <a:t> </a:t>
            </a:r>
            <a:r>
              <a:rPr lang="ru-RU" dirty="0" err="1"/>
              <a:t>нові</a:t>
            </a:r>
            <a:r>
              <a:rPr lang="ru-RU" dirty="0"/>
              <a:t> головоломки.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1274" y="122556"/>
            <a:ext cx="4787527" cy="37440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5274" y="2641059"/>
            <a:ext cx="5157537" cy="265527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Немовля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«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Етап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експериментів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над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дорослими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Тут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головна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мета —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навчитися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керувати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світом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через плач.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Медичні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психологи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кажуть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тут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формується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базова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довіра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мама приходить на «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виклик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вчасно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серіал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обіцяє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позитивним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20710" t="29414" r="35938" b="11086"/>
          <a:stretch/>
        </p:blipFill>
        <p:spPr bwMode="auto">
          <a:xfrm>
            <a:off x="8795146" y="4103490"/>
            <a:ext cx="2573655" cy="2385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19402" t="41088" r="51096" b="28648"/>
          <a:stretch/>
        </p:blipFill>
        <p:spPr bwMode="auto">
          <a:xfrm>
            <a:off x="6172200" y="4103491"/>
            <a:ext cx="2171700" cy="19119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5059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6990" y="434094"/>
            <a:ext cx="5578642" cy="176618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Дитинство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«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безкінечних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запитань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перших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соціальних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контактів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«А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чого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лизати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батарейку?»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спостерігають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формується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пізнання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мислення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самостійність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6989" y="2440983"/>
            <a:ext cx="5578643" cy="1766189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Молодший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шкільний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«Математика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атакує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Тут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починає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порівнювати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себе з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іншими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з’являється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синдром «я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дурний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Медичним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психологам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цікаво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вивчати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самооцінку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стрес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адаптацію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10972" t="13048" r="11332" b="14406"/>
          <a:stretch/>
        </p:blipFill>
        <p:spPr bwMode="auto">
          <a:xfrm>
            <a:off x="7098547" y="652773"/>
            <a:ext cx="3794125" cy="28340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/>
          <a:srcRect l="14517" t="41578" r="56471" b="34756"/>
          <a:stretch/>
        </p:blipFill>
        <p:spPr bwMode="auto">
          <a:xfrm>
            <a:off x="7098546" y="3766684"/>
            <a:ext cx="3794125" cy="24295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76989" y="4447872"/>
            <a:ext cx="5578643" cy="20625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Підлітковий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період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«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Гормони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ефірі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Неймовірна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суміш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романтики, бунту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пошуку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себе.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тут —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перекладач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підлітком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світом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дорослих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науки -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золота жила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емоційних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контрастів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становлення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особистості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6432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538" y="2488582"/>
            <a:ext cx="4850064" cy="1469826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Зрілість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«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робота,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дедлайни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Фаза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стабільності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ілюзії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Психологи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вивчають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люди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справляються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стресом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кризою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середнього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4538" y="293935"/>
            <a:ext cx="4850064" cy="1676741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Молодість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«Я сам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режисер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Кар’єра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кохання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кредити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спроби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все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поєднати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Медичний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психолог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допомагає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боротися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тривогою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вигорянням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пошуком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10794" t="28530" r="32220" b="25894"/>
          <a:stretch/>
        </p:blipFill>
        <p:spPr bwMode="auto">
          <a:xfrm>
            <a:off x="8877300" y="4785821"/>
            <a:ext cx="3094488" cy="19578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04537" y="4785821"/>
            <a:ext cx="4850064" cy="176618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Старість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«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Мудрість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вайфаю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Головна тема —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прийняття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змін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у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технологіях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Медичні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психологи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вивчають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когнітивні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життєвий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оптимізм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Рисунок 8"/>
          <p:cNvPicPr/>
          <p:nvPr/>
        </p:nvPicPr>
        <p:blipFill rotWithShape="1">
          <a:blip r:embed="rId3"/>
          <a:srcRect l="34793" t="29663" r="18387" b="33058"/>
          <a:stretch/>
        </p:blipFill>
        <p:spPr bwMode="auto">
          <a:xfrm>
            <a:off x="5765800" y="4069310"/>
            <a:ext cx="3302000" cy="21409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4"/>
          <a:srcRect l="33993" t="42892" r="18867" b="24038"/>
          <a:stretch/>
        </p:blipFill>
        <p:spPr bwMode="auto">
          <a:xfrm>
            <a:off x="8785224" y="1970677"/>
            <a:ext cx="3186563" cy="19385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5"/>
          <a:srcRect l="40887" t="12225" r="13576" b="20832"/>
          <a:stretch/>
        </p:blipFill>
        <p:spPr bwMode="auto">
          <a:xfrm>
            <a:off x="5765800" y="354560"/>
            <a:ext cx="2705100" cy="31813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592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1261" y="403761"/>
            <a:ext cx="11412187" cy="600164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Основна тематика курсу: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Онтогенез. </a:t>
            </a:r>
            <a:r>
              <a:rPr lang="uk-UA" dirty="0"/>
              <a:t>Періодизація індивідуального розвитку.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err="1" smtClean="0"/>
              <a:t>Передембріональний</a:t>
            </a:r>
            <a:r>
              <a:rPr lang="uk-UA" dirty="0" smtClean="0"/>
              <a:t> </a:t>
            </a:r>
            <a:r>
              <a:rPr lang="uk-UA" dirty="0"/>
              <a:t>період. </a:t>
            </a:r>
            <a:r>
              <a:rPr lang="uk-UA" dirty="0" smtClean="0"/>
              <a:t>Розмноження. </a:t>
            </a:r>
            <a:r>
              <a:rPr lang="uk-UA" dirty="0"/>
              <a:t>Гаметогенез. Статеві клітини, їх </a:t>
            </a:r>
            <a:r>
              <a:rPr lang="uk-UA" dirty="0" err="1"/>
              <a:t>цитогенетичні</a:t>
            </a:r>
            <a:r>
              <a:rPr lang="uk-UA" dirty="0"/>
              <a:t> характеристики. </a:t>
            </a:r>
            <a:r>
              <a:rPr lang="uk-UA" dirty="0" smtClean="0"/>
              <a:t>Запліднення</a:t>
            </a:r>
            <a:r>
              <a:rPr lang="uk-UA" dirty="0"/>
              <a:t>. Порушення запліднення у людини, їх профілактика.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Ембріональний (пренатальний) період онтогенезу</a:t>
            </a:r>
            <a:r>
              <a:rPr lang="uk-UA" dirty="0" smtClean="0"/>
              <a:t>. </a:t>
            </a:r>
            <a:r>
              <a:rPr lang="uk-UA" dirty="0"/>
              <a:t>Раннє диференціювання зародка</a:t>
            </a:r>
            <a:r>
              <a:rPr lang="uk-UA" dirty="0" smtClean="0"/>
              <a:t>. </a:t>
            </a:r>
            <a:r>
              <a:rPr lang="uk-UA" dirty="0"/>
              <a:t>Провізорні органи, їх значення.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Диференціювання</a:t>
            </a:r>
            <a:r>
              <a:rPr lang="uk-UA" dirty="0"/>
              <a:t>. Генетичні механізми диференціювання.  Стовбурові клітини, їх характеристика, класифікація, медичне значення.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Взаємодія </a:t>
            </a:r>
            <a:r>
              <a:rPr lang="uk-UA" dirty="0"/>
              <a:t>частин зародка</a:t>
            </a:r>
            <a:r>
              <a:rPr lang="uk-UA" dirty="0" smtClean="0"/>
              <a:t>. </a:t>
            </a:r>
            <a:r>
              <a:rPr lang="uk-UA" dirty="0"/>
              <a:t>Ембріональна індукція. 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Критичні періоди ембріонального розвитку. </a:t>
            </a:r>
            <a:r>
              <a:rPr lang="uk-UA" dirty="0" err="1"/>
              <a:t>Тератогенні</a:t>
            </a:r>
            <a:r>
              <a:rPr lang="uk-UA" dirty="0"/>
              <a:t> фактори. Тератогенез. Вроджені вади розвитку, їх класифікація. Значення порушень онтогенезу у формуванні вад розвитку.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Постембріональний (постнатальний) період онтогенезу. </a:t>
            </a:r>
            <a:r>
              <a:rPr lang="uk-UA" dirty="0" smtClean="0"/>
              <a:t>Ріст </a:t>
            </a:r>
            <a:r>
              <a:rPr lang="uk-UA" dirty="0"/>
              <a:t>і розвиток організму. </a:t>
            </a:r>
            <a:r>
              <a:rPr lang="uk-UA" dirty="0" smtClean="0"/>
              <a:t>Нейрогуморальна </a:t>
            </a:r>
            <a:r>
              <a:rPr lang="uk-UA" dirty="0"/>
              <a:t>регуляція процесів росту і розвитку.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Гомеостаз </a:t>
            </a:r>
            <a:r>
              <a:rPr lang="uk-UA" dirty="0"/>
              <a:t>та системи органів, що його забезпечують</a:t>
            </a:r>
            <a:r>
              <a:rPr lang="uk-UA" dirty="0" smtClean="0"/>
              <a:t>. </a:t>
            </a:r>
            <a:r>
              <a:rPr lang="uk-UA" dirty="0"/>
              <a:t>Особливості регенерації у людини.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Критичні </a:t>
            </a:r>
            <a:r>
              <a:rPr lang="uk-UA" dirty="0"/>
              <a:t>періоди постнатального розвитку людини. Неонатальний період. Статеве дозрівання. Клімактеричний період у людини. 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Старість і старіння. Смерть як біологічне явище. </a:t>
            </a:r>
            <a:r>
              <a:rPr lang="uk-UA" dirty="0" smtClean="0"/>
              <a:t>Зміни </a:t>
            </a:r>
            <a:r>
              <a:rPr lang="uk-UA" dirty="0"/>
              <a:t>органів і систем органів в процесі старіння. </a:t>
            </a:r>
            <a:r>
              <a:rPr lang="uk-UA" dirty="0" smtClean="0"/>
              <a:t>Генетика </a:t>
            </a:r>
            <a:r>
              <a:rPr lang="uk-UA" dirty="0"/>
              <a:t>старіння. Фактори впливу на процеси старіння. Тривалість життя. Геронтологія. Геріатрія. Реанімація. 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Можливості клонування організмів. Біологічні та етичні проблеми клонування. Терапевтичне клонування та його значення у медицині. Трансгенні організми. Генна інженерія.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1168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5500" y="179603"/>
            <a:ext cx="3775243" cy="101566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Де ти це використаєш в своїй </a:t>
            </a:r>
            <a:r>
              <a:rPr lang="uk-UA" sz="2000" b="1" dirty="0" smtClean="0"/>
              <a:t>майбутній професійній </a:t>
            </a:r>
            <a:r>
              <a:rPr lang="uk-UA" sz="2000" b="1" dirty="0" smtClean="0"/>
              <a:t>діяльності?</a:t>
            </a:r>
            <a:endParaRPr lang="ru-RU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2876" y="1143553"/>
            <a:ext cx="2581326" cy="175432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Розуміння закономірностей розвитку організму, психіки, моторики на різних вікових етапах людини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48600" y="1195266"/>
            <a:ext cx="3848101" cy="12003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Оцінка вікових норм психічного розвитку від відхилень з метою правильної діагностики і корекційної роботи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84609" y="3262112"/>
            <a:ext cx="2819284" cy="175432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Розуміння механізмів формування і зміни рухових, когнітивних і соціальних навичок людини в кожному періоді життя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734300" y="2897879"/>
            <a:ext cx="4076700" cy="175432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Комплексний і </a:t>
            </a:r>
            <a:r>
              <a:rPr lang="uk-UA" dirty="0" err="1" smtClean="0"/>
              <a:t>мультидисциплінарний</a:t>
            </a:r>
            <a:r>
              <a:rPr lang="uk-UA" dirty="0" smtClean="0"/>
              <a:t> підхід до пацієнта – знання фізіологічних основ симптоматики і поведінкових реакцій допомагають психологу взаємодіяти з іншими лікарями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20172" y="5175761"/>
            <a:ext cx="4689802" cy="147732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Розуміння зв'язку між біологічними і психологічними особливостями людини: яким чином розвиток всіх систем органів, генетичні фактори, зовнішні чинники впливають на психічну діяльність людини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705600" y="5175761"/>
            <a:ext cx="4076700" cy="147732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Вміння враховувати особливості кожного вікового періоду людини є необхідною умовою побудови адекватних психотерапевтичних і профілактичних програм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365500" y="1576266"/>
            <a:ext cx="4088949" cy="304698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i="1" dirty="0" smtClean="0"/>
              <a:t>Можливість для психолога розуміти людину в її природній динаміці і формувати цілісне бачення людини як єдності біологічного, психологічного і соціального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2405771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15576" t="26097" r="45657" b="55322"/>
          <a:stretch/>
        </p:blipFill>
        <p:spPr bwMode="auto">
          <a:xfrm>
            <a:off x="1985211" y="3356811"/>
            <a:ext cx="7351294" cy="31628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21117" y="931707"/>
            <a:ext cx="4572000" cy="83099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Чекаємо на вас</a:t>
            </a:r>
            <a:endParaRPr lang="ru-RU" sz="4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7195" y="276882"/>
            <a:ext cx="5658280" cy="29716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i="1" dirty="0" smtClean="0"/>
              <a:t>Ласкаво просимо до знань і нових </a:t>
            </a:r>
            <a:r>
              <a:rPr lang="uk-UA" sz="4400" i="1" dirty="0" err="1" smtClean="0"/>
              <a:t>відкриттів</a:t>
            </a:r>
            <a:r>
              <a:rPr lang="uk-UA" sz="4400" i="1" dirty="0" smtClean="0"/>
              <a:t>!!!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273965378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239</TotalTime>
  <Words>915</Words>
  <Application>Microsoft Office PowerPoint</Application>
  <PresentationFormat>Широкоэкранный</PresentationFormat>
  <Paragraphs>69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51</cp:revision>
  <dcterms:created xsi:type="dcterms:W3CDTF">2025-10-20T12:44:39Z</dcterms:created>
  <dcterms:modified xsi:type="dcterms:W3CDTF">2025-11-04T18:20:45Z</dcterms:modified>
</cp:coreProperties>
</file>