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42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ort.stom@vnmu.edu.ua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vnmu.edu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088423" y="2804243"/>
            <a:ext cx="9020872" cy="1470025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Clinical and Laboratory Materials Science in Dentistry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705338" y="103574"/>
            <a:ext cx="1760453" cy="2700669"/>
          </a:xfrm>
          <a:prstGeom prst="rect">
            <a:avLst/>
          </a:prstGeom>
          <a:ln/>
        </p:spPr>
      </p:pic>
      <p:sp>
        <p:nvSpPr>
          <p:cNvPr id="12" name="Прямоугольник 12">
            <a:extLst>
              <a:ext uri="{FF2B5EF4-FFF2-40B4-BE49-F238E27FC236}">
                <a16:creationId xmlns:a16="http://schemas.microsoft.com/office/drawing/2014/main" id="{13D2F05C-A20F-443F-A6F0-0CD58C2F9CDE}"/>
              </a:ext>
            </a:extLst>
          </p:cNvPr>
          <p:cNvSpPr/>
          <p:nvPr/>
        </p:nvSpPr>
        <p:spPr>
          <a:xfrm>
            <a:off x="2668787" y="4394885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</a:t>
            </a:r>
            <a:r>
              <a:rPr lang="de-DE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Subject</a:t>
            </a: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Area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І1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Stomatology</a:t>
            </a:r>
            <a:endParaRPr lang="en-US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Field of Study : I Healthcare and Social Welfare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and Professional Program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Dentistry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Higher Education Level: Second (Master’s)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9">
            <a:extLst>
              <a:ext uri="{FF2B5EF4-FFF2-40B4-BE49-F238E27FC236}">
                <a16:creationId xmlns:a16="http://schemas.microsoft.com/office/drawing/2014/main" id="{D956D87E-A5B2-421C-A3BB-CB950EF378D7}"/>
              </a:ext>
            </a:extLst>
          </p:cNvPr>
          <p:cNvSpPr/>
          <p:nvPr/>
        </p:nvSpPr>
        <p:spPr>
          <a:xfrm>
            <a:off x="3045125" y="244611"/>
            <a:ext cx="79064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National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Pirogov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Memorial Medical University,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Vinnytsya</a:t>
            </a:r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endParaRPr lang="ru-RU" sz="2400" u="sng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287" y="130517"/>
            <a:ext cx="9669426" cy="142203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Component Profile </a:t>
            </a:r>
            <a:b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11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</a:t>
            </a:r>
            <a:r>
              <a:rPr lang="en-US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Clinical and Laboratory Materials Science in Dentistry</a:t>
            </a:r>
            <a:endParaRPr sz="25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16" y="1552548"/>
            <a:ext cx="10733568" cy="5174935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Specialty: I1 Dentistry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 of Study: 2</a:t>
            </a:r>
            <a:r>
              <a:rPr lang="en-US" sz="2400" baseline="3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nd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Credits: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3,0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Assessment Method: Pass/Fail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Language: Ukrainian, English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Prerequisites: Human and Dental Anatomy: knowledge of morphology. Histology: understanding the structure of enamel, dentin, and pulp. Medical Biology, Physics, and Chemistry: knowledge of biocompatibility; basic concepts of strength, elasticity, thermal conductivity, and chemical reactions (oxidation, polymerization). Biological and Bioorganic Chemistry: understanding the chemical composition and polymerization processes of dental materials. </a:t>
            </a:r>
            <a:r>
              <a:rPr lang="en-US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Propedeutics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of Therapeutic and Orthopedic Dentistry: basic knowledge of tooth structure and the stages of preparation for filling or prosthetics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83" y="65135"/>
            <a:ext cx="5274668" cy="124400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WHY CHOOSE this course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1520095"/>
            <a:ext cx="5508583" cy="5038854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800" b="1" u="sng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KEY ADVANTAGE</a:t>
            </a:r>
            <a:r>
              <a:rPr lang="en-US" sz="2800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: This marks the transition from theory to the practical mastery of mixing algorithms and the precise observance of procedural protocols for handling dental materials during the pre-clinical stage of training.</a:t>
            </a:r>
            <a:endParaRPr lang="uk-UA" sz="26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5974080" y="402336"/>
            <a:ext cx="5829071" cy="6455664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Shapes a dentist’s "engineering" mindset and a clear understanding of how each material works.</a:t>
            </a:r>
          </a:p>
          <a:p>
            <a:pPr algn="just"/>
            <a:r>
              <a:rPr lang="en-US" sz="2400" dirty="0"/>
              <a:t>Develops speed of movement when mixing cements,  gypsum, and silicones.</a:t>
            </a:r>
          </a:p>
          <a:p>
            <a:pPr algn="just"/>
            <a:r>
              <a:rPr lang="en-US" sz="2400" dirty="0"/>
              <a:t>Helps learn to communicate with dental technicians using a shared professional language.</a:t>
            </a:r>
          </a:p>
          <a:p>
            <a:pPr algn="just"/>
            <a:r>
              <a:rPr lang="en-US" sz="2400" dirty="0"/>
              <a:t>Teaches how to properly use laboratory equipment and measuring devices.</a:t>
            </a:r>
          </a:p>
          <a:p>
            <a:pPr algn="just"/>
            <a:r>
              <a:rPr lang="en-US" sz="2400" dirty="0"/>
              <a:t>Provides a solid foundation for error-free work during the senior years of study.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will you study?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7385" y="318977"/>
            <a:ext cx="5644551" cy="6220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Relationship between composition and properties — how material structure influences clinical and laboratory characteristics.</a:t>
            </a:r>
          </a:p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Material requirements — medical-technical criteria and the intended use of various groups of dental materials.</a:t>
            </a:r>
          </a:p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Application technologies — selection guidelines and the role of materials in fabricating prosthetic appliances.</a:t>
            </a:r>
          </a:p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Manual instruments — procedures for using rubber mixing bowls, flexible and metal spatulas, knives, and burners.</a:t>
            </a:r>
          </a:p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Measuring devices — techniques for using micrometers, calipers, and the Vita shade guide.</a:t>
            </a:r>
          </a:p>
          <a:p>
            <a:pPr marL="0" indent="0">
              <a:buNone/>
            </a:pPr>
            <a:r>
              <a:rPr lang="en-US" sz="2000" dirty="0">
                <a:ea typeface="Calibri" panose="020F0502020204030204" pitchFamily="34" charset="0"/>
                <a:cs typeface="Calibri" panose="020F0502020204030204" pitchFamily="34" charset="0"/>
              </a:rPr>
              <a:t>Safety protocols — protective measures when handling chemical liquids, monomers, and acids.</a:t>
            </a:r>
            <a:endParaRPr sz="20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What you will be able to do upon completing the course?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496724"/>
            <a:ext cx="5741582" cy="5864551"/>
          </a:xfrm>
        </p:spPr>
        <p:txBody>
          <a:bodyPr>
            <a:normAutofit/>
          </a:bodyPr>
          <a:lstStyle/>
          <a:p>
            <a:pPr lvl="0"/>
            <a:r>
              <a:rPr lang="en-US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Interpret the mechanical, technological, physical, chemical, and biological properties of materials used to fabricate orthopedic appliances.</a:t>
            </a:r>
          </a:p>
          <a:p>
            <a:pPr lvl="0"/>
            <a:r>
              <a:rPr lang="en-US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Analyze the composition and characteristics of various groups of dental materials, clearly evaluating the requirements for them.</a:t>
            </a:r>
          </a:p>
          <a:p>
            <a:pPr lvl="0"/>
            <a:r>
              <a:rPr lang="en-US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Justify the choice of a specific material based on the individual clinical situation and the type of prosthetic treatment required for the patient.</a:t>
            </a:r>
          </a:p>
          <a:p>
            <a:pPr lvl="0"/>
            <a:r>
              <a:rPr lang="en-US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Select the optimal material for orthopedic appliances suited to the clinical situation.</a:t>
            </a:r>
            <a:endParaRPr lang="uk-UA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6446594-CA94-41F5-89A6-AE61F666A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7140"/>
            <a:ext cx="5876260" cy="572371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Perform procedures — precisely follow protocols for mixing and preparing materials (ranging from cements to silicones).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Manage timing — accurately select impression materials and monitor their working time.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Ensure safety — strictly adhere to safety guidelines when handling aggressive monomers and acids.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Apply knowledge — integrate these skills into </a:t>
            </a:r>
            <a:r>
              <a:rPr 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prosthodontics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, restorative dentistry, oral surgery, and pediatric dentistry.</a:t>
            </a:r>
            <a:endParaRPr 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4B6BE54-F9F5-4535-9EEC-7925610F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What will you be able to do upon completing the course?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5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Final assessment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1" y="1764627"/>
            <a:ext cx="4815840" cy="2857459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Lectures</a:t>
            </a: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Practical classes</a:t>
            </a: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Independent work</a:t>
            </a: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Individual independent work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Forms of study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6000" y="2463076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/>
              <a:t>Pass/fail assessment: held during the final practical class, contingent upon successful completion of the course (a total score of 122–200 points across all learning activities) and the absence of outstanding academic obligations.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8E60EA-9102-478F-921A-710E666219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836"/>
          <a:stretch/>
        </p:blipFill>
        <p:spPr>
          <a:xfrm>
            <a:off x="974325" y="1470987"/>
            <a:ext cx="2572122" cy="31260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4597012"/>
            <a:ext cx="4916112" cy="12666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Babiichuk</a:t>
            </a:r>
            <a:r>
              <a:rPr lang="de-DE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Nataliia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de-DE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Senior </a:t>
            </a:r>
            <a:r>
              <a:rPr lang="de-DE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</a:t>
            </a:r>
            <a:endParaRPr lang="de-DE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COURSE DEVELOPERS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50736" y="2244060"/>
            <a:ext cx="5044035" cy="2506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information: Vinnytsia,34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Heroiv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Politsii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St. (entrance from the university grounds).</a:t>
            </a:r>
            <a:endParaRPr lang="uk-UA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2000" dirty="0">
                <a:solidFill>
                  <a:srgbClr val="000000"/>
                </a:solidFill>
                <a:latin typeface="Calibri"/>
                <a:hlinkClick r:id="rId3"/>
              </a:rPr>
              <a:t>ort.stom@vnmu.edu.ua</a:t>
            </a:r>
            <a:endParaRPr lang="de-DE" sz="2000" dirty="0">
              <a:solidFill>
                <a:srgbClr val="000000"/>
              </a:solidFill>
              <a:latin typeface="Calibri"/>
            </a:endParaRPr>
          </a:p>
          <a:p>
            <a:pPr lvl="0">
              <a:lnSpc>
                <a:spcPct val="150000"/>
              </a:lnSpc>
            </a:pPr>
            <a:r>
              <a:rPr lang="de-DE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www.vnmu.edu.ua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de-DE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415</TotalTime>
  <Words>652</Words>
  <Application>Microsoft Office PowerPoint</Application>
  <PresentationFormat>Широкий екран</PresentationFormat>
  <Paragraphs>53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Times New Roman</vt:lpstr>
      <vt:lpstr>Parcel</vt:lpstr>
      <vt:lpstr>ВК 2.13 Clinical and Laboratory Materials Science in Dentistry</vt:lpstr>
      <vt:lpstr>Educational Component Profile   ВК 2.13 Clinical and Laboratory Materials Science in Dentistry</vt:lpstr>
      <vt:lpstr>WHY CHOOSE this course</vt:lpstr>
      <vt:lpstr>What will you study?</vt:lpstr>
      <vt:lpstr>What you will be able to do upon completing the course?</vt:lpstr>
      <vt:lpstr>What will you be able to do upon completing the course?</vt:lpstr>
      <vt:lpstr>Final assessment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51</cp:revision>
  <dcterms:created xsi:type="dcterms:W3CDTF">2026-04-08T10:22:59Z</dcterms:created>
  <dcterms:modified xsi:type="dcterms:W3CDTF">2026-09-14T12:48:03Z</dcterms:modified>
</cp:coreProperties>
</file>