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ТЕРАПЕВТИЧНОЇ СТОМАТОЛОГІЇ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</a:t>
            </a:r>
            <a:r>
              <a:rPr lang="en-US" sz="3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4.8</a:t>
            </a:r>
            <a:r>
              <a:rPr lang="ru-RU" sz="3200" b="1" dirty="0">
                <a:solidFill>
                  <a:srgbClr val="FF0000"/>
                </a:solidFill>
              </a:rPr>
              <a:t>«ПРОФЕСІЙНА ГІГІЄНА ТА КОМПЛЕКСНА РЕАБІЛІТАЦІЯ В ТЕРАПЕВТИЧНІЙ СТОМАТОЛОГІЇ»</a:t>
            </a:r>
            <a:endParaRPr lang="uk-UA" sz="3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4.8. «</a:t>
            </a:r>
            <a:r>
              <a:rPr lang="ru-RU" sz="3200" dirty="0">
                <a:latin typeface="Calibri" pitchFamily="34" charset="0"/>
                <a:cs typeface="Calibri" pitchFamily="34" charset="0"/>
              </a:rPr>
              <a:t>ПРОФЕСІЙНА ГІГІЄНА ТА КОМПЛЕКСНА РЕАБІЛІТАЦІЯ В ТЕРАПЕВТИЧНІЙ СТОМАТОЛОГІЇ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1" y="2355273"/>
            <a:ext cx="10251056" cy="3864372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ru-RU" sz="2400" dirty="0" err="1"/>
              <a:t>Анатомія</a:t>
            </a:r>
            <a:r>
              <a:rPr lang="ru-RU" sz="2400" dirty="0"/>
              <a:t> </a:t>
            </a:r>
            <a:r>
              <a:rPr lang="ru-RU" sz="2400" dirty="0" err="1"/>
              <a:t>людини</a:t>
            </a:r>
            <a:r>
              <a:rPr lang="ru-RU" sz="2400" dirty="0"/>
              <a:t>, </a:t>
            </a:r>
            <a:r>
              <a:rPr lang="ru-RU" sz="2400" dirty="0" err="1"/>
              <a:t>патологічна</a:t>
            </a:r>
            <a:r>
              <a:rPr lang="ru-RU" sz="2400" dirty="0"/>
              <a:t> </a:t>
            </a:r>
            <a:r>
              <a:rPr lang="ru-RU" sz="2400" dirty="0" err="1"/>
              <a:t>анатомія</a:t>
            </a:r>
            <a:r>
              <a:rPr lang="ru-RU" sz="2400" dirty="0"/>
              <a:t>, </a:t>
            </a:r>
            <a:r>
              <a:rPr lang="ru-RU" sz="2400" dirty="0" err="1"/>
              <a:t>гістологія</a:t>
            </a:r>
            <a:r>
              <a:rPr lang="ru-RU" sz="2400" dirty="0"/>
              <a:t>, нормальна </a:t>
            </a:r>
            <a:r>
              <a:rPr lang="ru-RU" sz="2400" dirty="0" err="1"/>
              <a:t>фізіологія</a:t>
            </a:r>
            <a:r>
              <a:rPr lang="ru-RU" sz="2400" dirty="0"/>
              <a:t>, </a:t>
            </a:r>
            <a:r>
              <a:rPr lang="ru-RU" sz="2400" dirty="0" err="1"/>
              <a:t>патологічна</a:t>
            </a:r>
            <a:r>
              <a:rPr lang="ru-RU" sz="2400" dirty="0"/>
              <a:t> </a:t>
            </a:r>
            <a:r>
              <a:rPr lang="ru-RU" sz="2400" dirty="0" err="1"/>
              <a:t>фізіологія</a:t>
            </a:r>
            <a:r>
              <a:rPr lang="ru-RU" sz="2400" dirty="0"/>
              <a:t>, </a:t>
            </a:r>
            <a:r>
              <a:rPr lang="ru-RU" sz="2400" dirty="0" err="1"/>
              <a:t>біоорганічна</a:t>
            </a:r>
            <a:r>
              <a:rPr lang="ru-RU" sz="2400" dirty="0"/>
              <a:t> </a:t>
            </a:r>
            <a:r>
              <a:rPr lang="ru-RU" sz="2400" dirty="0" err="1"/>
              <a:t>хімія</a:t>
            </a:r>
            <a:r>
              <a:rPr lang="ru-RU" sz="2400" dirty="0"/>
              <a:t>, </a:t>
            </a:r>
            <a:r>
              <a:rPr lang="ru-RU" sz="2400" dirty="0" err="1"/>
              <a:t>медична</a:t>
            </a:r>
            <a:r>
              <a:rPr lang="ru-RU" sz="2400" dirty="0"/>
              <a:t> </a:t>
            </a:r>
            <a:r>
              <a:rPr lang="ru-RU" sz="2400" dirty="0" err="1"/>
              <a:t>фізика</a:t>
            </a:r>
            <a:r>
              <a:rPr lang="ru-RU" sz="2400" dirty="0"/>
              <a:t>, </a:t>
            </a:r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, пропедевтика </a:t>
            </a:r>
            <a:r>
              <a:rPr lang="ru-RU" sz="2400" dirty="0" err="1"/>
              <a:t>терапевтичної</a:t>
            </a:r>
            <a:r>
              <a:rPr lang="ru-RU" sz="2400" dirty="0"/>
              <a:t> </a:t>
            </a:r>
            <a:r>
              <a:rPr lang="ru-RU" sz="2400" dirty="0" err="1"/>
              <a:t>стоматології</a:t>
            </a:r>
            <a:r>
              <a:rPr lang="ru-RU" sz="2400" dirty="0"/>
              <a:t>, </a:t>
            </a:r>
            <a:r>
              <a:rPr lang="ru-RU" sz="2400" dirty="0" err="1"/>
              <a:t>терапевтична</a:t>
            </a:r>
            <a:r>
              <a:rPr lang="ru-RU" sz="2400" dirty="0"/>
              <a:t> </a:t>
            </a:r>
            <a:r>
              <a:rPr lang="ru-RU" sz="2400" dirty="0" err="1"/>
              <a:t>стоматологія</a:t>
            </a:r>
            <a:r>
              <a:rPr lang="ru-RU" sz="2400" dirty="0"/>
              <a:t> (</a:t>
            </a:r>
            <a:r>
              <a:rPr lang="ru-RU" sz="2400" dirty="0" err="1"/>
              <a:t>пародонтологія</a:t>
            </a:r>
            <a:r>
              <a:rPr lang="ru-RU" sz="2400" dirty="0"/>
              <a:t>).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2700" dirty="0">
                <a:latin typeface="Calibri" pitchFamily="34" charset="0"/>
                <a:cs typeface="Calibri" pitchFamily="34" charset="0"/>
              </a:rPr>
              <a:t>Поєднання сучасних методів професійної гігієни з комплексним підходом до профілактики, лікування та реабілітації стоматологічних пацієнтів.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uk-UA" sz="2000" dirty="0">
              <a:latin typeface="Calibri" pitchFamily="34" charset="0"/>
              <a:cs typeface="Calibri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практичні навички проведення професійної гігієни та комплексної реабілітації , навички  комунікації та мотивації пацієнтів до підтримання стоматологічного здоров'я 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клінічне мислення, здатність оцінювати стоматологічний статус пацієнта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опанувати сучасні методи проведення професійної гігієни залежно  від клінічного стану зубів та пародонту, опанувати використання сучасної індексної оцінки стану тканин пародонту.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8292" y="166255"/>
            <a:ext cx="6012872" cy="6580909"/>
          </a:xfrm>
        </p:spPr>
        <p:txBody>
          <a:bodyPr>
            <a:normAutofit fontScale="32500" lnSpcReduction="20000"/>
          </a:bodyPr>
          <a:lstStyle/>
          <a:p>
            <a:r>
              <a:rPr lang="ru-RU" sz="5800" dirty="0" err="1">
                <a:latin typeface="Calibri" pitchFamily="34" charset="0"/>
                <a:cs typeface="Calibri" pitchFamily="34" charset="0"/>
              </a:rPr>
              <a:t>Професійна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гігієна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: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визначення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,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практичне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значення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,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сучасні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уявлення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про</a:t>
            </a:r>
            <a:r>
              <a:rPr lang="en-US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структуру та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складові</a:t>
            </a:r>
            <a:r>
              <a:rPr lang="en-US" sz="5800" dirty="0">
                <a:latin typeface="Calibri" pitchFamily="34" charset="0"/>
                <a:cs typeface="Calibri" pitchFamily="34" charset="0"/>
              </a:rPr>
              <a:t>;</a:t>
            </a:r>
            <a:endParaRPr lang="uk-UA" sz="58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5800" dirty="0" err="1">
                <a:latin typeface="Calibri" pitchFamily="34" charset="0"/>
                <a:cs typeface="Calibri" pitchFamily="34" charset="0"/>
              </a:rPr>
              <a:t>Об’єктивні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діагностичні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показники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,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які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відображають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стан  тканин пародонту.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Практичне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ознайомлення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з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використанням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сучасної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індексної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оцінки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стану тканин пародонту</a:t>
            </a:r>
            <a:r>
              <a:rPr lang="en-US" sz="5800" dirty="0">
                <a:latin typeface="Calibri" pitchFamily="34" charset="0"/>
                <a:cs typeface="Calibri" pitchFamily="34" charset="0"/>
              </a:rPr>
              <a:t>;</a:t>
            </a:r>
            <a:endParaRPr lang="ru-RU" sz="5800" dirty="0">
              <a:latin typeface="Calibri" pitchFamily="34" charset="0"/>
              <a:cs typeface="Calibri" pitchFamily="34" charset="0"/>
            </a:endParaRPr>
          </a:p>
          <a:p>
            <a:r>
              <a:rPr lang="ru-RU" sz="5800" dirty="0" err="1">
                <a:latin typeface="Calibri" pitchFamily="34" charset="0"/>
                <a:cs typeface="Calibri" pitchFamily="34" charset="0"/>
              </a:rPr>
              <a:t>Покази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до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проведення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професійної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гігієни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.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Оцінка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необхідного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об’єму</a:t>
            </a:r>
            <a:r>
              <a:rPr lang="en-US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професійних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втручань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стосовно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гігієни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порожнини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рота</a:t>
            </a:r>
            <a:r>
              <a:rPr lang="en-US" sz="5800" dirty="0">
                <a:latin typeface="Calibri" pitchFamily="34" charset="0"/>
                <a:cs typeface="Calibri" pitchFamily="34" charset="0"/>
              </a:rPr>
              <a:t>;</a:t>
            </a:r>
            <a:endParaRPr lang="ru-RU" sz="5800" dirty="0">
              <a:latin typeface="Calibri" pitchFamily="34" charset="0"/>
              <a:cs typeface="Calibri" pitchFamily="34" charset="0"/>
            </a:endParaRPr>
          </a:p>
          <a:p>
            <a:r>
              <a:rPr lang="ru-RU" sz="5800" dirty="0" err="1">
                <a:latin typeface="Calibri" pitchFamily="34" charset="0"/>
                <a:cs typeface="Calibri" pitchFamily="34" charset="0"/>
              </a:rPr>
              <a:t>Апаратура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,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обладнання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,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інструменти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для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якісної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професійної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гігієни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та</a:t>
            </a:r>
            <a:r>
              <a:rPr lang="en-US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реабілітації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.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Медикаментозні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засоби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в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професійній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гігієні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та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реабілітації</a:t>
            </a:r>
            <a:r>
              <a:rPr lang="en-US" sz="5800" dirty="0">
                <a:latin typeface="Calibri" pitchFamily="34" charset="0"/>
                <a:cs typeface="Calibri" pitchFamily="34" charset="0"/>
              </a:rPr>
              <a:t>;</a:t>
            </a:r>
            <a:endParaRPr lang="ru-RU" sz="5800" dirty="0">
              <a:latin typeface="Calibri" pitchFamily="34" charset="0"/>
              <a:cs typeface="Calibri" pitchFamily="34" charset="0"/>
            </a:endParaRPr>
          </a:p>
          <a:p>
            <a:r>
              <a:rPr lang="ru-RU" sz="5800" dirty="0" err="1">
                <a:latin typeface="Calibri" pitchFamily="34" charset="0"/>
                <a:cs typeface="Calibri" pitchFamily="34" charset="0"/>
              </a:rPr>
              <a:t>Особливості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проведення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професійної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гігієни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у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пацієнтів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з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дентальними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імплантами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,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ортопедичними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 та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ортодонтичними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конструкціями</a:t>
            </a:r>
            <a:r>
              <a:rPr lang="en-US" sz="5800" dirty="0">
                <a:latin typeface="Calibri" pitchFamily="34" charset="0"/>
                <a:cs typeface="Calibri" pitchFamily="34" charset="0"/>
              </a:rPr>
              <a:t>;</a:t>
            </a:r>
            <a:endParaRPr lang="ru-RU" sz="5800" dirty="0">
              <a:latin typeface="Calibri" pitchFamily="34" charset="0"/>
              <a:cs typeface="Calibri" pitchFamily="34" charset="0"/>
            </a:endParaRPr>
          </a:p>
          <a:p>
            <a:r>
              <a:rPr lang="uk-UA" sz="5800" dirty="0">
                <a:latin typeface="Calibri" pitchFamily="34" charset="0"/>
                <a:ea typeface="Calibri" panose="020F0502020204030204" pitchFamily="34" charset="0"/>
                <a:cs typeface="Calibri" pitchFamily="34" charset="0"/>
              </a:rPr>
              <a:t>Особливості професійної та індивідуальної гігієни вагітних</a:t>
            </a:r>
            <a:r>
              <a:rPr lang="en-US" sz="5800" dirty="0">
                <a:latin typeface="Calibri" pitchFamily="34" charset="0"/>
                <a:ea typeface="Calibri" panose="020F0502020204030204" pitchFamily="34" charset="0"/>
                <a:cs typeface="Calibri" pitchFamily="34" charset="0"/>
              </a:rPr>
              <a:t>;</a:t>
            </a:r>
            <a:endParaRPr lang="uk-UA" sz="5800" dirty="0">
              <a:latin typeface="Calibri" pitchFamily="34" charset="0"/>
              <a:ea typeface="Calibri" panose="020F0502020204030204" pitchFamily="34" charset="0"/>
              <a:cs typeface="Calibri" pitchFamily="34" charset="0"/>
            </a:endParaRPr>
          </a:p>
          <a:p>
            <a:r>
              <a:rPr lang="uk-UA" sz="5800" dirty="0" err="1">
                <a:latin typeface="Calibri" pitchFamily="34" charset="0"/>
                <a:ea typeface="Calibri" panose="020F0502020204030204" pitchFamily="34" charset="0"/>
                <a:cs typeface="Calibri" pitchFamily="34" charset="0"/>
              </a:rPr>
              <a:t>Галітоз</a:t>
            </a:r>
            <a:r>
              <a:rPr lang="uk-UA" sz="5800" dirty="0">
                <a:latin typeface="Calibri" pitchFamily="34" charset="0"/>
                <a:ea typeface="Calibri" panose="020F0502020204030204" pitchFamily="34" charset="0"/>
                <a:cs typeface="Calibri" pitchFamily="34" charset="0"/>
              </a:rPr>
              <a:t>: поняття, його причини та наслідки</a:t>
            </a:r>
            <a:r>
              <a:rPr lang="en-US" sz="5800" dirty="0">
                <a:latin typeface="Calibri" pitchFamily="34" charset="0"/>
                <a:ea typeface="Calibri" panose="020F0502020204030204" pitchFamily="34" charset="0"/>
                <a:cs typeface="Calibri" pitchFamily="34" charset="0"/>
              </a:rPr>
              <a:t>;</a:t>
            </a:r>
            <a:endParaRPr lang="uk-UA" sz="5800" dirty="0">
              <a:latin typeface="Calibri" pitchFamily="34" charset="0"/>
              <a:ea typeface="Calibri" panose="020F0502020204030204" pitchFamily="34" charset="0"/>
              <a:cs typeface="Calibri" pitchFamily="34" charset="0"/>
            </a:endParaRPr>
          </a:p>
          <a:p>
            <a:r>
              <a:rPr lang="ru-RU" sz="5800" dirty="0" err="1">
                <a:latin typeface="Calibri" pitchFamily="34" charset="0"/>
                <a:ea typeface="Calibri" panose="020F0502020204030204" pitchFamily="34" charset="0"/>
                <a:cs typeface="Calibri" pitchFamily="34" charset="0"/>
              </a:rPr>
              <a:t>Гіперестезія</a:t>
            </a:r>
            <a:r>
              <a:rPr lang="ru-RU" sz="5800" dirty="0">
                <a:latin typeface="Calibri" pitchFamily="34" charset="0"/>
                <a:ea typeface="Calibri" panose="020F0502020204030204" pitchFamily="34" charset="0"/>
                <a:cs typeface="Calibri" pitchFamily="34" charset="0"/>
              </a:rPr>
              <a:t> як </a:t>
            </a:r>
            <a:r>
              <a:rPr lang="uk-UA" sz="5800" dirty="0">
                <a:latin typeface="Calibri" pitchFamily="34" charset="0"/>
                <a:ea typeface="Calibri" panose="020F0502020204030204" pitchFamily="34" charset="0"/>
                <a:cs typeface="Calibri" pitchFamily="34" charset="0"/>
              </a:rPr>
              <a:t>наслідок професійного та індивідуального гігієнічного </a:t>
            </a:r>
            <a:r>
              <a:rPr lang="ru-RU" sz="5800" dirty="0">
                <a:latin typeface="Calibri" pitchFamily="34" charset="0"/>
                <a:ea typeface="Calibri" panose="020F0502020204030204" pitchFamily="34" charset="0"/>
                <a:cs typeface="Calibri" pitchFamily="34" charset="0"/>
              </a:rPr>
              <a:t>догляду</a:t>
            </a:r>
            <a:r>
              <a:rPr lang="en-US" sz="5800" dirty="0">
                <a:latin typeface="Calibri" pitchFamily="34" charset="0"/>
                <a:ea typeface="Calibri" panose="020F0502020204030204" pitchFamily="34" charset="0"/>
                <a:cs typeface="Calibri" pitchFamily="34" charset="0"/>
              </a:rPr>
              <a:t>;</a:t>
            </a:r>
            <a:endParaRPr lang="ru-RU" sz="5800" dirty="0">
              <a:latin typeface="Calibri" pitchFamily="34" charset="0"/>
              <a:ea typeface="Calibri" panose="020F0502020204030204" pitchFamily="34" charset="0"/>
              <a:cs typeface="Calibri" pitchFamily="34" charset="0"/>
            </a:endParaRPr>
          </a:p>
          <a:p>
            <a:r>
              <a:rPr lang="ru-RU" sz="5800" dirty="0">
                <a:latin typeface="Calibri" pitchFamily="34" charset="0"/>
                <a:cs typeface="Calibri" pitchFamily="34" charset="0"/>
              </a:rPr>
              <a:t>Роль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функціональної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діагностики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та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фізіотерапії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в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структурі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комплексної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  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пародонтологічної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реабілітації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5800" dirty="0" err="1">
                <a:latin typeface="Calibri" pitchFamily="34" charset="0"/>
                <a:cs typeface="Calibri" pitchFamily="34" charset="0"/>
              </a:rPr>
              <a:t>пацієнтів</a:t>
            </a:r>
            <a:r>
              <a:rPr lang="ru-RU" sz="5800" dirty="0">
                <a:latin typeface="Calibri" pitchFamily="34" charset="0"/>
                <a:cs typeface="Calibri" pitchFamily="34" charset="0"/>
              </a:rPr>
              <a:t>.</a:t>
            </a:r>
          </a:p>
          <a:p>
            <a:endParaRPr lang="uk-UA" sz="2200" dirty="0">
              <a:latin typeface="Calibri" pitchFamily="34" charset="0"/>
              <a:ea typeface="Calibri" panose="020F0502020204030204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uk-UA" sz="9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стан гігієни порожнини рота, потребу пацієнта в профілактичних і реабілітаційних заходах; </a:t>
            </a:r>
          </a:p>
          <a:p>
            <a:pPr lvl="0"/>
            <a:r>
              <a:rPr lang="uk-UA" sz="9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клінічного обстеження ; </a:t>
            </a:r>
          </a:p>
          <a:p>
            <a:pPr lvl="0"/>
            <a:r>
              <a:rPr lang="uk-UA" sz="9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фактори ризику розвитку стоматологічних захворювань; </a:t>
            </a:r>
          </a:p>
          <a:p>
            <a:pPr lvl="0"/>
            <a:r>
              <a:rPr lang="uk-UA" sz="9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рівень індивідуальної та професійної гігієни порожнини рота; </a:t>
            </a:r>
          </a:p>
          <a:p>
            <a:pPr lvl="0"/>
            <a:r>
              <a:rPr lang="uk-UA" sz="9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розробляти та застосовувати комплексні програми профілактики та </a:t>
            </a:r>
            <a:r>
              <a:rPr lang="uk-UA" sz="9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реабілітацї</a:t>
            </a:r>
            <a:r>
              <a:rPr lang="uk-UA" sz="9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підтримання стоматологічного здоров'я пацієнтів.</a:t>
            </a:r>
          </a:p>
          <a:p>
            <a:pPr marL="0" lvl="0" indent="0">
              <a:buNone/>
            </a:pPr>
            <a:r>
              <a:rPr lang="uk-UA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4409325"/>
            <a:ext cx="3560619" cy="1228038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Поліщук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Ольга Олегівна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терапевтичної стоматології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2" t="27366" r="80288" b="48119"/>
          <a:stretch/>
        </p:blipFill>
        <p:spPr bwMode="auto">
          <a:xfrm>
            <a:off x="144542" y="1470987"/>
            <a:ext cx="3073111" cy="2938337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2" t="54732" r="80128" b="21608"/>
          <a:stretch/>
        </p:blipFill>
        <p:spPr bwMode="auto">
          <a:xfrm>
            <a:off x="3217652" y="1470987"/>
            <a:ext cx="2781365" cy="2938337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560618" y="4437033"/>
            <a:ext cx="3047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Calibri" pitchFamily="34" charset="0"/>
                <a:cs typeface="Calibri" pitchFamily="34" charset="0"/>
              </a:rPr>
              <a:t>асистент</a:t>
            </a:r>
          </a:p>
          <a:p>
            <a:pPr algn="ctr"/>
            <a:r>
              <a:rPr lang="ru-RU" sz="2400" dirty="0" err="1">
                <a:latin typeface="Calibri" pitchFamily="34" charset="0"/>
                <a:cs typeface="Calibri" pitchFamily="34" charset="0"/>
              </a:rPr>
              <a:t>Алексєєнко</a:t>
            </a:r>
            <a:r>
              <a:rPr lang="ru-RU" sz="2400" dirty="0">
                <a:latin typeface="Calibri" pitchFamily="34" charset="0"/>
                <a:cs typeface="Calibri" pitchFamily="34" charset="0"/>
              </a:rPr>
              <a:t> </a:t>
            </a:r>
          </a:p>
          <a:p>
            <a:pPr algn="ctr"/>
            <a:r>
              <a:rPr lang="ru-RU" sz="2400" dirty="0" err="1">
                <a:latin typeface="Calibri" pitchFamily="34" charset="0"/>
                <a:cs typeface="Calibri" pitchFamily="34" charset="0"/>
              </a:rPr>
              <a:t>Наталія</a:t>
            </a:r>
            <a:r>
              <a:rPr lang="ru-RU" sz="24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>
                <a:latin typeface="Calibri" pitchFamily="34" charset="0"/>
                <a:cs typeface="Calibri" pitchFamily="34" charset="0"/>
              </a:rPr>
              <a:t>Сергіївна</a:t>
            </a:r>
            <a:r>
              <a:rPr lang="uk-UA" sz="2400" dirty="0">
                <a:latin typeface="Calibri" pitchFamily="34" charset="0"/>
                <a:cs typeface="Calibri" pitchFamily="34" charset="0"/>
              </a:rPr>
              <a:t> </a:t>
            </a:r>
            <a:endParaRPr lang="ru-RU" sz="24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197</TotalTime>
  <Words>462</Words>
  <Application>Microsoft Office PowerPoint</Application>
  <PresentationFormat>Широкоэкранный</PresentationFormat>
  <Paragraphs>60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4.8«ПРОФЕСІЙНА ГІГІЄНА ТА КОМПЛЕКСНА РЕАБІЛІТАЦІЯ В ТЕРАПЕВТИЧНІЙ СТОМАТОЛОГІЇ»</vt:lpstr>
      <vt:lpstr>Паспорт ОСВІТНЬОГО КОМПОНЕнТА   ВК 4.8. «ПРОФЕСІЙНА ГІГІЄНА ТА КОМПЛЕКСНА РЕАБІЛІТАЦІЯ В ТЕРАПЕВТИЧНІЙ СТОМАТОЛОГІЇ»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Ростислав Иванов</cp:lastModifiedBy>
  <cp:revision>22</cp:revision>
  <dcterms:created xsi:type="dcterms:W3CDTF">2026-04-08T10:22:59Z</dcterms:created>
  <dcterms:modified xsi:type="dcterms:W3CDTF">2026-09-18T08:39:57Z</dcterms:modified>
</cp:coreProperties>
</file>