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32" r:id="rId1"/>
  </p:sldMasterIdLst>
  <p:sldIdLst>
    <p:sldId id="283" r:id="rId2"/>
    <p:sldId id="284" r:id="rId3"/>
    <p:sldId id="256" r:id="rId4"/>
    <p:sldId id="257" r:id="rId5"/>
    <p:sldId id="258" r:id="rId6"/>
    <p:sldId id="259" r:id="rId7"/>
    <p:sldId id="285" r:id="rId8"/>
    <p:sldId id="286" r:id="rId9"/>
    <p:sldId id="260" r:id="rId10"/>
    <p:sldId id="287" r:id="rId11"/>
    <p:sldId id="288" r:id="rId12"/>
    <p:sldId id="289" r:id="rId13"/>
    <p:sldId id="290" r:id="rId14"/>
    <p:sldId id="291" r:id="rId15"/>
    <p:sldId id="293" r:id="rId16"/>
    <p:sldId id="294" r:id="rId17"/>
    <p:sldId id="292" r:id="rId18"/>
    <p:sldId id="297" r:id="rId19"/>
    <p:sldId id="298" r:id="rId20"/>
    <p:sldId id="299" r:id="rId21"/>
    <p:sldId id="295" r:id="rId22"/>
    <p:sldId id="302" r:id="rId23"/>
    <p:sldId id="303" r:id="rId24"/>
    <p:sldId id="304" r:id="rId25"/>
    <p:sldId id="296" r:id="rId26"/>
    <p:sldId id="300" r:id="rId27"/>
    <p:sldId id="301" r:id="rId28"/>
    <p:sldId id="305" r:id="rId29"/>
    <p:sldId id="306" r:id="rId30"/>
    <p:sldId id="308" r:id="rId31"/>
    <p:sldId id="309" r:id="rId32"/>
    <p:sldId id="318" r:id="rId33"/>
    <p:sldId id="311" r:id="rId34"/>
    <p:sldId id="312" r:id="rId35"/>
    <p:sldId id="313" r:id="rId36"/>
    <p:sldId id="320" r:id="rId37"/>
    <p:sldId id="322" r:id="rId38"/>
    <p:sldId id="323" r:id="rId39"/>
    <p:sldId id="314" r:id="rId40"/>
    <p:sldId id="321" r:id="rId41"/>
    <p:sldId id="324" r:id="rId42"/>
    <p:sldId id="319" r:id="rId4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0CCA"/>
    <a:srgbClr val="9A0000"/>
    <a:srgbClr val="000099"/>
    <a:srgbClr val="9E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32" autoAdjust="0"/>
    <p:restoredTop sz="94737" autoAdjust="0"/>
  </p:normalViewPr>
  <p:slideViewPr>
    <p:cSldViewPr snapToGrid="0" snapToObjects="1">
      <p:cViewPr varScale="1">
        <p:scale>
          <a:sx n="105" d="100"/>
          <a:sy n="105" d="100"/>
        </p:scale>
        <p:origin x="1746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66E010-A9CF-46F1-A4EC-16582EE28C65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FBFCAE80-47B6-4EB6-B0B5-63AF4B9E1AD4}">
      <dgm:prSet phldrT="[Текст]"/>
      <dgm:spPr>
        <a:solidFill>
          <a:schemeClr val="bg1">
            <a:lumMod val="50000"/>
          </a:schemeClr>
        </a:solidFill>
      </dgm:spPr>
      <dgm:t>
        <a:bodyPr/>
        <a:lstStyle/>
        <a:p>
          <a:pPr>
            <a:buNone/>
          </a:pPr>
          <a:r>
            <a:rPr lang="uk-UA" b="1" dirty="0"/>
            <a:t>Ранні прояви:</a:t>
          </a:r>
          <a:endParaRPr lang="uk-UA" dirty="0"/>
        </a:p>
      </dgm:t>
    </dgm:pt>
    <dgm:pt modelId="{AC2B2E44-9B31-45D6-855D-6EF28BAAF26B}" type="parTrans" cxnId="{3C0ABD4B-EEDD-44B5-8A75-8B0C8889272D}">
      <dgm:prSet/>
      <dgm:spPr/>
      <dgm:t>
        <a:bodyPr/>
        <a:lstStyle/>
        <a:p>
          <a:endParaRPr lang="uk-UA"/>
        </a:p>
      </dgm:t>
    </dgm:pt>
    <dgm:pt modelId="{91F9E62D-B291-4C67-B8C9-F2C72C40EB00}" type="sibTrans" cxnId="{3C0ABD4B-EEDD-44B5-8A75-8B0C8889272D}">
      <dgm:prSet/>
      <dgm:spPr/>
      <dgm:t>
        <a:bodyPr/>
        <a:lstStyle/>
        <a:p>
          <a:endParaRPr lang="uk-UA"/>
        </a:p>
      </dgm:t>
    </dgm:pt>
    <dgm:pt modelId="{B051F5C8-27AC-4CC4-A187-7E7FC1FD3D34}">
      <dgm:prSet phldrT="[Текст]"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uk-UA" sz="2000" b="1" dirty="0"/>
            <a:t>тремор</a:t>
          </a:r>
        </a:p>
      </dgm:t>
    </dgm:pt>
    <dgm:pt modelId="{037166DC-0884-4D9E-8492-DFE9F7185FD4}" type="parTrans" cxnId="{588052A2-BE1A-4E84-8904-00E8C21634EE}">
      <dgm:prSet/>
      <dgm:spPr/>
      <dgm:t>
        <a:bodyPr/>
        <a:lstStyle/>
        <a:p>
          <a:endParaRPr lang="uk-UA"/>
        </a:p>
      </dgm:t>
    </dgm:pt>
    <dgm:pt modelId="{F97CD296-99C6-447C-A290-9F86F3C75FD7}" type="sibTrans" cxnId="{588052A2-BE1A-4E84-8904-00E8C21634EE}">
      <dgm:prSet/>
      <dgm:spPr/>
      <dgm:t>
        <a:bodyPr/>
        <a:lstStyle/>
        <a:p>
          <a:endParaRPr lang="uk-UA"/>
        </a:p>
      </dgm:t>
    </dgm:pt>
    <dgm:pt modelId="{9A3842E2-C796-448D-B11F-F8CC5B67651C}">
      <dgm:prSet phldrT="[Текст]"/>
      <dgm:spPr>
        <a:solidFill>
          <a:schemeClr val="bg1">
            <a:lumMod val="50000"/>
          </a:schemeClr>
        </a:solidFill>
      </dgm:spPr>
      <dgm:t>
        <a:bodyPr/>
        <a:lstStyle/>
        <a:p>
          <a:pPr>
            <a:buNone/>
          </a:pPr>
          <a:r>
            <a:rPr lang="uk-UA" b="1" dirty="0"/>
            <a:t>Пізні:</a:t>
          </a:r>
          <a:endParaRPr lang="uk-UA" dirty="0"/>
        </a:p>
      </dgm:t>
    </dgm:pt>
    <dgm:pt modelId="{5A07DA72-CD4A-45C3-9EC0-36CDCE00ED61}" type="parTrans" cxnId="{98E55746-C644-4234-A6AC-73378155D59C}">
      <dgm:prSet/>
      <dgm:spPr/>
      <dgm:t>
        <a:bodyPr/>
        <a:lstStyle/>
        <a:p>
          <a:endParaRPr lang="uk-UA"/>
        </a:p>
      </dgm:t>
    </dgm:pt>
    <dgm:pt modelId="{3133B7D5-EFCE-4ED3-A2DE-B2AB53C2B658}" type="sibTrans" cxnId="{98E55746-C644-4234-A6AC-73378155D59C}">
      <dgm:prSet/>
      <dgm:spPr/>
      <dgm:t>
        <a:bodyPr/>
        <a:lstStyle/>
        <a:p>
          <a:endParaRPr lang="uk-UA"/>
        </a:p>
      </dgm:t>
    </dgm:pt>
    <dgm:pt modelId="{9A83EAF3-9818-4565-A726-D43B4B60DDF8}">
      <dgm:prSet phldrT="[Текст]" phldr="0" custT="1"/>
      <dgm:spPr/>
      <dgm:t>
        <a:bodyPr/>
        <a:lstStyle/>
        <a:p>
          <a:r>
            <a:rPr lang="uk-UA" sz="2000" b="1" dirty="0"/>
            <a:t>Атаксія</a:t>
          </a:r>
        </a:p>
      </dgm:t>
    </dgm:pt>
    <dgm:pt modelId="{32AAACDC-31E7-423D-A253-26621FAC94F4}" type="parTrans" cxnId="{97025A27-2AD1-450E-AB75-E6155C1E2B08}">
      <dgm:prSet/>
      <dgm:spPr/>
      <dgm:t>
        <a:bodyPr/>
        <a:lstStyle/>
        <a:p>
          <a:endParaRPr lang="uk-UA"/>
        </a:p>
      </dgm:t>
    </dgm:pt>
    <dgm:pt modelId="{C4F69794-1EAB-421D-97F0-E41D4A5A8404}" type="sibTrans" cxnId="{97025A27-2AD1-450E-AB75-E6155C1E2B08}">
      <dgm:prSet/>
      <dgm:spPr/>
      <dgm:t>
        <a:bodyPr/>
        <a:lstStyle/>
        <a:p>
          <a:endParaRPr lang="uk-UA"/>
        </a:p>
      </dgm:t>
    </dgm:pt>
    <dgm:pt modelId="{27E390B9-390F-4569-80B5-E15F2BDFC6D4}">
      <dgm:prSet custT="1"/>
      <dgm:spPr/>
      <dgm:t>
        <a:bodyPr/>
        <a:lstStyle/>
        <a:p>
          <a:r>
            <a:rPr lang="uk-UA" sz="2000" b="1" dirty="0"/>
            <a:t>нудота</a:t>
          </a:r>
        </a:p>
      </dgm:t>
    </dgm:pt>
    <dgm:pt modelId="{93997B49-14EE-4405-B9F9-984CEE031C21}" type="parTrans" cxnId="{72E90B33-331A-49DF-8620-C242022304B7}">
      <dgm:prSet/>
      <dgm:spPr/>
      <dgm:t>
        <a:bodyPr/>
        <a:lstStyle/>
        <a:p>
          <a:endParaRPr lang="uk-UA"/>
        </a:p>
      </dgm:t>
    </dgm:pt>
    <dgm:pt modelId="{8D677BC5-B043-4944-925A-4525AF4D3DAC}" type="sibTrans" cxnId="{72E90B33-331A-49DF-8620-C242022304B7}">
      <dgm:prSet/>
      <dgm:spPr/>
      <dgm:t>
        <a:bodyPr/>
        <a:lstStyle/>
        <a:p>
          <a:endParaRPr lang="uk-UA"/>
        </a:p>
      </dgm:t>
    </dgm:pt>
    <dgm:pt modelId="{535267A4-3963-4F56-8CFA-22C5C7A8BA8B}">
      <dgm:prSet custT="1"/>
      <dgm:spPr/>
      <dgm:t>
        <a:bodyPr/>
        <a:lstStyle/>
        <a:p>
          <a:r>
            <a:rPr lang="uk-UA" sz="2000" b="1" dirty="0"/>
            <a:t>діарея</a:t>
          </a:r>
        </a:p>
      </dgm:t>
    </dgm:pt>
    <dgm:pt modelId="{BBAA0D6F-D25C-4D18-92F7-CA43FFCA668F}" type="parTrans" cxnId="{D6017FB6-FE6B-4724-ADF3-10ECD761EA42}">
      <dgm:prSet/>
      <dgm:spPr/>
      <dgm:t>
        <a:bodyPr/>
        <a:lstStyle/>
        <a:p>
          <a:endParaRPr lang="uk-UA"/>
        </a:p>
      </dgm:t>
    </dgm:pt>
    <dgm:pt modelId="{EE98DA1F-7F65-4261-8F58-845B0F7FD409}" type="sibTrans" cxnId="{D6017FB6-FE6B-4724-ADF3-10ECD761EA42}">
      <dgm:prSet/>
      <dgm:spPr/>
      <dgm:t>
        <a:bodyPr/>
        <a:lstStyle/>
        <a:p>
          <a:endParaRPr lang="uk-UA"/>
        </a:p>
      </dgm:t>
    </dgm:pt>
    <dgm:pt modelId="{B3E7075C-E625-42C6-931B-371FC7976D16}">
      <dgm:prSet custT="1"/>
      <dgm:spPr/>
      <dgm:t>
        <a:bodyPr/>
        <a:lstStyle/>
        <a:p>
          <a:r>
            <a:rPr lang="uk-UA" sz="2000" b="1" dirty="0"/>
            <a:t>млявість</a:t>
          </a:r>
        </a:p>
      </dgm:t>
    </dgm:pt>
    <dgm:pt modelId="{1ED894CA-CD9D-4E89-B8A4-78B97CE9A1FB}" type="parTrans" cxnId="{4D3F1949-E88C-4D40-B520-3F10568A3421}">
      <dgm:prSet/>
      <dgm:spPr/>
      <dgm:t>
        <a:bodyPr/>
        <a:lstStyle/>
        <a:p>
          <a:endParaRPr lang="uk-UA"/>
        </a:p>
      </dgm:t>
    </dgm:pt>
    <dgm:pt modelId="{96969A0C-F56D-4E89-9004-FFA2D2D09A8D}" type="sibTrans" cxnId="{4D3F1949-E88C-4D40-B520-3F10568A3421}">
      <dgm:prSet/>
      <dgm:spPr/>
      <dgm:t>
        <a:bodyPr/>
        <a:lstStyle/>
        <a:p>
          <a:endParaRPr lang="uk-UA"/>
        </a:p>
      </dgm:t>
    </dgm:pt>
    <dgm:pt modelId="{C3C09C4D-CFB6-423E-A0C5-D32C13D6DA7D}">
      <dgm:prSet phldrT="[Текст]" phldr="0" custT="1"/>
      <dgm:spPr/>
      <dgm:t>
        <a:bodyPr/>
        <a:lstStyle/>
        <a:p>
          <a:r>
            <a:rPr lang="en-US" sz="2400" b="1" dirty="0"/>
            <a:t>C</a:t>
          </a:r>
          <a:r>
            <a:rPr lang="uk-UA" sz="2000" b="1" dirty="0" err="1"/>
            <a:t>удоми</a:t>
          </a:r>
          <a:endParaRPr lang="uk-UA" sz="2000" b="1" dirty="0"/>
        </a:p>
      </dgm:t>
    </dgm:pt>
    <dgm:pt modelId="{2A35B98B-8508-475B-ABFD-B28A81E1FA0C}" type="parTrans" cxnId="{CB342497-6976-4A2C-907A-122099FCED27}">
      <dgm:prSet/>
      <dgm:spPr/>
      <dgm:t>
        <a:bodyPr/>
        <a:lstStyle/>
        <a:p>
          <a:endParaRPr lang="uk-UA"/>
        </a:p>
      </dgm:t>
    </dgm:pt>
    <dgm:pt modelId="{0BEDC006-4D7C-4AB4-A78E-38C48432AFAD}" type="sibTrans" cxnId="{CB342497-6976-4A2C-907A-122099FCED27}">
      <dgm:prSet/>
      <dgm:spPr/>
      <dgm:t>
        <a:bodyPr/>
        <a:lstStyle/>
        <a:p>
          <a:endParaRPr lang="uk-UA"/>
        </a:p>
      </dgm:t>
    </dgm:pt>
    <dgm:pt modelId="{880B2F11-F0C9-4703-BC66-31F41960F919}">
      <dgm:prSet phldrT="[Текст]" phldr="0" custT="1"/>
      <dgm:spPr/>
      <dgm:t>
        <a:bodyPr/>
        <a:lstStyle/>
        <a:p>
          <a:r>
            <a:rPr lang="uk-UA" sz="2000" b="1" dirty="0"/>
            <a:t>Сплутаність</a:t>
          </a:r>
          <a:r>
            <a:rPr lang="en-US" sz="2000" b="1" dirty="0"/>
            <a:t> </a:t>
          </a:r>
          <a:r>
            <a:rPr lang="uk-UA" sz="2000" b="1" dirty="0"/>
            <a:t>свідомості</a:t>
          </a:r>
        </a:p>
      </dgm:t>
    </dgm:pt>
    <dgm:pt modelId="{B7A4AF5F-42E8-418C-BAAB-E4F7D6B14FFB}" type="parTrans" cxnId="{81225B52-32BC-44FA-8B69-4AE7DB7F9ED2}">
      <dgm:prSet/>
      <dgm:spPr/>
      <dgm:t>
        <a:bodyPr/>
        <a:lstStyle/>
        <a:p>
          <a:endParaRPr lang="uk-UA"/>
        </a:p>
      </dgm:t>
    </dgm:pt>
    <dgm:pt modelId="{BD531CC4-A154-4ED8-8A29-A1BA995932F1}" type="sibTrans" cxnId="{81225B52-32BC-44FA-8B69-4AE7DB7F9ED2}">
      <dgm:prSet/>
      <dgm:spPr/>
      <dgm:t>
        <a:bodyPr/>
        <a:lstStyle/>
        <a:p>
          <a:endParaRPr lang="uk-UA"/>
        </a:p>
      </dgm:t>
    </dgm:pt>
    <dgm:pt modelId="{24674C81-EB18-4667-86EB-06D0F67EF723}">
      <dgm:prSet phldrT="[Текст]" phldr="0" custT="1"/>
      <dgm:spPr/>
      <dgm:t>
        <a:bodyPr/>
        <a:lstStyle/>
        <a:p>
          <a:r>
            <a:rPr lang="uk-UA" sz="2000" b="1" dirty="0"/>
            <a:t>Кома</a:t>
          </a:r>
        </a:p>
      </dgm:t>
    </dgm:pt>
    <dgm:pt modelId="{6C8966ED-8902-4EB3-88BE-E65D7F3E77F1}" type="parTrans" cxnId="{FD01DD7A-8AB5-479D-B924-AAA1B19F7C84}">
      <dgm:prSet/>
      <dgm:spPr/>
      <dgm:t>
        <a:bodyPr/>
        <a:lstStyle/>
        <a:p>
          <a:endParaRPr lang="uk-UA"/>
        </a:p>
      </dgm:t>
    </dgm:pt>
    <dgm:pt modelId="{EC949EAD-98BB-4FA3-BD00-7D351F4D8355}" type="sibTrans" cxnId="{FD01DD7A-8AB5-479D-B924-AAA1B19F7C84}">
      <dgm:prSet/>
      <dgm:spPr/>
      <dgm:t>
        <a:bodyPr/>
        <a:lstStyle/>
        <a:p>
          <a:endParaRPr lang="uk-UA"/>
        </a:p>
      </dgm:t>
    </dgm:pt>
    <dgm:pt modelId="{A452F4A2-971E-4580-9E8E-F310F8E2AA7F}" type="pres">
      <dgm:prSet presAssocID="{8766E010-A9CF-46F1-A4EC-16582EE28C65}" presName="Name0" presStyleCnt="0">
        <dgm:presLayoutVars>
          <dgm:dir/>
          <dgm:animLvl val="lvl"/>
          <dgm:resizeHandles/>
        </dgm:presLayoutVars>
      </dgm:prSet>
      <dgm:spPr/>
    </dgm:pt>
    <dgm:pt modelId="{28908F14-80F8-4209-95CE-467CCE5966E3}" type="pres">
      <dgm:prSet presAssocID="{FBFCAE80-47B6-4EB6-B0B5-63AF4B9E1AD4}" presName="linNode" presStyleCnt="0"/>
      <dgm:spPr/>
    </dgm:pt>
    <dgm:pt modelId="{D8C8DC6D-A56E-4B29-89D3-364B9F23AAE4}" type="pres">
      <dgm:prSet presAssocID="{FBFCAE80-47B6-4EB6-B0B5-63AF4B9E1AD4}" presName="parentShp" presStyleLbl="node1" presStyleIdx="0" presStyleCnt="2" custScaleY="50138" custLinFactNeighborX="-3981" custLinFactNeighborY="-1076">
        <dgm:presLayoutVars>
          <dgm:bulletEnabled val="1"/>
        </dgm:presLayoutVars>
      </dgm:prSet>
      <dgm:spPr/>
    </dgm:pt>
    <dgm:pt modelId="{6CA80FB6-7F53-4A3C-9724-268D77BBFAB8}" type="pres">
      <dgm:prSet presAssocID="{FBFCAE80-47B6-4EB6-B0B5-63AF4B9E1AD4}" presName="childShp" presStyleLbl="bgAccFollowNode1" presStyleIdx="0" presStyleCnt="2" custScaleX="85790" custScaleY="81168" custLinFactNeighborX="0" custLinFactNeighborY="2795">
        <dgm:presLayoutVars>
          <dgm:bulletEnabled val="1"/>
        </dgm:presLayoutVars>
      </dgm:prSet>
      <dgm:spPr/>
    </dgm:pt>
    <dgm:pt modelId="{47833EE5-9FA8-4936-BB32-5D249C47756C}" type="pres">
      <dgm:prSet presAssocID="{91F9E62D-B291-4C67-B8C9-F2C72C40EB00}" presName="spacing" presStyleCnt="0"/>
      <dgm:spPr/>
    </dgm:pt>
    <dgm:pt modelId="{C4C6CFDA-0AEB-4F74-8435-6D194F4666C6}" type="pres">
      <dgm:prSet presAssocID="{9A3842E2-C796-448D-B11F-F8CC5B67651C}" presName="linNode" presStyleCnt="0"/>
      <dgm:spPr/>
    </dgm:pt>
    <dgm:pt modelId="{43D872B2-8BC5-4614-9C66-FF9404CE0FFF}" type="pres">
      <dgm:prSet presAssocID="{9A3842E2-C796-448D-B11F-F8CC5B67651C}" presName="parentShp" presStyleLbl="node1" presStyleIdx="1" presStyleCnt="2" custScaleY="40952" custLinFactNeighborX="-3714" custLinFactNeighborY="26">
        <dgm:presLayoutVars>
          <dgm:bulletEnabled val="1"/>
        </dgm:presLayoutVars>
      </dgm:prSet>
      <dgm:spPr/>
    </dgm:pt>
    <dgm:pt modelId="{B4FD3531-B971-4706-9882-2B23385BFBAD}" type="pres">
      <dgm:prSet presAssocID="{9A3842E2-C796-448D-B11F-F8CC5B67651C}" presName="childShp" presStyleLbl="bgAccFollowNode1" presStyleIdx="1" presStyleCnt="2" custScaleX="91495" custLinFactNeighborX="-1132" custLinFactNeighborY="598">
        <dgm:presLayoutVars>
          <dgm:bulletEnabled val="1"/>
        </dgm:presLayoutVars>
      </dgm:prSet>
      <dgm:spPr/>
    </dgm:pt>
  </dgm:ptLst>
  <dgm:cxnLst>
    <dgm:cxn modelId="{D82C701D-154E-4EFA-B802-929810D752B3}" type="presOf" srcId="{535267A4-3963-4F56-8CFA-22C5C7A8BA8B}" destId="{6CA80FB6-7F53-4A3C-9724-268D77BBFAB8}" srcOrd="0" destOrd="2" presId="urn:microsoft.com/office/officeart/2005/8/layout/vList6"/>
    <dgm:cxn modelId="{97025A27-2AD1-450E-AB75-E6155C1E2B08}" srcId="{9A3842E2-C796-448D-B11F-F8CC5B67651C}" destId="{9A83EAF3-9818-4565-A726-D43B4B60DDF8}" srcOrd="0" destOrd="0" parTransId="{32AAACDC-31E7-423D-A253-26621FAC94F4}" sibTransId="{C4F69794-1EAB-421D-97F0-E41D4A5A8404}"/>
    <dgm:cxn modelId="{72E90B33-331A-49DF-8620-C242022304B7}" srcId="{FBFCAE80-47B6-4EB6-B0B5-63AF4B9E1AD4}" destId="{27E390B9-390F-4569-80B5-E15F2BDFC6D4}" srcOrd="1" destOrd="0" parTransId="{93997B49-14EE-4405-B9F9-984CEE031C21}" sibTransId="{8D677BC5-B043-4944-925A-4525AF4D3DAC}"/>
    <dgm:cxn modelId="{CEB65839-7DDF-4574-A033-E2DE6700727F}" type="presOf" srcId="{8766E010-A9CF-46F1-A4EC-16582EE28C65}" destId="{A452F4A2-971E-4580-9E8E-F310F8E2AA7F}" srcOrd="0" destOrd="0" presId="urn:microsoft.com/office/officeart/2005/8/layout/vList6"/>
    <dgm:cxn modelId="{AFFD553C-ECCE-480B-A0EC-D2B54127956A}" type="presOf" srcId="{9A3842E2-C796-448D-B11F-F8CC5B67651C}" destId="{43D872B2-8BC5-4614-9C66-FF9404CE0FFF}" srcOrd="0" destOrd="0" presId="urn:microsoft.com/office/officeart/2005/8/layout/vList6"/>
    <dgm:cxn modelId="{98E55746-C644-4234-A6AC-73378155D59C}" srcId="{8766E010-A9CF-46F1-A4EC-16582EE28C65}" destId="{9A3842E2-C796-448D-B11F-F8CC5B67651C}" srcOrd="1" destOrd="0" parTransId="{5A07DA72-CD4A-45C3-9EC0-36CDCE00ED61}" sibTransId="{3133B7D5-EFCE-4ED3-A2DE-B2AB53C2B658}"/>
    <dgm:cxn modelId="{CA9A2167-ED03-4FCE-B402-AA02711EEEA6}" type="presOf" srcId="{880B2F11-F0C9-4703-BC66-31F41960F919}" destId="{B4FD3531-B971-4706-9882-2B23385BFBAD}" srcOrd="0" destOrd="1" presId="urn:microsoft.com/office/officeart/2005/8/layout/vList6"/>
    <dgm:cxn modelId="{86B43547-1F07-433C-9D39-9533F7432180}" type="presOf" srcId="{27E390B9-390F-4569-80B5-E15F2BDFC6D4}" destId="{6CA80FB6-7F53-4A3C-9724-268D77BBFAB8}" srcOrd="0" destOrd="1" presId="urn:microsoft.com/office/officeart/2005/8/layout/vList6"/>
    <dgm:cxn modelId="{4D3F1949-E88C-4D40-B520-3F10568A3421}" srcId="{FBFCAE80-47B6-4EB6-B0B5-63AF4B9E1AD4}" destId="{B3E7075C-E625-42C6-931B-371FC7976D16}" srcOrd="3" destOrd="0" parTransId="{1ED894CA-CD9D-4E89-B8A4-78B97CE9A1FB}" sibTransId="{96969A0C-F56D-4E89-9004-FFA2D2D09A8D}"/>
    <dgm:cxn modelId="{3C0ABD4B-EEDD-44B5-8A75-8B0C8889272D}" srcId="{8766E010-A9CF-46F1-A4EC-16582EE28C65}" destId="{FBFCAE80-47B6-4EB6-B0B5-63AF4B9E1AD4}" srcOrd="0" destOrd="0" parTransId="{AC2B2E44-9B31-45D6-855D-6EF28BAAF26B}" sibTransId="{91F9E62D-B291-4C67-B8C9-F2C72C40EB00}"/>
    <dgm:cxn modelId="{81225B52-32BC-44FA-8B69-4AE7DB7F9ED2}" srcId="{9A3842E2-C796-448D-B11F-F8CC5B67651C}" destId="{880B2F11-F0C9-4703-BC66-31F41960F919}" srcOrd="1" destOrd="0" parTransId="{B7A4AF5F-42E8-418C-BAAB-E4F7D6B14FFB}" sibTransId="{BD531CC4-A154-4ED8-8A29-A1BA995932F1}"/>
    <dgm:cxn modelId="{20A19B55-703C-4ED6-A415-214887AA3EA7}" type="presOf" srcId="{FBFCAE80-47B6-4EB6-B0B5-63AF4B9E1AD4}" destId="{D8C8DC6D-A56E-4B29-89D3-364B9F23AAE4}" srcOrd="0" destOrd="0" presId="urn:microsoft.com/office/officeart/2005/8/layout/vList6"/>
    <dgm:cxn modelId="{FD01DD7A-8AB5-479D-B924-AAA1B19F7C84}" srcId="{9A3842E2-C796-448D-B11F-F8CC5B67651C}" destId="{24674C81-EB18-4667-86EB-06D0F67EF723}" srcOrd="3" destOrd="0" parTransId="{6C8966ED-8902-4EB3-88BE-E65D7F3E77F1}" sibTransId="{EC949EAD-98BB-4FA3-BD00-7D351F4D8355}"/>
    <dgm:cxn modelId="{CB342497-6976-4A2C-907A-122099FCED27}" srcId="{9A3842E2-C796-448D-B11F-F8CC5B67651C}" destId="{C3C09C4D-CFB6-423E-A0C5-D32C13D6DA7D}" srcOrd="2" destOrd="0" parTransId="{2A35B98B-8508-475B-ABFD-B28A81E1FA0C}" sibTransId="{0BEDC006-4D7C-4AB4-A78E-38C48432AFAD}"/>
    <dgm:cxn modelId="{588052A2-BE1A-4E84-8904-00E8C21634EE}" srcId="{FBFCAE80-47B6-4EB6-B0B5-63AF4B9E1AD4}" destId="{B051F5C8-27AC-4CC4-A187-7E7FC1FD3D34}" srcOrd="0" destOrd="0" parTransId="{037166DC-0884-4D9E-8492-DFE9F7185FD4}" sibTransId="{F97CD296-99C6-447C-A290-9F86F3C75FD7}"/>
    <dgm:cxn modelId="{0FEA77B2-2904-4943-A4BF-6BF118CE8513}" type="presOf" srcId="{C3C09C4D-CFB6-423E-A0C5-D32C13D6DA7D}" destId="{B4FD3531-B971-4706-9882-2B23385BFBAD}" srcOrd="0" destOrd="2" presId="urn:microsoft.com/office/officeart/2005/8/layout/vList6"/>
    <dgm:cxn modelId="{D6017FB6-FE6B-4724-ADF3-10ECD761EA42}" srcId="{FBFCAE80-47B6-4EB6-B0B5-63AF4B9E1AD4}" destId="{535267A4-3963-4F56-8CFA-22C5C7A8BA8B}" srcOrd="2" destOrd="0" parTransId="{BBAA0D6F-D25C-4D18-92F7-CA43FFCA668F}" sibTransId="{EE98DA1F-7F65-4261-8F58-845B0F7FD409}"/>
    <dgm:cxn modelId="{37FFF5D7-7721-4483-928E-81236671CF37}" type="presOf" srcId="{B3E7075C-E625-42C6-931B-371FC7976D16}" destId="{6CA80FB6-7F53-4A3C-9724-268D77BBFAB8}" srcOrd="0" destOrd="3" presId="urn:microsoft.com/office/officeart/2005/8/layout/vList6"/>
    <dgm:cxn modelId="{5CBD54ED-0B36-4B3C-8C09-7051816E5FFE}" type="presOf" srcId="{9A83EAF3-9818-4565-A726-D43B4B60DDF8}" destId="{B4FD3531-B971-4706-9882-2B23385BFBAD}" srcOrd="0" destOrd="0" presId="urn:microsoft.com/office/officeart/2005/8/layout/vList6"/>
    <dgm:cxn modelId="{0142D0F5-8195-4E2D-8CC7-D4C26646BBB2}" type="presOf" srcId="{B051F5C8-27AC-4CC4-A187-7E7FC1FD3D34}" destId="{6CA80FB6-7F53-4A3C-9724-268D77BBFAB8}" srcOrd="0" destOrd="0" presId="urn:microsoft.com/office/officeart/2005/8/layout/vList6"/>
    <dgm:cxn modelId="{586771FE-8661-4F5B-AF0C-24C231B608BA}" type="presOf" srcId="{24674C81-EB18-4667-86EB-06D0F67EF723}" destId="{B4FD3531-B971-4706-9882-2B23385BFBAD}" srcOrd="0" destOrd="3" presId="urn:microsoft.com/office/officeart/2005/8/layout/vList6"/>
    <dgm:cxn modelId="{0D31102F-A552-412A-A05B-53A7959FC7AB}" type="presParOf" srcId="{A452F4A2-971E-4580-9E8E-F310F8E2AA7F}" destId="{28908F14-80F8-4209-95CE-467CCE5966E3}" srcOrd="0" destOrd="0" presId="urn:microsoft.com/office/officeart/2005/8/layout/vList6"/>
    <dgm:cxn modelId="{D3D451E4-542F-4258-9DFD-AB2F7A53E190}" type="presParOf" srcId="{28908F14-80F8-4209-95CE-467CCE5966E3}" destId="{D8C8DC6D-A56E-4B29-89D3-364B9F23AAE4}" srcOrd="0" destOrd="0" presId="urn:microsoft.com/office/officeart/2005/8/layout/vList6"/>
    <dgm:cxn modelId="{00E1E64E-D952-44DA-88D3-BB64893BB31E}" type="presParOf" srcId="{28908F14-80F8-4209-95CE-467CCE5966E3}" destId="{6CA80FB6-7F53-4A3C-9724-268D77BBFAB8}" srcOrd="1" destOrd="0" presId="urn:microsoft.com/office/officeart/2005/8/layout/vList6"/>
    <dgm:cxn modelId="{2C4DFF81-2FEE-432A-926D-169336F976A3}" type="presParOf" srcId="{A452F4A2-971E-4580-9E8E-F310F8E2AA7F}" destId="{47833EE5-9FA8-4936-BB32-5D249C47756C}" srcOrd="1" destOrd="0" presId="urn:microsoft.com/office/officeart/2005/8/layout/vList6"/>
    <dgm:cxn modelId="{C895C0AC-43A9-4A92-8FF9-050AC8986600}" type="presParOf" srcId="{A452F4A2-971E-4580-9E8E-F310F8E2AA7F}" destId="{C4C6CFDA-0AEB-4F74-8435-6D194F4666C6}" srcOrd="2" destOrd="0" presId="urn:microsoft.com/office/officeart/2005/8/layout/vList6"/>
    <dgm:cxn modelId="{72DAEA17-A29B-4F1F-B907-8B00E8A04B60}" type="presParOf" srcId="{C4C6CFDA-0AEB-4F74-8435-6D194F4666C6}" destId="{43D872B2-8BC5-4614-9C66-FF9404CE0FFF}" srcOrd="0" destOrd="0" presId="urn:microsoft.com/office/officeart/2005/8/layout/vList6"/>
    <dgm:cxn modelId="{D8AB1A03-71DD-4FD7-ACBE-09FBBC161845}" type="presParOf" srcId="{C4C6CFDA-0AEB-4F74-8435-6D194F4666C6}" destId="{B4FD3531-B971-4706-9882-2B23385BFBAD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A80FB6-7F53-4A3C-9724-268D77BBFAB8}">
      <dsp:nvSpPr>
        <dsp:cNvPr id="0" name=""/>
        <dsp:cNvSpPr/>
      </dsp:nvSpPr>
      <dsp:spPr>
        <a:xfrm>
          <a:off x="2060727" y="55484"/>
          <a:ext cx="2396445" cy="154659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Char char="•"/>
          </a:pPr>
          <a:r>
            <a:rPr lang="uk-UA" sz="2000" b="1" kern="1200" dirty="0"/>
            <a:t>тремор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b="1" kern="1200" dirty="0"/>
            <a:t>нудота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b="1" kern="1200" dirty="0"/>
            <a:t>діарея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b="1" kern="1200" dirty="0"/>
            <a:t>млявість</a:t>
          </a:r>
        </a:p>
      </dsp:txBody>
      <dsp:txXfrm>
        <a:off x="2060727" y="248809"/>
        <a:ext cx="1816470" cy="1159949"/>
      </dsp:txXfrm>
    </dsp:sp>
    <dsp:sp modelId="{D8C8DC6D-A56E-4B29-89D3-364B9F23AAE4}">
      <dsp:nvSpPr>
        <dsp:cNvPr id="0" name=""/>
        <dsp:cNvSpPr/>
      </dsp:nvSpPr>
      <dsp:spPr>
        <a:xfrm>
          <a:off x="87265" y="277353"/>
          <a:ext cx="1862257" cy="955344"/>
        </a:xfrm>
        <a:prstGeom prst="roundRect">
          <a:avLst/>
        </a:prstGeom>
        <a:solidFill>
          <a:schemeClr val="bg1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700" b="1" kern="1200" dirty="0"/>
            <a:t>Ранні прояви:</a:t>
          </a:r>
          <a:endParaRPr lang="uk-UA" sz="2700" kern="1200" dirty="0"/>
        </a:p>
      </dsp:txBody>
      <dsp:txXfrm>
        <a:off x="133901" y="323989"/>
        <a:ext cx="1768985" cy="862072"/>
      </dsp:txXfrm>
    </dsp:sp>
    <dsp:sp modelId="{B4FD3531-B971-4706-9882-2B23385BFBAD}">
      <dsp:nvSpPr>
        <dsp:cNvPr id="0" name=""/>
        <dsp:cNvSpPr/>
      </dsp:nvSpPr>
      <dsp:spPr>
        <a:xfrm>
          <a:off x="1959965" y="1741598"/>
          <a:ext cx="2555808" cy="1905429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b="1" kern="1200" dirty="0"/>
            <a:t>Атаксія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b="1" kern="1200" dirty="0"/>
            <a:t>Сплутаність</a:t>
          </a:r>
          <a:r>
            <a:rPr lang="en-US" sz="2000" b="1" kern="1200" dirty="0"/>
            <a:t> </a:t>
          </a:r>
          <a:r>
            <a:rPr lang="uk-UA" sz="2000" b="1" kern="1200" dirty="0"/>
            <a:t>свідомості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b="1" kern="1200" dirty="0"/>
            <a:t>C</a:t>
          </a:r>
          <a:r>
            <a:rPr lang="uk-UA" sz="2000" b="1" kern="1200" dirty="0" err="1"/>
            <a:t>удоми</a:t>
          </a:r>
          <a:endParaRPr lang="uk-UA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uk-UA" sz="2000" b="1" kern="1200" dirty="0"/>
            <a:t>Кома</a:t>
          </a:r>
        </a:p>
      </dsp:txBody>
      <dsp:txXfrm>
        <a:off x="1959965" y="1979777"/>
        <a:ext cx="1841272" cy="1429071"/>
      </dsp:txXfrm>
    </dsp:sp>
    <dsp:sp modelId="{43D872B2-8BC5-4614-9C66-FF9404CE0FFF}">
      <dsp:nvSpPr>
        <dsp:cNvPr id="0" name=""/>
        <dsp:cNvSpPr/>
      </dsp:nvSpPr>
      <dsp:spPr>
        <a:xfrm>
          <a:off x="15042" y="2302424"/>
          <a:ext cx="1862257" cy="780311"/>
        </a:xfrm>
        <a:prstGeom prst="roundRect">
          <a:avLst/>
        </a:prstGeom>
        <a:solidFill>
          <a:schemeClr val="bg1">
            <a:lumMod val="5000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51435" rIns="102870" bIns="51435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700" b="1" kern="1200" dirty="0"/>
            <a:t>Пізні:</a:t>
          </a:r>
          <a:endParaRPr lang="uk-UA" sz="2700" kern="1200" dirty="0"/>
        </a:p>
      </dsp:txBody>
      <dsp:txXfrm>
        <a:off x="53134" y="2340516"/>
        <a:ext cx="1786073" cy="7041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0124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6196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71171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27795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946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1139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751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75415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1215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 фотографія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2255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20988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219253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62737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39468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колонки з малю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36976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10846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7720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 dirty="0"/>
              <a:t>Клацніть, щоб відредагувати стилі зразків тексту</a:t>
            </a:r>
          </a:p>
          <a:p>
            <a:pPr lvl="1"/>
            <a:r>
              <a:rPr lang="uk-UA" dirty="0"/>
              <a:t>Другий рівень</a:t>
            </a:r>
          </a:p>
          <a:p>
            <a:pPr lvl="2"/>
            <a:r>
              <a:rPr lang="uk-UA" dirty="0"/>
              <a:t>Третій рівень</a:t>
            </a:r>
          </a:p>
          <a:p>
            <a:pPr lvl="3"/>
            <a:r>
              <a:rPr lang="uk-UA" dirty="0"/>
              <a:t>Четвертий рівень</a:t>
            </a:r>
          </a:p>
          <a:p>
            <a:pPr lvl="4"/>
            <a:r>
              <a:rPr lang="uk-UA" dirty="0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95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2/20/2026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C1FF6DA9-008F-8B48-92A6-B652298478BF}" type="slidenum">
              <a:rPr lang="en-US" smtClean="0"/>
              <a:t>‹№›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15719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  <p:sldLayoutId id="2147483744" r:id="rId12"/>
    <p:sldLayoutId id="2147483745" r:id="rId13"/>
    <p:sldLayoutId id="2147483746" r:id="rId14"/>
    <p:sldLayoutId id="2147483747" r:id="rId15"/>
    <p:sldLayoutId id="2147483748" r:id="rId16"/>
    <p:sldLayoutId id="2147483749" r:id="rId17"/>
    <p:sldLayoutId id="2147483750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8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3389" y="1756024"/>
            <a:ext cx="8339768" cy="950722"/>
          </a:xfrm>
        </p:spPr>
        <p:txBody>
          <a:bodyPr anchor="ctr">
            <a:normAutofit fontScale="90000"/>
          </a:bodyPr>
          <a:lstStyle/>
          <a:p>
            <a:pPr algn="ctr"/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Побічні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лікарських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засобів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впливають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нервову</a:t>
            </a: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 систему</a:t>
            </a:r>
            <a:endParaRPr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FD0C0D9-2A67-8D60-8ED0-D2D8F074710B}"/>
              </a:ext>
            </a:extLst>
          </p:cNvPr>
          <p:cNvSpPr txBox="1"/>
          <p:nvPr/>
        </p:nvSpPr>
        <p:spPr>
          <a:xfrm>
            <a:off x="6885543" y="1219786"/>
            <a:ext cx="17076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Лекція 3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6E3D02A-2521-97B2-8A93-DD55021173C9}"/>
              </a:ext>
            </a:extLst>
          </p:cNvPr>
          <p:cNvSpPr txBox="1"/>
          <p:nvPr/>
        </p:nvSpPr>
        <p:spPr>
          <a:xfrm>
            <a:off x="2757651" y="6127611"/>
            <a:ext cx="39991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Розробник - проф. Н.І. Волощук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4777B36-D891-29A3-6380-0FA39C9597F9}"/>
              </a:ext>
            </a:extLst>
          </p:cNvPr>
          <p:cNvSpPr txBox="1"/>
          <p:nvPr/>
        </p:nvSpPr>
        <p:spPr>
          <a:xfrm>
            <a:off x="1972838" y="129550"/>
            <a:ext cx="519832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Вінницький національний медичний університете ім. М.І. Пирогова</a:t>
            </a:r>
          </a:p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Кафедра фармакології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424976-D697-F308-2F73-823795CF4362}"/>
              </a:ext>
            </a:extLst>
          </p:cNvPr>
          <p:cNvSpPr txBox="1"/>
          <p:nvPr/>
        </p:nvSpPr>
        <p:spPr>
          <a:xfrm>
            <a:off x="2379644" y="1107446"/>
            <a:ext cx="40872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ВК 5.5. Побічна дія ліків</a:t>
            </a:r>
          </a:p>
        </p:txBody>
      </p:sp>
      <p:pic>
        <p:nvPicPr>
          <p:cNvPr id="3" name="Рисунок 5">
            <a:extLst>
              <a:ext uri="{FF2B5EF4-FFF2-40B4-BE49-F238E27FC236}">
                <a16:creationId xmlns:a16="http://schemas.microsoft.com/office/drawing/2014/main" id="{AD6E00DC-EAA8-CE40-BDC3-92E5C30597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112108" cy="11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A8BD8A8D-C8C8-4515-BC93-8C4790031F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87223" y="2837520"/>
            <a:ext cx="4369551" cy="2913034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4B81F29-A3A4-0E75-639A-D8A0F67F9A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124249"/>
            <a:ext cx="7773338" cy="851936"/>
          </a:xfrm>
        </p:spPr>
        <p:txBody>
          <a:bodyPr>
            <a:normAutofit fontScale="90000"/>
          </a:bodyPr>
          <a:lstStyle/>
          <a:p>
            <a:r>
              <a:rPr lang="ru-RU" sz="3200" b="1" cap="none" dirty="0" err="1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Класифікація</a:t>
            </a:r>
            <a:r>
              <a:rPr lang="ru-RU" sz="3200" b="1" cap="none" dirty="0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cap="none" dirty="0" err="1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препаратів</a:t>
            </a:r>
            <a:r>
              <a:rPr lang="ru-RU" sz="3200" b="1" cap="none" dirty="0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cap="none" dirty="0" err="1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3200" b="1" cap="none" dirty="0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cap="none" dirty="0" err="1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впливають</a:t>
            </a:r>
            <a:r>
              <a:rPr lang="ru-RU" sz="3200" b="1" cap="none" dirty="0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ВНС</a:t>
            </a:r>
            <a:endParaRPr lang="uk-UA" sz="3200" b="1" cap="none" dirty="0">
              <a:solidFill>
                <a:srgbClr val="122655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D9600D-B3DF-AE52-CA0E-9C41CB89EC2F}"/>
              </a:ext>
            </a:extLst>
          </p:cNvPr>
          <p:cNvSpPr txBox="1"/>
          <p:nvPr/>
        </p:nvSpPr>
        <p:spPr>
          <a:xfrm>
            <a:off x="877329" y="976185"/>
            <a:ext cx="4003589" cy="55861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100" b="1" dirty="0">
                <a:solidFill>
                  <a:srgbClr val="002060"/>
                </a:solidFill>
              </a:rPr>
              <a:t>I. </a:t>
            </a:r>
            <a:r>
              <a:rPr lang="uk-UA" sz="2100" b="1" dirty="0" err="1">
                <a:solidFill>
                  <a:srgbClr val="002060"/>
                </a:solidFill>
              </a:rPr>
              <a:t>Холінергічні</a:t>
            </a:r>
            <a:r>
              <a:rPr lang="uk-UA" sz="2100" b="1" dirty="0">
                <a:solidFill>
                  <a:srgbClr val="002060"/>
                </a:solidFill>
              </a:rPr>
              <a:t> засоби</a:t>
            </a:r>
          </a:p>
          <a:p>
            <a:pPr>
              <a:buNone/>
            </a:pP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uk-UA" sz="2100" dirty="0" err="1">
                <a:solidFill>
                  <a:srgbClr val="002060"/>
                </a:solidFill>
              </a:rPr>
              <a:t>Холіноміметики</a:t>
            </a:r>
            <a:r>
              <a:rPr lang="uk-UA" sz="2100" dirty="0">
                <a:solidFill>
                  <a:srgbClr val="002060"/>
                </a:solidFill>
              </a:rPr>
              <a:t> прямої дії (пілокарпін)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uk-UA" sz="2100" dirty="0" err="1">
                <a:solidFill>
                  <a:srgbClr val="002060"/>
                </a:solidFill>
              </a:rPr>
              <a:t>Антихолінестеразні</a:t>
            </a:r>
            <a:r>
              <a:rPr lang="uk-UA" sz="2100" dirty="0">
                <a:solidFill>
                  <a:srgbClr val="002060"/>
                </a:solidFill>
              </a:rPr>
              <a:t> (</a:t>
            </a:r>
            <a:r>
              <a:rPr lang="uk-UA" sz="2100" dirty="0" err="1">
                <a:solidFill>
                  <a:srgbClr val="002060"/>
                </a:solidFill>
              </a:rPr>
              <a:t>неостигмін</a:t>
            </a:r>
            <a:r>
              <a:rPr lang="uk-UA" sz="2100" dirty="0">
                <a:solidFill>
                  <a:srgbClr val="002060"/>
                </a:solidFill>
              </a:rPr>
              <a:t>, </a:t>
            </a:r>
            <a:r>
              <a:rPr lang="uk-UA" sz="2100" dirty="0" err="1">
                <a:solidFill>
                  <a:srgbClr val="002060"/>
                </a:solidFill>
              </a:rPr>
              <a:t>фізостигмін</a:t>
            </a:r>
            <a:r>
              <a:rPr lang="uk-UA" sz="2100" dirty="0">
                <a:solidFill>
                  <a:srgbClr val="002060"/>
                </a:solidFill>
              </a:rPr>
              <a:t>)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Фосфорорганічні сполуки (ФОС)</a:t>
            </a:r>
          </a:p>
          <a:p>
            <a:pPr>
              <a:buNone/>
            </a:pPr>
            <a:r>
              <a:rPr lang="en-US" sz="2100" b="1" dirty="0">
                <a:solidFill>
                  <a:srgbClr val="002060"/>
                </a:solidFill>
              </a:rPr>
              <a:t>II. </a:t>
            </a:r>
            <a:r>
              <a:rPr lang="uk-UA" sz="2100" b="1" dirty="0">
                <a:solidFill>
                  <a:srgbClr val="002060"/>
                </a:solidFill>
              </a:rPr>
              <a:t>М-</a:t>
            </a:r>
            <a:r>
              <a:rPr lang="uk-UA" sz="2100" b="1" dirty="0" err="1">
                <a:solidFill>
                  <a:srgbClr val="002060"/>
                </a:solidFill>
              </a:rPr>
              <a:t>холіноблокатори</a:t>
            </a:r>
            <a:endParaRPr lang="uk-UA" sz="21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uk-UA" sz="2100" dirty="0">
                <a:solidFill>
                  <a:srgbClr val="002060"/>
                </a:solidFill>
              </a:rPr>
              <a:t>• Атропін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Скополамін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uk-UA" sz="2100" dirty="0" err="1">
                <a:solidFill>
                  <a:srgbClr val="002060"/>
                </a:solidFill>
              </a:rPr>
              <a:t>Іпратропій</a:t>
            </a:r>
            <a:endParaRPr lang="uk-UA" sz="21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100" b="1" dirty="0">
                <a:solidFill>
                  <a:srgbClr val="002060"/>
                </a:solidFill>
              </a:rPr>
              <a:t>III. </a:t>
            </a:r>
            <a:r>
              <a:rPr lang="uk-UA" sz="2100" b="1" dirty="0" err="1">
                <a:solidFill>
                  <a:srgbClr val="002060"/>
                </a:solidFill>
              </a:rPr>
              <a:t>Адреноміметики</a:t>
            </a:r>
            <a:endParaRPr lang="uk-UA" sz="21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el-GR" sz="2100" dirty="0">
                <a:solidFill>
                  <a:srgbClr val="002060"/>
                </a:solidFill>
              </a:rPr>
              <a:t>α-</a:t>
            </a:r>
            <a:r>
              <a:rPr lang="uk-UA" sz="2100" dirty="0">
                <a:solidFill>
                  <a:srgbClr val="002060"/>
                </a:solidFill>
              </a:rPr>
              <a:t>агоністи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el-GR" sz="2100" dirty="0">
                <a:solidFill>
                  <a:srgbClr val="002060"/>
                </a:solidFill>
              </a:rPr>
              <a:t>β-</a:t>
            </a:r>
            <a:r>
              <a:rPr lang="uk-UA" sz="2100" dirty="0">
                <a:solidFill>
                  <a:srgbClr val="002060"/>
                </a:solidFill>
              </a:rPr>
              <a:t>агоністи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Неселективні</a:t>
            </a:r>
          </a:p>
          <a:p>
            <a:pPr>
              <a:buNone/>
            </a:pPr>
            <a:r>
              <a:rPr lang="en-US" sz="2100" b="1" dirty="0">
                <a:solidFill>
                  <a:srgbClr val="002060"/>
                </a:solidFill>
              </a:rPr>
              <a:t>IV. </a:t>
            </a:r>
            <a:r>
              <a:rPr lang="uk-UA" sz="2100" b="1" dirty="0" err="1">
                <a:solidFill>
                  <a:srgbClr val="002060"/>
                </a:solidFill>
              </a:rPr>
              <a:t>Адреноблокатори</a:t>
            </a:r>
            <a:endParaRPr lang="uk-UA" sz="2100" b="1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el-GR" sz="2100" dirty="0">
                <a:solidFill>
                  <a:srgbClr val="002060"/>
                </a:solidFill>
              </a:rPr>
              <a:t>α-</a:t>
            </a:r>
            <a:r>
              <a:rPr lang="uk-UA" sz="2100" dirty="0">
                <a:solidFill>
                  <a:srgbClr val="002060"/>
                </a:solidFill>
              </a:rPr>
              <a:t>блокатори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el-GR" sz="2100" dirty="0">
                <a:solidFill>
                  <a:srgbClr val="002060"/>
                </a:solidFill>
              </a:rPr>
              <a:t>β-</a:t>
            </a:r>
            <a:r>
              <a:rPr lang="uk-UA" sz="2100" dirty="0">
                <a:solidFill>
                  <a:srgbClr val="002060"/>
                </a:solidFill>
              </a:rPr>
              <a:t>блокатори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4C55CF8-3540-EC7A-7ECD-3F232D379CA8}"/>
              </a:ext>
            </a:extLst>
          </p:cNvPr>
          <p:cNvSpPr txBox="1"/>
          <p:nvPr/>
        </p:nvSpPr>
        <p:spPr>
          <a:xfrm>
            <a:off x="5226907" y="2081067"/>
            <a:ext cx="3231761" cy="23544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en-US" sz="2100" b="1" dirty="0">
                <a:solidFill>
                  <a:srgbClr val="002060"/>
                </a:solidFill>
              </a:rPr>
              <a:t>V. </a:t>
            </a:r>
            <a:r>
              <a:rPr lang="uk-UA" sz="2100" b="1" dirty="0">
                <a:solidFill>
                  <a:srgbClr val="002060"/>
                </a:solidFill>
              </a:rPr>
              <a:t>Місцеві анестетики</a:t>
            </a:r>
          </a:p>
          <a:p>
            <a:pPr>
              <a:buNone/>
            </a:pP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uk-UA" sz="2100" dirty="0" err="1">
                <a:solidFill>
                  <a:srgbClr val="002060"/>
                </a:solidFill>
              </a:rPr>
              <a:t>Амідні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</a:t>
            </a:r>
            <a:r>
              <a:rPr lang="uk-UA" sz="2100" dirty="0" err="1">
                <a:solidFill>
                  <a:srgbClr val="002060"/>
                </a:solidFill>
              </a:rPr>
              <a:t>Естерні</a:t>
            </a:r>
            <a:endParaRPr lang="uk-UA" sz="2100" dirty="0">
              <a:solidFill>
                <a:srgbClr val="002060"/>
              </a:solidFill>
            </a:endParaRPr>
          </a:p>
          <a:p>
            <a:pPr>
              <a:buNone/>
            </a:pPr>
            <a:r>
              <a:rPr lang="en-US" sz="2100" b="1" dirty="0">
                <a:solidFill>
                  <a:srgbClr val="002060"/>
                </a:solidFill>
              </a:rPr>
              <a:t>VI. </a:t>
            </a:r>
            <a:r>
              <a:rPr lang="uk-UA" sz="2100" b="1" dirty="0">
                <a:solidFill>
                  <a:srgbClr val="002060"/>
                </a:solidFill>
              </a:rPr>
              <a:t>Аферентні препарати</a:t>
            </a:r>
          </a:p>
          <a:p>
            <a:pPr>
              <a:buNone/>
            </a:pPr>
            <a:r>
              <a:rPr lang="uk-UA" sz="2100" dirty="0">
                <a:solidFill>
                  <a:srgbClr val="002060"/>
                </a:solidFill>
              </a:rPr>
              <a:t>• Подразнюючі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В’яжучі</a:t>
            </a:r>
            <a:br>
              <a:rPr lang="uk-UA" sz="2100" dirty="0">
                <a:solidFill>
                  <a:srgbClr val="002060"/>
                </a:solidFill>
              </a:rPr>
            </a:br>
            <a:r>
              <a:rPr lang="uk-UA" sz="2100" dirty="0">
                <a:solidFill>
                  <a:srgbClr val="002060"/>
                </a:solidFill>
              </a:rPr>
              <a:t>• Обволікаючі</a:t>
            </a:r>
          </a:p>
        </p:txBody>
      </p:sp>
    </p:spTree>
    <p:extLst>
      <p:ext uri="{BB962C8B-B14F-4D97-AF65-F5344CB8AC3E}">
        <p14:creationId xmlns:p14="http://schemas.microsoft.com/office/powerpoint/2010/main" val="3975298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325" y="280788"/>
            <a:ext cx="7773338" cy="666585"/>
          </a:xfrm>
        </p:spPr>
        <p:txBody>
          <a:bodyPr>
            <a:normAutofit/>
          </a:bodyPr>
          <a:lstStyle/>
          <a:p>
            <a:pPr>
              <a:defRPr sz="2600" b="1">
                <a:solidFill>
                  <a:srgbClr val="122655"/>
                </a:solidFill>
              </a:defRPr>
            </a:pPr>
            <a:r>
              <a:rPr lang="uk-UA" sz="3200" cap="none" dirty="0">
                <a:latin typeface="Arial" panose="020B0604020202020204" pitchFamily="34" charset="0"/>
                <a:cs typeface="Arial" panose="020B0604020202020204" pitchFamily="34" charset="0"/>
              </a:rPr>
              <a:t>Масштаб проблеми</a:t>
            </a:r>
            <a:endParaRPr sz="3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3E8E3C3-9C0F-04DB-CE25-D4A6A05B8C5A}"/>
              </a:ext>
            </a:extLst>
          </p:cNvPr>
          <p:cNvSpPr txBox="1"/>
          <p:nvPr/>
        </p:nvSpPr>
        <p:spPr>
          <a:xfrm>
            <a:off x="345989" y="1285103"/>
            <a:ext cx="8612659" cy="41549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🔹 Отруєння </a:t>
            </a: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органофосфатами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 — одна з провідних причин смертності від токсикологічних інтоксикацій у світі.</a:t>
            </a:r>
            <a:b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За даними сучасних оглядів — сотні тисяч тяжких випадків щороку.</a:t>
            </a:r>
          </a:p>
          <a:p>
            <a:pPr>
              <a:buNone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Антихолінергічні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 препарати — одна з частих причин медикаментозного делірію в осіб старше 65 років.</a:t>
            </a:r>
          </a:p>
          <a:p>
            <a:pPr>
              <a:buNone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Local Anesthetic Systemic Toxicity (LAST) — 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рідкісне, але потенційно фатальне ускладнення </a:t>
            </a: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регіонарної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 анестезії.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3A8C57-5D79-B8C8-51CF-A7D82868C350}"/>
              </a:ext>
            </a:extLst>
          </p:cNvPr>
          <p:cNvSpPr txBox="1"/>
          <p:nvPr/>
        </p:nvSpPr>
        <p:spPr>
          <a:xfrm>
            <a:off x="185351" y="5777817"/>
            <a:ext cx="87732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da-DK" sz="1200" b="1" dirty="0">
                <a:latin typeface="Arial" panose="020B0604020202020204" pitchFamily="34" charset="0"/>
                <a:cs typeface="Arial" panose="020B0604020202020204" pitchFamily="34" charset="0"/>
              </a:rPr>
              <a:t>Eddleston M et al., Lancet 2023, doi:10.1016/S0140-6736(22)02332-9;</a:t>
            </a:r>
            <a:br>
              <a:rPr lang="da-DK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a-DK" sz="1200" b="1" dirty="0">
                <a:latin typeface="Arial" panose="020B0604020202020204" pitchFamily="34" charset="0"/>
                <a:cs typeface="Arial" panose="020B0604020202020204" pitchFamily="34" charset="0"/>
              </a:rPr>
              <a:t>Vale JA et al., Nat Rev Dis Primers 2022, doi:10.1038/s41572-022-00379-7;</a:t>
            </a:r>
            <a:br>
              <a:rPr lang="da-DK" sz="12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da-DK" sz="1200" b="1" dirty="0">
                <a:latin typeface="Arial" panose="020B0604020202020204" pitchFamily="34" charset="0"/>
                <a:cs typeface="Arial" panose="020B0604020202020204" pitchFamily="34" charset="0"/>
              </a:rPr>
              <a:t>El-Boghdadly K et al., Reg Anesth Pain Med 2021, doi:10.1136/rapm-2020-101695.</a:t>
            </a:r>
            <a:endParaRPr lang="uk-UA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9558" y="260513"/>
            <a:ext cx="8414950" cy="716012"/>
          </a:xfrm>
        </p:spPr>
        <p:txBody>
          <a:bodyPr>
            <a:normAutofit fontScale="90000"/>
          </a:bodyPr>
          <a:lstStyle/>
          <a:p>
            <a:pPr>
              <a:defRPr sz="2600" b="1">
                <a:solidFill>
                  <a:srgbClr val="122655"/>
                </a:solidFill>
              </a:defRPr>
            </a:pPr>
            <a:r>
              <a:rPr lang="ru-RU" sz="2600" b="1" dirty="0" err="1"/>
              <a:t>Механізм</a:t>
            </a:r>
            <a:r>
              <a:rPr lang="ru-RU" sz="2600" b="1" dirty="0"/>
              <a:t> </a:t>
            </a:r>
            <a:r>
              <a:rPr lang="ru-RU" sz="2600" b="1" dirty="0" err="1"/>
              <a:t>токсичності</a:t>
            </a:r>
            <a:r>
              <a:rPr lang="ru-RU" sz="2600" b="1" dirty="0"/>
              <a:t> </a:t>
            </a:r>
            <a:r>
              <a:rPr lang="ru-RU" sz="2600" b="1" dirty="0" err="1"/>
              <a:t>фосфорорганічних</a:t>
            </a:r>
            <a:r>
              <a:rPr lang="ru-RU" sz="2600" b="1" dirty="0"/>
              <a:t> </a:t>
            </a:r>
            <a:r>
              <a:rPr lang="ru-RU" sz="2600" b="1" dirty="0" err="1"/>
              <a:t>сполук</a:t>
            </a:r>
            <a:r>
              <a:rPr lang="ru-RU" sz="2600" b="1" dirty="0"/>
              <a:t> (ФОС)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477" y="1168489"/>
            <a:ext cx="7773339" cy="5428998"/>
          </a:xfrm>
        </p:spPr>
        <p:txBody>
          <a:bodyPr>
            <a:normAutofit lnSpcReduction="10000"/>
          </a:bodyPr>
          <a:lstStyle/>
          <a:p>
            <a:pPr marL="357188" indent="-357188"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b="1" cap="none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інгібування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b="1" cap="none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ацетилхолінестерази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ache)</a:t>
            </a:r>
            <a:br>
              <a:rPr lang="en-US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ФОС → фосфорилювання активного центру </a:t>
            </a:r>
            <a:r>
              <a:rPr lang="en-US" cap="none" dirty="0">
                <a:latin typeface="Arial" panose="020B0604020202020204" pitchFamily="34" charset="0"/>
                <a:cs typeface="Arial" panose="020B0604020202020204" pitchFamily="34" charset="0"/>
              </a:rPr>
              <a:t>ache</a:t>
            </a:r>
            <a:br>
              <a:rPr lang="en-US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cap="none" dirty="0"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br>
              <a:rPr lang="en-US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ацетилхолін не руйнується</a:t>
            </a:r>
            <a:b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b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накопичується в синапсах</a:t>
            </a:r>
          </a:p>
          <a:p>
            <a:pPr marL="0" indent="0"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надмірна стимуляція:</a:t>
            </a:r>
            <a:endParaRPr lang="uk-UA" cap="none" dirty="0">
              <a:solidFill>
                <a:srgbClr val="150CC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357188">
              <a:buNone/>
            </a:pP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М-рецепторів</a:t>
            </a:r>
          </a:p>
          <a:p>
            <a:pPr marL="0" indent="357188">
              <a:buNone/>
            </a:pPr>
            <a:r>
              <a:rPr lang="en-US" cap="none" dirty="0">
                <a:latin typeface="Arial" panose="020B0604020202020204" pitchFamily="34" charset="0"/>
                <a:cs typeface="Arial" panose="020B0604020202020204" pitchFamily="34" charset="0"/>
              </a:rPr>
              <a:t>N-</a:t>
            </a: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рецепторів</a:t>
            </a:r>
          </a:p>
          <a:p>
            <a:pPr marL="0" indent="357188">
              <a:buNone/>
            </a:pP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Центральної нервової системи</a:t>
            </a:r>
          </a:p>
          <a:p>
            <a:pPr marL="357188" indent="-357188"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3️⃣ 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aging” 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ферменту</a:t>
            </a:r>
            <a:b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через певний час зв’язок стає необоротним</a:t>
            </a:r>
            <a:b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uk-UA" cap="none" dirty="0" err="1">
                <a:latin typeface="Arial" panose="020B0604020202020204" pitchFamily="34" charset="0"/>
                <a:cs typeface="Arial" panose="020B0604020202020204" pitchFamily="34" charset="0"/>
              </a:rPr>
              <a:t>реактивація</a:t>
            </a: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cap="none" dirty="0" err="1">
                <a:latin typeface="Arial" panose="020B0604020202020204" pitchFamily="34" charset="0"/>
                <a:cs typeface="Arial" panose="020B0604020202020204" pitchFamily="34" charset="0"/>
              </a:rPr>
              <a:t>оксимами</a:t>
            </a:r>
            <a:r>
              <a:rPr lang="uk-UA" cap="none" dirty="0">
                <a:latin typeface="Arial" panose="020B0604020202020204" pitchFamily="34" charset="0"/>
                <a:cs typeface="Arial" panose="020B0604020202020204" pitchFamily="34" charset="0"/>
              </a:rPr>
              <a:t> неможлива</a:t>
            </a:r>
          </a:p>
          <a:p>
            <a:pPr marL="0" indent="0">
              <a:buNone/>
            </a:pPr>
            <a:endParaRPr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283309"/>
            <a:ext cx="7773338" cy="543017"/>
          </a:xfrm>
        </p:spPr>
        <p:txBody>
          <a:bodyPr/>
          <a:lstStyle/>
          <a:p>
            <a:pPr>
              <a:defRPr sz="2600" b="1">
                <a:solidFill>
                  <a:srgbClr val="122655"/>
                </a:solidFill>
              </a:defRPr>
            </a:pPr>
            <a:r>
              <a:rPr lang="uk-UA" sz="2600" b="1" dirty="0"/>
              <a:t>Клінічна картина гострої інтоксикації</a:t>
            </a:r>
            <a:r>
              <a:rPr lang="en-US" sz="2600" b="1" dirty="0"/>
              <a:t> </a:t>
            </a:r>
            <a:r>
              <a:rPr lang="uk-UA" sz="2600" b="1" dirty="0"/>
              <a:t>ФОС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0" y="991428"/>
            <a:ext cx="5109987" cy="3218160"/>
          </a:xfrm>
        </p:spPr>
        <p:txBody>
          <a:bodyPr>
            <a:normAutofit lnSpcReduction="10000"/>
          </a:bodyPr>
          <a:lstStyle/>
          <a:p>
            <a:pPr marL="0" indent="0" defTabSz="45720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sz="19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Мускаринові ефекти (парасимпатична </a:t>
            </a:r>
            <a:r>
              <a:rPr lang="uk-UA" sz="19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гіперактивація</a:t>
            </a:r>
            <a:r>
              <a:rPr lang="uk-UA" sz="19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):</a:t>
            </a:r>
          </a:p>
          <a:p>
            <a:pPr marL="358775" indent="184150" defTabSz="457200">
              <a:lnSpc>
                <a:spcPct val="110000"/>
              </a:lnSpc>
              <a:spcBef>
                <a:spcPts val="0"/>
              </a:spcBef>
            </a:pPr>
            <a:r>
              <a:rPr lang="uk-UA" sz="2600" b="1" cap="none" dirty="0"/>
              <a:t>Міоз</a:t>
            </a:r>
          </a:p>
          <a:p>
            <a:pPr marL="358775" indent="184150" defTabSz="457200">
              <a:lnSpc>
                <a:spcPct val="110000"/>
              </a:lnSpc>
              <a:spcBef>
                <a:spcPts val="0"/>
              </a:spcBef>
            </a:pPr>
            <a:r>
              <a:rPr lang="uk-UA" sz="2600" b="1" cap="none" dirty="0"/>
              <a:t>Слинотеча</a:t>
            </a:r>
          </a:p>
          <a:p>
            <a:pPr marL="358775" indent="184150" defTabSz="457200">
              <a:lnSpc>
                <a:spcPct val="110000"/>
              </a:lnSpc>
              <a:spcBef>
                <a:spcPts val="0"/>
              </a:spcBef>
            </a:pPr>
            <a:r>
              <a:rPr lang="uk-UA" sz="2600" b="1" cap="none" dirty="0" err="1"/>
              <a:t>Бронхоспазм</a:t>
            </a:r>
            <a:endParaRPr lang="uk-UA" sz="2600" b="1" cap="none" dirty="0"/>
          </a:p>
          <a:p>
            <a:pPr marL="358775" indent="184150" defTabSz="457200">
              <a:lnSpc>
                <a:spcPct val="110000"/>
              </a:lnSpc>
              <a:spcBef>
                <a:spcPts val="0"/>
              </a:spcBef>
            </a:pPr>
            <a:r>
              <a:rPr lang="uk-UA" sz="2600" b="1" cap="none" dirty="0"/>
              <a:t>Брадикардія</a:t>
            </a:r>
          </a:p>
          <a:p>
            <a:pPr marL="358775" indent="184150" defTabSz="457200">
              <a:lnSpc>
                <a:spcPct val="110000"/>
              </a:lnSpc>
              <a:spcBef>
                <a:spcPts val="0"/>
              </a:spcBef>
            </a:pPr>
            <a:r>
              <a:rPr lang="uk-UA" sz="2600" b="1" cap="none" dirty="0"/>
              <a:t>Діарея</a:t>
            </a:r>
          </a:p>
          <a:p>
            <a:pPr marL="358775" indent="184150" defTabSz="457200">
              <a:lnSpc>
                <a:spcPct val="110000"/>
              </a:lnSpc>
              <a:spcBef>
                <a:spcPts val="0"/>
              </a:spcBef>
            </a:pPr>
            <a:r>
              <a:rPr lang="uk-UA" sz="2600" b="1" cap="none" dirty="0" err="1"/>
              <a:t>Гіпотензія</a:t>
            </a:r>
            <a:endParaRPr lang="uk-UA" sz="2600" b="1" cap="none" dirty="0"/>
          </a:p>
          <a:p>
            <a:pPr marL="0" indent="0" defTabSz="457200">
              <a:lnSpc>
                <a:spcPct val="110000"/>
              </a:lnSpc>
              <a:spcBef>
                <a:spcPts val="0"/>
              </a:spcBef>
              <a:buNone/>
            </a:pPr>
            <a:endParaRPr lang="uk-UA" sz="1900" b="1" dirty="0"/>
          </a:p>
          <a:p>
            <a:pPr marL="0" indent="0">
              <a:buNone/>
            </a:pPr>
            <a:endParaRPr lang="uk-UA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F28CAD1-0C15-A384-4552-F69BFA5E8ED9}"/>
              </a:ext>
            </a:extLst>
          </p:cNvPr>
          <p:cNvSpPr txBox="1"/>
          <p:nvPr/>
        </p:nvSpPr>
        <p:spPr>
          <a:xfrm>
            <a:off x="5004487" y="4690511"/>
            <a:ext cx="3954162" cy="20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0000"/>
              </a:lnSpc>
              <a:buClr>
                <a:schemeClr val="tx1"/>
              </a:buClr>
            </a:pPr>
            <a:r>
              <a:rPr lang="uk-UA" sz="1900" b="1" cap="all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ЦНС:</a:t>
            </a:r>
          </a:p>
          <a:p>
            <a:pPr>
              <a:lnSpc>
                <a:spcPct val="110000"/>
              </a:lnSpc>
            </a:pPr>
            <a:r>
              <a:rPr lang="ru-RU" sz="2400" dirty="0"/>
              <a:t>• </a:t>
            </a:r>
            <a:r>
              <a:rPr lang="ru-RU" sz="2400" b="1" dirty="0" err="1"/>
              <a:t>Тривожність</a:t>
            </a:r>
            <a:br>
              <a:rPr lang="ru-RU" sz="2400" b="1" dirty="0"/>
            </a:br>
            <a:r>
              <a:rPr lang="ru-RU" sz="2400" b="1" dirty="0"/>
              <a:t>• </a:t>
            </a:r>
            <a:r>
              <a:rPr lang="ru-RU" sz="2400" b="1" dirty="0" err="1"/>
              <a:t>Судоми</a:t>
            </a:r>
            <a:br>
              <a:rPr lang="ru-RU" sz="2400" b="1" dirty="0"/>
            </a:br>
            <a:r>
              <a:rPr lang="ru-RU" sz="2400" b="1" dirty="0"/>
              <a:t>• </a:t>
            </a:r>
            <a:r>
              <a:rPr lang="ru-RU" sz="2400" b="1" dirty="0" err="1"/>
              <a:t>Порушення</a:t>
            </a:r>
            <a:r>
              <a:rPr lang="ru-RU" sz="2400" b="1" dirty="0"/>
              <a:t> </a:t>
            </a:r>
            <a:r>
              <a:rPr lang="ru-RU" sz="2400" b="1" dirty="0" err="1"/>
              <a:t>свідомості</a:t>
            </a:r>
            <a:br>
              <a:rPr lang="ru-RU" sz="2400" b="1" dirty="0"/>
            </a:br>
            <a:r>
              <a:rPr lang="ru-RU" sz="2400" b="1" dirty="0"/>
              <a:t>• Кома</a:t>
            </a:r>
            <a:endParaRPr lang="uk-UA" sz="2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4F2EB3F-DDDE-F69B-4E44-845159632440}"/>
              </a:ext>
            </a:extLst>
          </p:cNvPr>
          <p:cNvSpPr txBox="1"/>
          <p:nvPr/>
        </p:nvSpPr>
        <p:spPr>
          <a:xfrm>
            <a:off x="2943763" y="3078595"/>
            <a:ext cx="5372334" cy="16119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  <a:buClr>
                <a:schemeClr val="tx1"/>
              </a:buClr>
            </a:pPr>
            <a:r>
              <a:rPr lang="uk-UA" sz="1900" b="1" cap="all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Нікотинові ефекти:</a:t>
            </a:r>
          </a:p>
          <a:p>
            <a:pPr marL="342900" indent="-342900" defTabSz="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400" b="1" cap="none" dirty="0" err="1"/>
              <a:t>Фасцікуляції</a:t>
            </a:r>
            <a:endParaRPr lang="uk-UA" sz="2400" b="1" cap="none" dirty="0"/>
          </a:p>
          <a:p>
            <a:pPr marL="342900" indent="-342900" defTabSz="457200">
              <a:lnSpc>
                <a:spcPct val="11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uk-UA" sz="2400" b="1" cap="none" dirty="0"/>
              <a:t>М’язова слабкість</a:t>
            </a:r>
          </a:p>
          <a:p>
            <a:pPr marL="342900" indent="-342900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uk-UA" sz="2400" b="1" cap="none" dirty="0"/>
              <a:t>Параліч </a:t>
            </a:r>
            <a:r>
              <a:rPr lang="ru-RU" sz="2400" dirty="0"/>
              <a:t>(у т.ч. </a:t>
            </a:r>
            <a:r>
              <a:rPr lang="ru-RU" sz="2400" dirty="0" err="1"/>
              <a:t>дихальних</a:t>
            </a:r>
            <a:r>
              <a:rPr lang="ru-RU" sz="2400" dirty="0"/>
              <a:t> </a:t>
            </a:r>
            <a:r>
              <a:rPr lang="ru-RU" sz="2400" dirty="0" err="1"/>
              <a:t>м’язів</a:t>
            </a:r>
            <a:r>
              <a:rPr lang="ru-RU" sz="2400" dirty="0"/>
              <a:t>)</a:t>
            </a:r>
            <a:endParaRPr lang="uk-UA" sz="2400" b="1" cap="none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170237"/>
            <a:ext cx="7773338" cy="448281"/>
          </a:xfrm>
        </p:spPr>
        <p:txBody>
          <a:bodyPr/>
          <a:lstStyle/>
          <a:p>
            <a:pPr>
              <a:defRPr sz="2600" b="1">
                <a:solidFill>
                  <a:srgbClr val="122655"/>
                </a:solidFill>
              </a:defRPr>
            </a:pPr>
            <a:r>
              <a:rPr lang="uk-UA" sz="2600" b="1" dirty="0"/>
              <a:t>Пізні та відстрочені ускладнення ФОС</a:t>
            </a:r>
            <a:endParaRPr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31" y="716692"/>
            <a:ext cx="7773339" cy="5971071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1️⃣   </a:t>
            </a:r>
            <a:r>
              <a:rPr lang="en-US" sz="2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Intermediate syndrome (</a:t>
            </a:r>
            <a:r>
              <a:rPr lang="uk-UA" sz="23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проміжний синдром)</a:t>
            </a:r>
          </a:p>
          <a:p>
            <a:pPr marL="0" indent="0"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розвивається через 24–96 год після гострої фази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🔹 виникає після часткового покращення стану</a:t>
            </a:r>
          </a:p>
          <a:p>
            <a:pPr marL="0" indent="0">
              <a:buNone/>
            </a:pPr>
            <a:r>
              <a:rPr lang="uk-UA" sz="2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це означає?</a:t>
            </a:r>
          </a:p>
          <a:p>
            <a:pPr marL="0" indent="0"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після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купірування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холінергічної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 кризи пацієнт ніби стабілізується,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але через 1–4 доби з’являється:</a:t>
            </a:r>
          </a:p>
          <a:p>
            <a:pPr marL="0" indent="0"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виражена слабкість проксимальних м’язів (плечі, стегна)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• слабкість шийних м’язів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пригнічення дихальних м’язів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можливість розвитку дихальної недостатності</a:t>
            </a:r>
          </a:p>
          <a:p>
            <a:pPr marL="0" indent="0">
              <a:buNone/>
            </a:pPr>
            <a:r>
              <a:rPr lang="uk-UA" sz="23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 виникає?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Точний механізм не повністю з’ясований, але вважається, що: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Відбувається тривале порушення нервово-м’язової передачі</a:t>
            </a:r>
          </a:p>
          <a:p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Постсинаптичні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 рецептори стають десенсибілізованими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Можливе ураження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нейром’язового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 синапсу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🔎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Важливо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 НЕ рецидив </a:t>
            </a:r>
            <a:r>
              <a:rPr lang="uk-UA" b="1" cap="none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холінергічної</a:t>
            </a: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кризи.</a:t>
            </a:r>
          </a:p>
          <a:p>
            <a:endParaRPr lang="ru-RU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535FAE-17F0-8FCF-FEA2-956B0A606A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D1F9F9-2AE4-F264-E69F-249C1A69A3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170237"/>
            <a:ext cx="7773338" cy="448281"/>
          </a:xfrm>
        </p:spPr>
        <p:txBody>
          <a:bodyPr/>
          <a:lstStyle/>
          <a:p>
            <a:pPr>
              <a:defRPr sz="2600" b="1">
                <a:solidFill>
                  <a:srgbClr val="122655"/>
                </a:solidFill>
              </a:defRPr>
            </a:pPr>
            <a:r>
              <a:rPr lang="uk-UA" sz="2600" b="1" dirty="0"/>
              <a:t>Пізні та відстрочені ускладнення ФОС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090253-0226-7667-EB28-FB0D91DDC9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31" y="716692"/>
            <a:ext cx="7773339" cy="597107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2️⃣   </a:t>
            </a:r>
            <a:r>
              <a:rPr lang="en-US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OPIDN</a:t>
            </a:r>
            <a:r>
              <a:rPr lang="uk-UA" sz="2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(organophosphate-induced delayed neuropathy)</a:t>
            </a:r>
          </a:p>
          <a:p>
            <a:pPr marL="0" indent="0">
              <a:buNone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розвивається через 1–3 тижні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🔹 це відстрочена токсична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нейропатія</a:t>
            </a:r>
            <a:endParaRPr lang="uk-UA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k-UA" sz="2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відбувається?</a:t>
            </a:r>
          </a:p>
          <a:p>
            <a:pPr marL="0" indent="0">
              <a:buNone/>
            </a:pP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ушкодження довгих аксонів периферичних нервів</a:t>
            </a:r>
            <a:b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uk-UA" sz="21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демієлінізація</a:t>
            </a:r>
            <a:b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uk-UA" sz="21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аксональна</a:t>
            </a: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 дегенерація</a:t>
            </a:r>
          </a:p>
          <a:p>
            <a:pPr marL="0" indent="0">
              <a:buNone/>
            </a:pPr>
            <a:r>
              <a:rPr lang="uk-UA" sz="22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Клінічно:</a:t>
            </a:r>
          </a:p>
          <a:p>
            <a:pPr marL="0" indent="0">
              <a:buNone/>
            </a:pPr>
            <a:r>
              <a:rPr lang="uk-UA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парези нижніх кінцівок</a:t>
            </a:r>
            <a:b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порушення ходи</a:t>
            </a:r>
            <a:b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зниження рефлексів</a:t>
            </a:r>
            <a:b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сенсорні розлади</a:t>
            </a:r>
          </a:p>
          <a:p>
            <a:pPr marL="0" indent="0">
              <a:buNone/>
            </a:pPr>
            <a:r>
              <a:rPr lang="uk-UA" sz="22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Механізм:</a:t>
            </a:r>
          </a:p>
          <a:p>
            <a:pPr marL="0" indent="0">
              <a:buNone/>
            </a:pP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Пов’язаний не з </a:t>
            </a:r>
            <a:r>
              <a:rPr lang="en-US" sz="21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AChE</a:t>
            </a:r>
            <a:r>
              <a:rPr lang="en-US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а з </a:t>
            </a:r>
            <a:r>
              <a:rPr lang="uk-UA" sz="21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інгібуванням</a:t>
            </a: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 іншого ферменту —</a:t>
            </a:r>
            <a:b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1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нейропатичної</a:t>
            </a: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 естерази (</a:t>
            </a:r>
            <a:r>
              <a:rPr lang="en-US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NTE).</a:t>
            </a:r>
          </a:p>
          <a:p>
            <a:pPr marL="0" indent="0">
              <a:buNone/>
            </a:pPr>
            <a:r>
              <a:rPr lang="uk-UA" sz="2100" b="1" cap="none" dirty="0">
                <a:latin typeface="Arial" panose="020B0604020202020204" pitchFamily="34" charset="0"/>
                <a:cs typeface="Arial" panose="020B0604020202020204" pitchFamily="34" charset="0"/>
              </a:rPr>
              <a:t>Це інший механізм токсичності ФОС.</a:t>
            </a:r>
          </a:p>
        </p:txBody>
      </p:sp>
    </p:spTree>
    <p:extLst>
      <p:ext uri="{BB962C8B-B14F-4D97-AF65-F5344CB8AC3E}">
        <p14:creationId xmlns:p14="http://schemas.microsoft.com/office/powerpoint/2010/main" val="19610481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AC0216-805E-891D-27F6-2D4A43D93F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C461A1-B590-1F06-94E7-43F42C941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170237"/>
            <a:ext cx="7773338" cy="448281"/>
          </a:xfrm>
        </p:spPr>
        <p:txBody>
          <a:bodyPr/>
          <a:lstStyle/>
          <a:p>
            <a:pPr>
              <a:defRPr sz="2600" b="1">
                <a:solidFill>
                  <a:srgbClr val="122655"/>
                </a:solidFill>
              </a:defRPr>
            </a:pPr>
            <a:r>
              <a:rPr lang="uk-UA" sz="2600" b="1" dirty="0"/>
              <a:t>Пізні та відстрочені ускладнення ФОС</a:t>
            </a:r>
            <a:endParaRPr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2B265A-5348-BB5D-D3ED-ACD13B9DEB9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31" y="716692"/>
            <a:ext cx="7773339" cy="59710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uk-UA" b="1" dirty="0"/>
              <a:t>3️⃣ </a:t>
            </a:r>
            <a:r>
              <a:rPr lang="en-US" b="1" dirty="0"/>
              <a:t>   </a:t>
            </a:r>
            <a:r>
              <a:rPr lang="uk-UA" sz="22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Лабораторні маркери</a:t>
            </a: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uk-UA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Еритроцитарна</a:t>
            </a:r>
            <a:r>
              <a:rPr lang="uk-UA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</a:t>
            </a:r>
            <a:r>
              <a:rPr lang="en-US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</a:t>
            </a:r>
          </a:p>
          <a:p>
            <a:pPr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відображає активність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ацетилхолінестерази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 в нервовій тканині.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↓ її активність → підтверджує тяжкість інтоксикації.</a:t>
            </a:r>
          </a:p>
          <a:p>
            <a:pPr>
              <a:buNone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uk-UA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Плазмова </a:t>
            </a:r>
            <a:r>
              <a:rPr lang="uk-UA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бутирилхолінестераза</a:t>
            </a:r>
            <a:r>
              <a:rPr lang="uk-UA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US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BuChE</a:t>
            </a:r>
            <a:r>
              <a:rPr lang="en-US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більш чутливий, але менш специфічний маркер.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падає раніше, ніж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еритроцитарна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ache.</a:t>
            </a:r>
            <a:b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використовується для скринінгу.</a:t>
            </a:r>
          </a:p>
        </p:txBody>
      </p:sp>
    </p:spTree>
    <p:extLst>
      <p:ext uri="{BB962C8B-B14F-4D97-AF65-F5344CB8AC3E}">
        <p14:creationId xmlns:p14="http://schemas.microsoft.com/office/powerpoint/2010/main" val="1322258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18519"/>
            <a:ext cx="7773338" cy="716012"/>
          </a:xfrm>
        </p:spPr>
        <p:txBody>
          <a:bodyPr>
            <a:normAutofit/>
          </a:bodyPr>
          <a:lstStyle/>
          <a:p>
            <a:pPr>
              <a:defRPr sz="2600" b="1">
                <a:solidFill>
                  <a:srgbClr val="122655"/>
                </a:solidFill>
              </a:defRPr>
            </a:pPr>
            <a:r>
              <a:rPr lang="uk-UA" sz="3200" b="1" dirty="0">
                <a:latin typeface="Arial" panose="020B0604020202020204" pitchFamily="34" charset="0"/>
                <a:cs typeface="Arial" panose="020B0604020202020204" pitchFamily="34" charset="0"/>
              </a:rPr>
              <a:t>Лікування інтоксикації ФОС</a:t>
            </a:r>
            <a:endParaRPr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331" y="1594022"/>
            <a:ext cx="7773339" cy="493034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en-US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Атропін</a:t>
            </a:r>
            <a:b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блокує М-рецептори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→ зменшує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бронхорею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, брадикардію</a:t>
            </a: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Оксим</a:t>
            </a: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uk-UA" sz="2400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пралідоксим</a:t>
            </a: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b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реактивує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ache (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aging!)</a:t>
            </a:r>
          </a:p>
          <a:p>
            <a:pPr marL="0" indent="0">
              <a:buNone/>
            </a:pPr>
            <a:r>
              <a:rPr lang="en-US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3️⃣   </a:t>
            </a:r>
            <a:r>
              <a:rPr lang="uk-UA" sz="2400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Бензодіазепіни</a:t>
            </a:r>
            <a:br>
              <a:rPr lang="uk-UA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   </a:t>
            </a:r>
            <a:r>
              <a:rPr lang="uk-UA" sz="2400" cap="none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контроль</a:t>
            </a:r>
            <a:r>
              <a:rPr lang="uk-UA" sz="2400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судом</a:t>
            </a:r>
          </a:p>
          <a:p>
            <a:pPr marL="0" indent="0">
              <a:buNone/>
            </a:pP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4️⃣ </a:t>
            </a:r>
            <a:r>
              <a:rPr lang="en-US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Респіраторна підтримка</a:t>
            </a:r>
            <a:endParaRPr lang="uk-UA" sz="2400" dirty="0">
              <a:solidFill>
                <a:srgbClr val="150CC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C7C03C-6C0D-FB65-4C92-538BE67602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" y="618518"/>
            <a:ext cx="8859794" cy="1123785"/>
          </a:xfrm>
        </p:spPr>
        <p:txBody>
          <a:bodyPr/>
          <a:lstStyle/>
          <a:p>
            <a:r>
              <a:rPr lang="uk-UA" sz="3200" b="1" dirty="0">
                <a:solidFill>
                  <a:srgbClr val="122655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Ключова різниця між ускладненнями</a:t>
            </a:r>
          </a:p>
        </p:txBody>
      </p:sp>
      <p:graphicFrame>
        <p:nvGraphicFramePr>
          <p:cNvPr id="4" name="Місце для вмісту 3">
            <a:extLst>
              <a:ext uri="{FF2B5EF4-FFF2-40B4-BE49-F238E27FC236}">
                <a16:creationId xmlns:a16="http://schemas.microsoft.com/office/drawing/2014/main" id="{EAE2417A-75EF-CB78-2A33-9D56A5FA4DF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4009059"/>
              </p:ext>
            </p:extLst>
          </p:nvPr>
        </p:nvGraphicFramePr>
        <p:xfrm>
          <a:off x="685800" y="2148840"/>
          <a:ext cx="7772400" cy="3108960"/>
        </p:xfrm>
        <a:graphic>
          <a:graphicData uri="http://schemas.openxmlformats.org/drawingml/2006/table">
            <a:tbl>
              <a:tblPr/>
              <a:tblGrid>
                <a:gridCol w="1943100">
                  <a:extLst>
                    <a:ext uri="{9D8B030D-6E8A-4147-A177-3AD203B41FA5}">
                      <a16:colId xmlns:a16="http://schemas.microsoft.com/office/drawing/2014/main" val="1480065060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3629091216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4282093671"/>
                    </a:ext>
                  </a:extLst>
                </a:gridCol>
                <a:gridCol w="1943100">
                  <a:extLst>
                    <a:ext uri="{9D8B030D-6E8A-4147-A177-3AD203B41FA5}">
                      <a16:colId xmlns:a16="http://schemas.microsoft.com/office/drawing/2014/main" val="305605071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Ускладнення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Час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Механізм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Тип ураження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3397560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Гостра криза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Години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Інгібування</a:t>
                      </a: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AChE</a:t>
                      </a:r>
                      <a:endParaRPr lang="en-US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Холінергічна</a:t>
                      </a: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стимуляція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0440239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Intermediate syndrome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1–4 доби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Порушення нервово-м’язової передачі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М’язова слабкість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6400943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OPIDN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1–3 тижні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Інгібування </a:t>
                      </a:r>
                      <a:r>
                        <a:rPr lang="en-US" sz="2000" b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NTE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uk-UA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Аксональна</a:t>
                      </a:r>
                      <a:r>
                        <a:rPr lang="uk-UA" sz="2000" b="1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uk-UA" sz="2000" b="1" dirty="0" err="1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нейропатія</a:t>
                      </a:r>
                      <a:endParaRPr lang="uk-UA" sz="20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213632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764771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D9D9CE-3E6D-E5F6-7E02-88D755565F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190831"/>
            <a:ext cx="7773338" cy="85193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Місцеві анестетики</a:t>
            </a:r>
            <a:br>
              <a:rPr lang="uk-UA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Local anesthetic systemic toxicity </a:t>
            </a:r>
            <a:r>
              <a:rPr lang="en-US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LAST)</a:t>
            </a:r>
            <a:endParaRPr lang="uk-UA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F7824F6-22E1-AC5D-3385-5F0AA1CA1D0D}"/>
              </a:ext>
            </a:extLst>
          </p:cNvPr>
          <p:cNvSpPr txBox="1"/>
          <p:nvPr/>
        </p:nvSpPr>
        <p:spPr>
          <a:xfrm>
            <a:off x="537048" y="1254552"/>
            <a:ext cx="556718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 дії місцевих </a:t>
            </a:r>
            <a:r>
              <a:rPr lang="uk-UA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анестетиків</a:t>
            </a:r>
            <a:endParaRPr lang="uk-UA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0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Основний механізм</a:t>
            </a:r>
          </a:p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потенціалзалежних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Na⁺-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каналів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Пригнічення деполяризації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↓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Блок проведення нервового імпульсу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09ED67F-8C79-AF90-3D51-E43756A29847}"/>
              </a:ext>
            </a:extLst>
          </p:cNvPr>
          <p:cNvSpPr txBox="1"/>
          <p:nvPr/>
        </p:nvSpPr>
        <p:spPr>
          <a:xfrm>
            <a:off x="2286000" y="3844147"/>
            <a:ext cx="6450227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0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 важливо?</a:t>
            </a:r>
          </a:p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Діють на всі збудливі тканини</a:t>
            </a:r>
          </a:p>
          <a:p>
            <a:pPr marL="630238" indent="2714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периферичні нерви</a:t>
            </a:r>
          </a:p>
          <a:p>
            <a:pPr marL="630238" indent="2714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міокард</a:t>
            </a:r>
          </a:p>
          <a:p>
            <a:pPr marL="630238" indent="2714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провідну систему серця</a:t>
            </a:r>
          </a:p>
          <a:p>
            <a:pPr marL="630238" indent="2714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ЦНС</a:t>
            </a:r>
          </a:p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➡ Токсичність = продовження фармакологічного механізму</a:t>
            </a:r>
          </a:p>
        </p:txBody>
      </p:sp>
    </p:spTree>
    <p:extLst>
      <p:ext uri="{BB962C8B-B14F-4D97-AF65-F5344CB8AC3E}">
        <p14:creationId xmlns:p14="http://schemas.microsoft.com/office/powerpoint/2010/main" val="39263582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26C1CC-7874-889E-FE12-6F5877C689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252759"/>
            <a:ext cx="7773338" cy="954250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 виникає системна токсичність?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4FDA9FE7-B139-1D3D-37D9-2B9A42FD2B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31" y="1460914"/>
            <a:ext cx="7773339" cy="408949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Причини</a:t>
            </a:r>
          </a:p>
          <a:p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Випадкове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внутрішньосудинне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введення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передозування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порушення метаболізму (печінкова недостатність)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висока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ліпофільність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препарату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вагітність,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гіпоальбумінемія</a:t>
            </a:r>
            <a:endParaRPr lang="uk-UA" sz="2400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b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k-UA" sz="24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Ключовий момент</a:t>
            </a:r>
          </a:p>
          <a:p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Спочатку уражається ЦНС, потім — серцево-судинна система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76420324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кутник: округлені кути 12">
            <a:extLst>
              <a:ext uri="{FF2B5EF4-FFF2-40B4-BE49-F238E27FC236}">
                <a16:creationId xmlns:a16="http://schemas.microsoft.com/office/drawing/2014/main" id="{24662178-A77B-C338-98FC-487E144677A9}"/>
              </a:ext>
            </a:extLst>
          </p:cNvPr>
          <p:cNvSpPr/>
          <p:nvPr/>
        </p:nvSpPr>
        <p:spPr>
          <a:xfrm>
            <a:off x="4528752" y="2568870"/>
            <a:ext cx="4522570" cy="229630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Патогенез </a:t>
            </a:r>
            <a:r>
              <a:rPr lang="uk-UA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кардіотоксичності</a:t>
            </a:r>
            <a:endParaRPr lang="uk-UA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ts val="2500"/>
              </a:lnSpc>
            </a:pP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Na⁺-</a:t>
            </a: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каналів у міокарді</a:t>
            </a:r>
            <a:b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→ уповільнення проведення</a:t>
            </a:r>
          </a:p>
          <a:p>
            <a:pPr>
              <a:lnSpc>
                <a:spcPts val="2500"/>
              </a:lnSpc>
            </a:pP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Ca²⁺-</a:t>
            </a: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каналів (частково)</a:t>
            </a:r>
          </a:p>
          <a:p>
            <a:pPr>
              <a:lnSpc>
                <a:spcPts val="2500"/>
              </a:lnSpc>
            </a:pP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3️⃣ 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Зниження скоротливості</a:t>
            </a:r>
          </a:p>
          <a:p>
            <a:pPr>
              <a:lnSpc>
                <a:spcPts val="2500"/>
              </a:lnSpc>
            </a:pP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4️⃣ </a:t>
            </a:r>
            <a:r>
              <a:rPr lang="en-US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Порушення автоматизму</a:t>
            </a:r>
          </a:p>
        </p:txBody>
      </p:sp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2FAB2025-491A-BC28-E854-2B28B6F60F23}"/>
              </a:ext>
            </a:extLst>
          </p:cNvPr>
          <p:cNvSpPr/>
          <p:nvPr/>
        </p:nvSpPr>
        <p:spPr>
          <a:xfrm>
            <a:off x="129748" y="3581569"/>
            <a:ext cx="3812526" cy="23404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uk-UA">
              <a:solidFill>
                <a:schemeClr val="bg1">
                  <a:lumMod val="85000"/>
                </a:schemeClr>
              </a:solidFill>
            </a:endParaRPr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5981D3-80F1-52A4-840A-EF427A0A4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59473" y="189625"/>
            <a:ext cx="7773338" cy="494436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Клінічні стадії </a:t>
            </a:r>
            <a:r>
              <a:rPr lang="en-US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LAST</a:t>
            </a:r>
            <a:endParaRPr lang="uk-UA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ED36287-9010-8A63-FB94-E19FDD3D437B}"/>
              </a:ext>
            </a:extLst>
          </p:cNvPr>
          <p:cNvSpPr txBox="1"/>
          <p:nvPr/>
        </p:nvSpPr>
        <p:spPr>
          <a:xfrm>
            <a:off x="364058" y="824268"/>
            <a:ext cx="4207942" cy="2603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  <a:buNone/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Початкова (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збудження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ЦНС)</a:t>
            </a:r>
          </a:p>
          <a:p>
            <a:pPr>
              <a:lnSpc>
                <a:spcPts val="2700"/>
              </a:lnSpc>
              <a:spcAft>
                <a:spcPts val="1200"/>
              </a:spcAft>
              <a:buNone/>
            </a:pP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Металевий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присмак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Оніміння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губ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Поколювання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язика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Запаморочення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• Тремор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Тривожність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081D48-966E-4E71-C470-9093273C13CC}"/>
              </a:ext>
            </a:extLst>
          </p:cNvPr>
          <p:cNvSpPr txBox="1"/>
          <p:nvPr/>
        </p:nvSpPr>
        <p:spPr>
          <a:xfrm>
            <a:off x="5189840" y="936010"/>
            <a:ext cx="3694668" cy="11695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1200"/>
              </a:spcAft>
            </a:pP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Судомна</a:t>
            </a:r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стадія</a:t>
            </a:r>
            <a:endParaRPr lang="ru-RU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1200"/>
              </a:spcAft>
              <a:buNone/>
            </a:pPr>
            <a:r>
              <a:rPr lang="ru-RU" dirty="0"/>
              <a:t>•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Генералізовані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судоми</a:t>
            </a:r>
            <a:b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Порушення</a:t>
            </a:r>
            <a:r>
              <a:rPr lang="ru-RU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свідомості</a:t>
            </a:r>
            <a:endParaRPr lang="ru-RU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36A2E2-3F12-9D92-F4D1-2623336E3EB0}"/>
              </a:ext>
            </a:extLst>
          </p:cNvPr>
          <p:cNvSpPr txBox="1"/>
          <p:nvPr/>
        </p:nvSpPr>
        <p:spPr>
          <a:xfrm>
            <a:off x="271851" y="3723819"/>
            <a:ext cx="3812526" cy="1975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3️</a:t>
            </a:r>
            <a:r>
              <a:rPr lang="uk-UA" b="1" dirty="0"/>
              <a:t>⃣ </a:t>
            </a:r>
            <a:r>
              <a:rPr lang="en-US" b="1" dirty="0"/>
              <a:t>  </a:t>
            </a:r>
            <a:r>
              <a:rPr lang="uk-UA" sz="2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Кардіотоксична</a:t>
            </a: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стадія</a:t>
            </a:r>
          </a:p>
          <a:p>
            <a:pPr marL="271463">
              <a:lnSpc>
                <a:spcPts val="2500"/>
              </a:lnSpc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• Брадикардія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AV-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блок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• Шлуночкові аритмії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•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Гіпотензія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• Асистолія</a:t>
            </a:r>
          </a:p>
        </p:txBody>
      </p:sp>
      <p:sp>
        <p:nvSpPr>
          <p:cNvPr id="12" name="Стрілка: смугаста вправо 11">
            <a:extLst>
              <a:ext uri="{FF2B5EF4-FFF2-40B4-BE49-F238E27FC236}">
                <a16:creationId xmlns:a16="http://schemas.microsoft.com/office/drawing/2014/main" id="{3219EEA9-D15B-C5C8-811F-F54C28169085}"/>
              </a:ext>
            </a:extLst>
          </p:cNvPr>
          <p:cNvSpPr/>
          <p:nvPr/>
        </p:nvSpPr>
        <p:spPr>
          <a:xfrm>
            <a:off x="3760503" y="3623787"/>
            <a:ext cx="800370" cy="453914"/>
          </a:xfrm>
          <a:prstGeom prst="stripedRightArrow">
            <a:avLst>
              <a:gd name="adj1" fmla="val 65313"/>
              <a:gd name="adj2" fmla="val 50000"/>
            </a:avLst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880F42-D4CD-E14F-28E4-8F39B295D523}"/>
              </a:ext>
            </a:extLst>
          </p:cNvPr>
          <p:cNvSpPr txBox="1"/>
          <p:nvPr/>
        </p:nvSpPr>
        <p:spPr>
          <a:xfrm>
            <a:off x="3942274" y="5167825"/>
            <a:ext cx="4929875" cy="1600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/>
              <a:t>Особливо небезпечний: </a:t>
            </a:r>
            <a:r>
              <a:rPr lang="uk-UA" sz="3200" b="1" dirty="0" err="1">
                <a:solidFill>
                  <a:srgbClr val="C00000"/>
                </a:solidFill>
              </a:rPr>
              <a:t>бупівакаїн</a:t>
            </a:r>
            <a:endParaRPr lang="uk-UA" sz="2000" b="1" dirty="0">
              <a:solidFill>
                <a:srgbClr val="C00000"/>
              </a:solidFill>
            </a:endParaRPr>
          </a:p>
          <a:p>
            <a:pPr>
              <a:buNone/>
            </a:pPr>
            <a:r>
              <a:rPr lang="uk-UA" dirty="0"/>
              <a:t>• 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Висока </a:t>
            </a:r>
            <a:r>
              <a:rPr lang="uk-UA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ліпофільність</a:t>
            </a:r>
            <a:b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• Сильне зв’язування з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Na⁺-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каналами</a:t>
            </a:r>
            <a:b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• Повільна дисоціація</a:t>
            </a:r>
          </a:p>
          <a:p>
            <a:pPr>
              <a:buNone/>
            </a:pP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➡ Рефрактерні шлуночкові аритмії</a:t>
            </a: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Стрілка: смугаста вправо 17">
            <a:extLst>
              <a:ext uri="{FF2B5EF4-FFF2-40B4-BE49-F238E27FC236}">
                <a16:creationId xmlns:a16="http://schemas.microsoft.com/office/drawing/2014/main" id="{7713756F-A0D0-A7A0-D7CD-96B03D7AF8FC}"/>
              </a:ext>
            </a:extLst>
          </p:cNvPr>
          <p:cNvSpPr/>
          <p:nvPr/>
        </p:nvSpPr>
        <p:spPr>
          <a:xfrm rot="5400000">
            <a:off x="6103600" y="4731630"/>
            <a:ext cx="616889" cy="576810"/>
          </a:xfrm>
          <a:prstGeom prst="stripedRightArrow">
            <a:avLst/>
          </a:prstGeom>
          <a:solidFill>
            <a:schemeClr val="bg1">
              <a:lumMod val="5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72772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ACCA3F-8613-4DD5-AE84-C93E1C91B7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363143"/>
            <a:ext cx="7773338" cy="703655"/>
          </a:xfrm>
        </p:spPr>
        <p:txBody>
          <a:bodyPr/>
          <a:lstStyle/>
          <a:p>
            <a:r>
              <a:rPr lang="uk-UA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Лікування 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LAST</a:t>
            </a:r>
            <a:endParaRPr lang="uk-UA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C477459C-4DD6-33CB-AF33-7BC5C52B364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31" y="1322174"/>
            <a:ext cx="7773339" cy="44690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Негайне припинення введення</a:t>
            </a:r>
          </a:p>
          <a:p>
            <a:pPr marL="0" indent="0">
              <a:buNone/>
            </a:pP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Контроль дихання та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оксигенація</a:t>
            </a:r>
            <a:endParaRPr lang="uk-UA" sz="2400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3️⃣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Бензодіазепіни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400" cap="none" dirty="0">
                <a:latin typeface="Arial" panose="020B0604020202020204" pitchFamily="34" charset="0"/>
                <a:cs typeface="Arial" panose="020B0604020202020204" pitchFamily="34" charset="0"/>
              </a:rPr>
              <a:t>(для контролю судом)</a:t>
            </a:r>
          </a:p>
          <a:p>
            <a:pPr marL="0" indent="0">
              <a:buNone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4️⃣ 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Ліпідна емульсія 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(20%)</a:t>
            </a:r>
          </a:p>
          <a:p>
            <a:pPr marL="0" indent="0">
              <a:buNone/>
            </a:pPr>
            <a:r>
              <a:rPr lang="uk-UA" sz="2400" b="1" cap="none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Механізм: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• “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lipid sink” — 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зв’язування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ліпофільного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 анестетика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зменшення його концентрації в серці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• поліпшення скоротливості міокарда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724358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0535D1-4C85-A260-E26D-DB91653E51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903CF10-D5FF-087E-3CCC-3A6FB63224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363143"/>
            <a:ext cx="7773338" cy="703655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</a:pPr>
            <a:r>
              <a:rPr lang="ru-RU" sz="2800" b="1" cap="none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Патогенетичні</a:t>
            </a:r>
            <a:r>
              <a:rPr lang="ru-RU" sz="28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cap="none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механізми</a:t>
            </a:r>
            <a:r>
              <a:rPr lang="ru-RU" sz="28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cap="none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токсичності</a:t>
            </a:r>
            <a:r>
              <a:rPr lang="ru-RU" sz="28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cap="none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місцевих</a:t>
            </a:r>
            <a:r>
              <a:rPr lang="ru-RU" sz="2800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cap="none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анестетиків</a:t>
            </a:r>
            <a:endParaRPr lang="uk-UA" sz="2800" b="1" cap="none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1B323A8C-B86A-65BF-1865-7D36E765CF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331" y="1322174"/>
            <a:ext cx="7773339" cy="44690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400" dirty="0"/>
              <a:t>1️⃣ </a:t>
            </a:r>
            <a:r>
              <a:rPr lang="en-US" sz="2400" dirty="0"/>
              <a:t>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Іонно-канальна блокада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депресія ЦНС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3️⃣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депресія міокарда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4️⃣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порушення провідності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5️⃣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4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гемодинамічна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 нестабільність</a:t>
            </a:r>
          </a:p>
          <a:p>
            <a:pPr marL="0" indent="0">
              <a:buNone/>
            </a:pPr>
            <a:r>
              <a:rPr lang="uk-UA" sz="2400" b="1" cap="none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Клінічний акцент </a:t>
            </a:r>
          </a:p>
          <a:p>
            <a:pPr marL="0" indent="0">
              <a:buNone/>
            </a:pP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✔ </a:t>
            </a:r>
            <a:r>
              <a:rPr lang="en-US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LAST — </a:t>
            </a: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рідкісна, але фатальна побічна дія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✔ ранні неврологічні симптоми — попередження</a:t>
            </a:r>
            <a:b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400" b="1" cap="none" dirty="0">
                <a:latin typeface="Arial" panose="020B0604020202020204" pitchFamily="34" charset="0"/>
                <a:cs typeface="Arial" panose="020B0604020202020204" pitchFamily="34" charset="0"/>
              </a:rPr>
              <a:t>✔ ліпідна терапія — стандарт лікування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198894122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64B2B2F-7ABB-5F69-FD42-FE5DD4C02B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BE31FBF3-6654-56BF-F5F3-84714E8200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92881" y="303176"/>
            <a:ext cx="8558238" cy="6251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6622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93B3AE-69CF-03A0-E217-4BFF0FC592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37441" y="216922"/>
            <a:ext cx="4540445" cy="531341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Літій</a:t>
            </a: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DA1FA1D0-7ECF-EB4F-8882-651EA26345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6112" y="482593"/>
            <a:ext cx="3871330" cy="58069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620A74E-F027-8891-0EA3-D9AD8B30759E}"/>
              </a:ext>
            </a:extLst>
          </p:cNvPr>
          <p:cNvSpPr txBox="1"/>
          <p:nvPr/>
        </p:nvSpPr>
        <p:spPr>
          <a:xfrm>
            <a:off x="4572000" y="819828"/>
            <a:ext cx="4292385" cy="60324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Група: </a:t>
            </a: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нормотиміки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 (стабілізатори настрою)</a:t>
            </a:r>
            <a:b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uk-UA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Препарат: 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літію карбонат</a:t>
            </a:r>
          </a:p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4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Показання:</a:t>
            </a:r>
          </a:p>
          <a:p>
            <a:pPr marL="185738" indent="3571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Біполярний афективний розлад (манія, профілактика рецидивів)</a:t>
            </a:r>
          </a:p>
          <a:p>
            <a:pPr marL="185738" indent="3571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Підтримуюча терапія</a:t>
            </a:r>
          </a:p>
          <a:p>
            <a:pPr marL="185738" indent="357188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Аугментація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 (для підсилення дії </a:t>
            </a:r>
            <a:r>
              <a:rPr lang="uk-UA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антиприсохитів</a:t>
            </a:r>
            <a:r>
              <a:rPr lang="uk-UA" sz="2400" b="1" dirty="0">
                <a:latin typeface="Arial" panose="020B0604020202020204" pitchFamily="34" charset="0"/>
                <a:cs typeface="Arial" panose="020B0604020202020204" pitchFamily="34" charset="0"/>
              </a:rPr>
              <a:t>) при резистентній депресії</a:t>
            </a:r>
          </a:p>
        </p:txBody>
      </p:sp>
    </p:spTree>
    <p:extLst>
      <p:ext uri="{BB962C8B-B14F-4D97-AF65-F5344CB8AC3E}">
        <p14:creationId xmlns:p14="http://schemas.microsoft.com/office/powerpoint/2010/main" val="14688238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32E930F-D345-4626-3E6A-9EEF2AEAA6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2185" y="266690"/>
            <a:ext cx="7680192" cy="703655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Механізми дії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3B98AC8-32C4-3936-6327-B16E2AA015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1829" y="1106705"/>
            <a:ext cx="8001468" cy="342410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Літій не «простий стабілізатор». Він впливає на: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Інозитол</a:t>
            </a: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-фосфатний каскад (гальмування 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inositol </a:t>
            </a:r>
            <a:r>
              <a:rPr lang="en-US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monophosphatase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en-US" b="1" cap="none" dirty="0">
                <a:latin typeface="Arial" panose="020B0604020202020204" pitchFamily="34" charset="0"/>
                <a:cs typeface="Arial" panose="020B0604020202020204" pitchFamily="34" charset="0"/>
              </a:rPr>
              <a:t>Gsk-3</a:t>
            </a:r>
            <a:r>
              <a:rPr lang="el-GR" b="1" cap="none" dirty="0">
                <a:latin typeface="Arial" panose="020B0604020202020204" pitchFamily="34" charset="0"/>
                <a:cs typeface="Arial" panose="020B0604020202020204" pitchFamily="34" charset="0"/>
              </a:rPr>
              <a:t>β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🔹 Внутрішньоклітинну передачу сигналу</a:t>
            </a:r>
          </a:p>
          <a:p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Нейропластичність</a:t>
            </a:r>
            <a:endParaRPr lang="uk-UA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uk-UA" b="1" cap="none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Тобто це препарат внутрішньоклітинного рівня регуляції, а не рецепторного.</a:t>
            </a:r>
          </a:p>
          <a:p>
            <a:endParaRPr lang="uk-UA" dirty="0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A7E7427E-B8BB-4122-90D1-1EBEFF165242}"/>
              </a:ext>
            </a:extLst>
          </p:cNvPr>
          <p:cNvSpPr/>
          <p:nvPr/>
        </p:nvSpPr>
        <p:spPr>
          <a:xfrm>
            <a:off x="592185" y="5104335"/>
            <a:ext cx="78294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Malhi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 GS et al. Lithium therapy and its interactions. Aust </a:t>
            </a:r>
            <a:r>
              <a:rPr lang="en-US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Prescr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. 2020.</a:t>
            </a:r>
            <a:r>
              <a:rPr lang="uk-UA" sz="1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DOI: 10.18773/austprescr.2020.024</a:t>
            </a:r>
            <a:endParaRPr lang="uk-UA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Wiuff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 AC et al. Association between lithium treatment and renal, thyroid and parathyroid disease. Bipolar </a:t>
            </a:r>
            <a:r>
              <a:rPr lang="en-US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Disord</a:t>
            </a:r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. 2024.DOI: 10.1111/bdi.13356</a:t>
            </a:r>
            <a:endParaRPr lang="ru-RU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0829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1113E4-AB67-6D4B-364C-5800384478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83040" y="223102"/>
            <a:ext cx="7773338" cy="604801"/>
          </a:xfrm>
        </p:spPr>
        <p:txBody>
          <a:bodyPr/>
          <a:lstStyle/>
          <a:p>
            <a:r>
              <a:rPr lang="uk-UA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 пастка?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C0AB35F-DFDE-C863-D9CD-4867B37969CE}"/>
              </a:ext>
            </a:extLst>
          </p:cNvPr>
          <p:cNvSpPr txBox="1"/>
          <p:nvPr/>
        </p:nvSpPr>
        <p:spPr>
          <a:xfrm>
            <a:off x="172526" y="827415"/>
            <a:ext cx="5591432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/>
              <a:t>1️⃣ </a:t>
            </a:r>
            <a:r>
              <a:rPr lang="en-US" b="1" dirty="0"/>
              <a:t>   </a:t>
            </a: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Вузьке терапевтичне вікно</a:t>
            </a:r>
          </a:p>
          <a:p>
            <a:pPr marL="715963" indent="-444500">
              <a:buNone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Терапевтична концентрація:</a:t>
            </a:r>
            <a:b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0,6–1,2 ммоль/л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5963" indent="-444500">
              <a:buNone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Токсичність починається вже з:</a:t>
            </a:r>
            <a:b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&gt;1,5 ммоль/л</a:t>
            </a: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5963" indent="-444500">
              <a:buNone/>
            </a:pPr>
            <a: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  <a:t>Критична токсичність:</a:t>
            </a:r>
            <a:br>
              <a:rPr lang="uk-UA" sz="20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&gt;2,0 ммоль/л</a:t>
            </a:r>
            <a:endParaRPr lang="en-US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15963" indent="-444500">
              <a:buNone/>
            </a:pPr>
            <a:endParaRPr lang="uk-UA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sz="20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Межа між «лікує» і «токсичний» — мінімальна.</a:t>
            </a:r>
            <a:endParaRPr lang="uk-UA" b="1" dirty="0">
              <a:solidFill>
                <a:srgbClr val="150CC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E1E1B32-53D4-25BC-43F9-C8D86FCD0F18}"/>
              </a:ext>
            </a:extLst>
          </p:cNvPr>
          <p:cNvSpPr txBox="1"/>
          <p:nvPr/>
        </p:nvSpPr>
        <p:spPr>
          <a:xfrm>
            <a:off x="4178808" y="3136634"/>
            <a:ext cx="4792666" cy="29392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58775" indent="271463"/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Ниркова елімінація </a:t>
            </a:r>
            <a:r>
              <a:rPr lang="uk-UA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Літій: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фільтрується в клубочках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реабсорбується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разом із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Na⁺</a:t>
            </a:r>
          </a:p>
          <a:p>
            <a:pPr marL="265113" indent="182563">
              <a:buNone/>
            </a:pPr>
            <a:r>
              <a:rPr lang="uk-UA" sz="20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Тому будь-яка: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дегідратація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діуретики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(особливо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тіазиди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НПЗП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інгібітори АПФ </a:t>
            </a:r>
          </a:p>
          <a:p>
            <a:pPr marL="265113" indent="182563"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→ ↑ концентрації літію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E0D3FFD-4979-9DE2-8DDA-54B1E3F20757}"/>
              </a:ext>
            </a:extLst>
          </p:cNvPr>
          <p:cNvSpPr txBox="1"/>
          <p:nvPr/>
        </p:nvSpPr>
        <p:spPr>
          <a:xfrm>
            <a:off x="796543" y="6198572"/>
            <a:ext cx="777333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  <a:buNone/>
            </a:pP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Ось тут більшість лікарів і “падають у пастку”</a:t>
            </a:r>
            <a:endParaRPr lang="uk-UA" sz="2000" b="1" dirty="0">
              <a:solidFill>
                <a:srgbClr val="150CC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Графіка 5" descr="Сирена">
            <a:extLst>
              <a:ext uri="{FF2B5EF4-FFF2-40B4-BE49-F238E27FC236}">
                <a16:creationId xmlns:a16="http://schemas.microsoft.com/office/drawing/2014/main" id="{5BF7AA1F-7084-4740-9D55-F5352BB28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88406" y="35453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8890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AC981F-41C1-89AA-14FB-63E23D7B0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4259" y="187992"/>
            <a:ext cx="7773338" cy="54105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Клініка токсичності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7EC7AAB-141D-0D0F-D888-251088BCBB1C}"/>
              </a:ext>
            </a:extLst>
          </p:cNvPr>
          <p:cNvSpPr txBox="1"/>
          <p:nvPr/>
        </p:nvSpPr>
        <p:spPr>
          <a:xfrm>
            <a:off x="4782065" y="1726956"/>
            <a:ext cx="4040659" cy="15081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9A0000"/>
                </a:solidFill>
              </a:rPr>
              <a:t>Особливо небезпечна:</a:t>
            </a:r>
            <a:br>
              <a:rPr lang="uk-UA" b="1" dirty="0"/>
            </a:br>
            <a:r>
              <a:rPr lang="uk-UA" b="1" dirty="0"/>
              <a:t>🔴 хронічна кумулятивна інтоксикація</a:t>
            </a:r>
            <a:br>
              <a:rPr lang="uk-UA" b="1" dirty="0"/>
            </a:br>
            <a:r>
              <a:rPr lang="uk-UA" b="1" dirty="0"/>
              <a:t>(коли симптоми з’являються поступово і їх не пов’язують із літієм)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CE5E669-34AE-BEF5-F704-1BCB69186C6D}"/>
              </a:ext>
            </a:extLst>
          </p:cNvPr>
          <p:cNvSpPr txBox="1"/>
          <p:nvPr/>
        </p:nvSpPr>
        <p:spPr>
          <a:xfrm>
            <a:off x="1772727" y="4438670"/>
            <a:ext cx="711178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Літій = препарат з моніторингом рівня в крові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Контроль креатиніну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Контроль ТТГ (гіпотиреоз!)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Враховувати взаємодії</a:t>
            </a:r>
          </a:p>
          <a:p>
            <a:pPr algn="ctr">
              <a:buNone/>
            </a:pPr>
            <a:r>
              <a:rPr lang="uk-UA" sz="20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головне:</a:t>
            </a:r>
          </a:p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Літій — не старий “простий” препарат.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Це молекула з високою клінічною відповідальністю.</a:t>
            </a:r>
          </a:p>
        </p:txBody>
      </p:sp>
      <p:graphicFrame>
        <p:nvGraphicFramePr>
          <p:cNvPr id="12" name="Схема 11">
            <a:extLst>
              <a:ext uri="{FF2B5EF4-FFF2-40B4-BE49-F238E27FC236}">
                <a16:creationId xmlns:a16="http://schemas.microsoft.com/office/drawing/2014/main" id="{76E62667-12BE-E6B4-CFCE-BAA1950EEDA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19872463"/>
              </p:ext>
            </p:extLst>
          </p:nvPr>
        </p:nvGraphicFramePr>
        <p:xfrm>
          <a:off x="126422" y="603696"/>
          <a:ext cx="4655643" cy="36470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B17C0834-31A2-3C8A-CB7D-33A413663E2E}"/>
              </a:ext>
            </a:extLst>
          </p:cNvPr>
          <p:cNvSpPr/>
          <p:nvPr/>
        </p:nvSpPr>
        <p:spPr>
          <a:xfrm>
            <a:off x="384486" y="4899911"/>
            <a:ext cx="1161536" cy="8402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9E0000"/>
                </a:solidFill>
                <a:latin typeface="Arial Black" panose="020B0A04020102020204" pitchFamily="34" charset="0"/>
              </a:rPr>
              <a:t>NB!</a:t>
            </a:r>
            <a:endParaRPr lang="uk-UA" sz="3600" b="1" dirty="0">
              <a:solidFill>
                <a:srgbClr val="9E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97893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FF4FFA-0FA2-87FB-0B1C-996BE5FCD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0" y="307660"/>
            <a:ext cx="4139514" cy="913720"/>
          </a:xfrm>
        </p:spPr>
        <p:txBody>
          <a:bodyPr>
            <a:normAutofit fontScale="90000"/>
          </a:bodyPr>
          <a:lstStyle/>
          <a:p>
            <a:r>
              <a:rPr lang="uk-UA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Протисудомні</a:t>
            </a:r>
            <a:r>
              <a:rPr lang="uk-UA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24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24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antiepileptic drugs, AEDS)</a:t>
            </a:r>
            <a:endParaRPr lang="uk-UA" b="1" cap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Місце для вмісту 4">
            <a:extLst>
              <a:ext uri="{FF2B5EF4-FFF2-40B4-BE49-F238E27FC236}">
                <a16:creationId xmlns:a16="http://schemas.microsoft.com/office/drawing/2014/main" id="{8D179493-587E-501D-95CB-9ED71A3022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2995" y="297588"/>
            <a:ext cx="3928994" cy="53370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D1E986E-3318-B809-59E8-DDD248DACC50}"/>
              </a:ext>
            </a:extLst>
          </p:cNvPr>
          <p:cNvSpPr txBox="1"/>
          <p:nvPr/>
        </p:nvSpPr>
        <p:spPr>
          <a:xfrm>
            <a:off x="4250724" y="1367802"/>
            <a:ext cx="4572000" cy="4825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Класичні представники:</a:t>
            </a:r>
          </a:p>
          <a:p>
            <a:pPr marL="358775" indent="271463">
              <a:buFont typeface="Arial" panose="020B0604020202020204" pitchFamily="34" charset="0"/>
              <a:buChar char="•"/>
            </a:pPr>
            <a:r>
              <a:rPr lang="uk-UA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карбамазепін</a:t>
            </a:r>
            <a:endParaRPr lang="uk-UA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8775" indent="271463">
              <a:buFont typeface="Arial" panose="020B0604020202020204" pitchFamily="34" charset="0"/>
              <a:buChar char="•"/>
            </a:pPr>
            <a:r>
              <a:rPr lang="uk-UA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фенітоїн</a:t>
            </a:r>
            <a:endParaRPr lang="uk-UA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8775" indent="271463">
              <a:buFont typeface="Arial" panose="020B0604020202020204" pitchFamily="34" charset="0"/>
              <a:buChar char="•"/>
            </a:pPr>
            <a:r>
              <a:rPr lang="uk-UA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ламотриджин</a:t>
            </a:r>
            <a:endParaRPr lang="uk-UA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8775" indent="271463">
              <a:buFont typeface="Arial" panose="020B0604020202020204" pitchFamily="34" charset="0"/>
              <a:buChar char="•"/>
            </a:pPr>
            <a:r>
              <a:rPr lang="uk-UA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вальпроат</a:t>
            </a:r>
            <a:endParaRPr lang="uk-UA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8775" indent="271463">
              <a:buFont typeface="Arial" panose="020B0604020202020204" pitchFamily="34" charset="0"/>
              <a:buChar char="•"/>
            </a:pPr>
            <a:r>
              <a:rPr lang="uk-UA" sz="2200" b="1" dirty="0">
                <a:latin typeface="Arial" panose="020B0604020202020204" pitchFamily="34" charset="0"/>
                <a:cs typeface="Arial" panose="020B0604020202020204" pitchFamily="34" charset="0"/>
              </a:rPr>
              <a:t>фенобарбітал</a:t>
            </a:r>
          </a:p>
          <a:p>
            <a:pPr>
              <a:buNone/>
            </a:pPr>
            <a:r>
              <a:rPr lang="uk-UA" sz="20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Механізми дії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(рецепторний рівень):</a:t>
            </a: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5738" indent="173038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Na⁺-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каналів</a:t>
            </a:r>
          </a:p>
          <a:p>
            <a:pPr marL="185738" indent="173038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Підсилення ГАМК-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ергічної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					передачі</a:t>
            </a:r>
          </a:p>
          <a:p>
            <a:pPr marL="185738" indent="173038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Ca²⁺-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каналів</a:t>
            </a:r>
          </a:p>
          <a:p>
            <a:pPr marL="185738" indent="173038">
              <a:lnSpc>
                <a:spcPts val="3000"/>
              </a:lnSpc>
              <a:buFont typeface="Arial" panose="020B0604020202020204" pitchFamily="34" charset="0"/>
              <a:buChar char="•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Зниження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глутаматергічної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					активності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A81DCA4-9EFA-E27C-D9C1-DEF5E3F180F1}"/>
              </a:ext>
            </a:extLst>
          </p:cNvPr>
          <p:cNvSpPr txBox="1"/>
          <p:nvPr/>
        </p:nvSpPr>
        <p:spPr>
          <a:xfrm>
            <a:off x="1742303" y="6037192"/>
            <a:ext cx="6067167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800" b="1" dirty="0">
                <a:latin typeface="Arial" panose="020B0604020202020204" pitchFamily="34" charset="0"/>
                <a:cs typeface="Arial" panose="020B0604020202020204" pitchFamily="34" charset="0"/>
              </a:rPr>
              <a:t>Але пастка не в нейронах</a:t>
            </a:r>
          </a:p>
        </p:txBody>
      </p:sp>
    </p:spTree>
    <p:extLst>
      <p:ext uri="{BB962C8B-B14F-4D97-AF65-F5344CB8AC3E}">
        <p14:creationId xmlns:p14="http://schemas.microsoft.com/office/powerpoint/2010/main" val="93060882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1D53E7-313B-9FD9-9EF7-2AD266383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69173" y="177775"/>
            <a:ext cx="4405653" cy="580087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Імунна катастрофа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2B6243-7908-3750-7511-500229A0CE69}"/>
              </a:ext>
            </a:extLst>
          </p:cNvPr>
          <p:cNvSpPr txBox="1"/>
          <p:nvPr/>
        </p:nvSpPr>
        <p:spPr>
          <a:xfrm>
            <a:off x="1590931" y="745239"/>
            <a:ext cx="657023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SCAR-</a:t>
            </a:r>
            <a:r>
              <a:rPr lang="en-US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синдроми</a:t>
            </a:r>
            <a:r>
              <a:rPr lang="en-US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(Severe Cutaneous Adverse Reactions</a:t>
            </a:r>
            <a:r>
              <a:rPr lang="en-US" dirty="0"/>
              <a:t>)</a:t>
            </a:r>
            <a:endParaRPr lang="uk-UA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A59B7B5-B93A-D33E-B97B-5206327CD4E8}"/>
              </a:ext>
            </a:extLst>
          </p:cNvPr>
          <p:cNvSpPr txBox="1"/>
          <p:nvPr/>
        </p:nvSpPr>
        <p:spPr>
          <a:xfrm>
            <a:off x="240488" y="1214115"/>
            <a:ext cx="8684056" cy="40934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Найбільш небезпечні: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SJS (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синдром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Стівенса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–Джонсона)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TEN (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токсичний епідермальний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некроліз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271463" indent="173038">
              <a:buFont typeface="Arial" panose="020B0604020202020204" pitchFamily="34" charset="0"/>
              <a:buChar char="•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DRESS-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синдром (</a:t>
            </a:r>
            <a:r>
              <a:rPr lang="ru-RU" dirty="0" err="1"/>
              <a:t>лікарська</a:t>
            </a:r>
            <a:r>
              <a:rPr lang="ru-RU" dirty="0"/>
              <a:t> </a:t>
            </a:r>
            <a:r>
              <a:rPr lang="ru-RU" dirty="0" err="1"/>
              <a:t>реакція</a:t>
            </a:r>
            <a:r>
              <a:rPr lang="ru-RU" dirty="0"/>
              <a:t> з </a:t>
            </a:r>
            <a:r>
              <a:rPr lang="ru-RU" dirty="0" err="1"/>
              <a:t>еозинофілією</a:t>
            </a:r>
            <a:r>
              <a:rPr lang="ru-RU" dirty="0"/>
              <a:t> та </a:t>
            </a:r>
            <a:r>
              <a:rPr lang="ru-RU" dirty="0" err="1"/>
              <a:t>системними</a:t>
            </a:r>
            <a:r>
              <a:rPr lang="ru-RU" dirty="0"/>
              <a:t> симптомами) — </a:t>
            </a:r>
            <a:r>
              <a:rPr lang="ru-RU" sz="2000" dirty="0"/>
              <a:t>тяжка, </a:t>
            </a:r>
            <a:r>
              <a:rPr lang="ru-RU" sz="2000" dirty="0" err="1"/>
              <a:t>потенційно</a:t>
            </a:r>
            <a:r>
              <a:rPr lang="ru-RU" sz="2000" dirty="0"/>
              <a:t> смертельна </a:t>
            </a:r>
            <a:r>
              <a:rPr lang="ru-RU" sz="2000" dirty="0" err="1"/>
              <a:t>ідіосинкразія</a:t>
            </a:r>
            <a:r>
              <a:rPr lang="ru-RU" sz="2000" dirty="0"/>
              <a:t> на </a:t>
            </a:r>
            <a:r>
              <a:rPr lang="ru-RU" sz="2000" dirty="0" err="1"/>
              <a:t>медикаменти</a:t>
            </a:r>
            <a:r>
              <a:rPr lang="ru-RU" sz="2000" dirty="0"/>
              <a:t>, </a:t>
            </a:r>
            <a:r>
              <a:rPr lang="ru-RU" sz="2000" dirty="0" err="1"/>
              <a:t>що</a:t>
            </a:r>
            <a:r>
              <a:rPr lang="ru-RU" sz="2000" dirty="0"/>
              <a:t> </a:t>
            </a:r>
            <a:r>
              <a:rPr lang="ru-RU" sz="2000" dirty="0" err="1"/>
              <a:t>проявляється</a:t>
            </a:r>
            <a:r>
              <a:rPr lang="ru-RU" sz="2000" dirty="0"/>
              <a:t> </a:t>
            </a:r>
            <a:r>
              <a:rPr lang="ru-RU" sz="2000" dirty="0" err="1"/>
              <a:t>висипом</a:t>
            </a:r>
            <a:r>
              <a:rPr lang="ru-RU" sz="2000" dirty="0"/>
              <a:t>, </a:t>
            </a:r>
            <a:r>
              <a:rPr lang="ru-RU" sz="2000" dirty="0" err="1"/>
              <a:t>лихоманкою</a:t>
            </a:r>
            <a:r>
              <a:rPr lang="ru-RU" sz="2000" dirty="0"/>
              <a:t>, </a:t>
            </a:r>
            <a:r>
              <a:rPr lang="ru-RU" sz="2000" dirty="0" err="1"/>
              <a:t>лімфаденопатією</a:t>
            </a:r>
            <a:r>
              <a:rPr lang="ru-RU" sz="2000" dirty="0"/>
              <a:t> та </a:t>
            </a:r>
            <a:r>
              <a:rPr lang="ru-RU" sz="2000" dirty="0" err="1"/>
              <a:t>ураженням</a:t>
            </a:r>
            <a:r>
              <a:rPr lang="ru-RU" sz="2000" dirty="0"/>
              <a:t> </a:t>
            </a:r>
            <a:r>
              <a:rPr lang="ru-RU" sz="2000" dirty="0" err="1"/>
              <a:t>внутрішніх</a:t>
            </a:r>
            <a:r>
              <a:rPr lang="ru-RU" sz="2000" dirty="0"/>
              <a:t> </a:t>
            </a:r>
            <a:r>
              <a:rPr lang="ru-RU" sz="2000" dirty="0" err="1"/>
              <a:t>органів</a:t>
            </a:r>
            <a:r>
              <a:rPr lang="ru-RU" sz="2000" dirty="0"/>
              <a:t> (</a:t>
            </a:r>
            <a:r>
              <a:rPr lang="ru-RU" sz="2000" dirty="0" err="1"/>
              <a:t>найчастіше</a:t>
            </a:r>
            <a:r>
              <a:rPr lang="ru-RU" sz="2000" dirty="0"/>
              <a:t> </a:t>
            </a:r>
            <a:r>
              <a:rPr lang="ru-RU" sz="2000" dirty="0" err="1"/>
              <a:t>печінки</a:t>
            </a:r>
            <a:r>
              <a:rPr lang="ru-RU" sz="2000" dirty="0"/>
              <a:t>) через 2–6 </a:t>
            </a:r>
            <a:r>
              <a:rPr lang="ru-RU" sz="2000" dirty="0" err="1"/>
              <a:t>тижнів</a:t>
            </a:r>
            <a:r>
              <a:rPr lang="ru-RU" sz="2000" dirty="0"/>
              <a:t> </a:t>
            </a:r>
            <a:r>
              <a:rPr lang="ru-RU" sz="2000" dirty="0" err="1"/>
              <a:t>після</a:t>
            </a:r>
            <a:r>
              <a:rPr lang="ru-RU" sz="2000" dirty="0"/>
              <a:t> </a:t>
            </a:r>
            <a:r>
              <a:rPr lang="ru-RU" sz="2000" dirty="0" err="1"/>
              <a:t>прийому</a:t>
            </a:r>
            <a:r>
              <a:rPr lang="ru-RU" sz="2000" dirty="0"/>
              <a:t> </a:t>
            </a:r>
            <a:r>
              <a:rPr lang="ru-RU" sz="2000" dirty="0" err="1"/>
              <a:t>ліків</a:t>
            </a:r>
            <a:r>
              <a:rPr lang="ru-RU" sz="2000" dirty="0"/>
              <a:t>)</a:t>
            </a: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uk-UA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Найчастіше тригери:</a:t>
            </a: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ламотриджин</a:t>
            </a: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карбамазепін</a:t>
            </a: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5738" indent="258763">
              <a:buFont typeface="Arial" panose="020B0604020202020204" pitchFamily="34" charset="0"/>
              <a:buChar char="•"/>
            </a:pP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фенітоїн</a:t>
            </a:r>
            <a:endParaRPr lang="uk-UA" sz="2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AED38F-03E1-5270-A46B-68537AC4EC94}"/>
              </a:ext>
            </a:extLst>
          </p:cNvPr>
          <p:cNvSpPr txBox="1"/>
          <p:nvPr/>
        </p:nvSpPr>
        <p:spPr>
          <a:xfrm>
            <a:off x="3575303" y="3718679"/>
            <a:ext cx="5468113" cy="31393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b="1" dirty="0"/>
              <a:t> </a:t>
            </a:r>
            <a:r>
              <a:rPr lang="uk-UA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Механізм:  </a:t>
            </a:r>
            <a:r>
              <a:rPr lang="uk-UA" dirty="0"/>
              <a:t>н</a:t>
            </a:r>
            <a:r>
              <a:rPr lang="uk-UA" b="1" dirty="0"/>
              <a:t>е “алергія”.</a:t>
            </a:r>
          </a:p>
          <a:p>
            <a:pPr>
              <a:buNone/>
            </a:pPr>
            <a:r>
              <a:rPr lang="uk-UA" b="1" dirty="0"/>
              <a:t>Це: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en-US" b="1" dirty="0"/>
              <a:t>T-</a:t>
            </a:r>
            <a:r>
              <a:rPr lang="uk-UA" b="1" dirty="0" err="1"/>
              <a:t>клітинно</a:t>
            </a:r>
            <a:r>
              <a:rPr lang="uk-UA" b="1" dirty="0"/>
              <a:t>-опосередкована реакція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асоціація з </a:t>
            </a:r>
            <a:r>
              <a:rPr lang="en-US" b="1" dirty="0"/>
              <a:t>HLA-</a:t>
            </a:r>
            <a:r>
              <a:rPr lang="uk-UA" b="1" dirty="0"/>
              <a:t>генотипами (</a:t>
            </a:r>
            <a:r>
              <a:rPr lang="en-US" b="1" dirty="0"/>
              <a:t>HLA-B*1502 </a:t>
            </a:r>
            <a:r>
              <a:rPr lang="uk-UA" b="1" dirty="0"/>
              <a:t>для 		</a:t>
            </a:r>
            <a:r>
              <a:rPr lang="uk-UA" b="1" dirty="0" err="1"/>
              <a:t>карбамазепіну</a:t>
            </a:r>
            <a:r>
              <a:rPr lang="uk-UA" b="1" dirty="0"/>
              <a:t>)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масивна цитотоксична відповідь</a:t>
            </a:r>
          </a:p>
          <a:p>
            <a:pPr>
              <a:buNone/>
            </a:pPr>
            <a:r>
              <a:rPr lang="uk-UA" b="1" dirty="0"/>
              <a:t>Результат: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uk-UA" b="1" dirty="0" err="1"/>
              <a:t>апоптоз</a:t>
            </a:r>
            <a:r>
              <a:rPr lang="uk-UA" b="1" dirty="0"/>
              <a:t> </a:t>
            </a:r>
            <a:r>
              <a:rPr lang="uk-UA" b="1" dirty="0" err="1"/>
              <a:t>кератиноцитів</a:t>
            </a:r>
            <a:br>
              <a:rPr lang="uk-UA" b="1" dirty="0"/>
            </a:br>
            <a:r>
              <a:rPr lang="uk-UA" b="1" dirty="0"/>
              <a:t>→ системне запалення</a:t>
            </a:r>
            <a:br>
              <a:rPr lang="uk-UA" b="1" dirty="0"/>
            </a:br>
            <a:r>
              <a:rPr lang="uk-UA" b="1" dirty="0"/>
              <a:t>→ </a:t>
            </a:r>
            <a:r>
              <a:rPr lang="uk-UA" b="1" dirty="0" err="1"/>
              <a:t>поліорганне</a:t>
            </a:r>
            <a:r>
              <a:rPr lang="uk-UA" b="1" dirty="0"/>
              <a:t> ураження</a:t>
            </a:r>
          </a:p>
          <a:p>
            <a:pPr>
              <a:buNone/>
            </a:pPr>
            <a:r>
              <a:rPr lang="uk-UA" b="1" dirty="0"/>
              <a:t>Летальність </a:t>
            </a:r>
            <a:r>
              <a:rPr lang="en-US" b="1" dirty="0"/>
              <a:t>TEN </a:t>
            </a:r>
            <a:r>
              <a:rPr lang="uk-UA" b="1" dirty="0"/>
              <a:t>може сягати 30–40%.</a:t>
            </a:r>
          </a:p>
        </p:txBody>
      </p:sp>
    </p:spTree>
    <p:extLst>
      <p:ext uri="{BB962C8B-B14F-4D97-AF65-F5344CB8AC3E}">
        <p14:creationId xmlns:p14="http://schemas.microsoft.com/office/powerpoint/2010/main" val="3114374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3015F8-8C10-B2BB-0A21-EB50C4685D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628" y="264200"/>
            <a:ext cx="7773338" cy="39798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Метаболічна катастрофа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9BA92B-0CB3-6CFB-1081-642ACC46C9A4}"/>
              </a:ext>
            </a:extLst>
          </p:cNvPr>
          <p:cNvSpPr txBox="1"/>
          <p:nvPr/>
        </p:nvSpPr>
        <p:spPr>
          <a:xfrm>
            <a:off x="95765" y="1154652"/>
            <a:ext cx="483767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uk-UA" sz="2400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Вальпроат</a:t>
            </a:r>
            <a:r>
              <a:rPr lang="uk-UA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— мітохондріальна </a:t>
            </a:r>
            <a:r>
              <a:rPr lang="en-US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							</a:t>
            </a:r>
            <a:r>
              <a:rPr lang="uk-UA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пастка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CD03411-D8CB-5A6E-33B1-5437D9A7BC80}"/>
              </a:ext>
            </a:extLst>
          </p:cNvPr>
          <p:cNvSpPr txBox="1"/>
          <p:nvPr/>
        </p:nvSpPr>
        <p:spPr>
          <a:xfrm>
            <a:off x="228600" y="1893316"/>
            <a:ext cx="4572000" cy="42473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Механізм:</a:t>
            </a: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Інгібування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l-GR" b="1" dirty="0">
                <a:latin typeface="Arial" panose="020B0604020202020204" pitchFamily="34" charset="0"/>
                <a:cs typeface="Arial" panose="020B0604020202020204" pitchFamily="34" charset="0"/>
              </a:rPr>
              <a:t>β-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окиснення жирних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								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кислот</a:t>
            </a: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Дефіцит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карнітину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Мітохондріальна дисфункція</a:t>
            </a:r>
          </a:p>
          <a:p>
            <a:pPr>
              <a:buNone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Результат:</a:t>
            </a: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Гіперамоніємія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Гостра печінкова недостатність</a:t>
            </a: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Енцефалопатія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182563">
              <a:buFont typeface="Arial" panose="020B0604020202020204" pitchFamily="34" charset="0"/>
              <a:buChar char="•"/>
            </a:pP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Особливо небезпечно: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у дітей до 2 років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при мітохондріальних дефектах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POLG-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мутації)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3E439F2-E51F-86E1-068D-06BFC1B3B400}"/>
              </a:ext>
            </a:extLst>
          </p:cNvPr>
          <p:cNvSpPr txBox="1"/>
          <p:nvPr/>
        </p:nvSpPr>
        <p:spPr>
          <a:xfrm>
            <a:off x="5066270" y="1154652"/>
            <a:ext cx="3898778" cy="350865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Фенітоїн</a:t>
            </a:r>
            <a:r>
              <a:rPr lang="en-US" sz="2400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uk-UA" sz="2400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карбамазепін</a:t>
            </a:r>
            <a:endParaRPr lang="uk-UA" sz="2400" b="1" dirty="0">
              <a:solidFill>
                <a:srgbClr val="150CC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Індуктори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CYP450:</a:t>
            </a:r>
          </a:p>
          <a:p>
            <a:pPr>
              <a:buNone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гепатотоксичність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→ гематологічні порушення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		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(агранулоцитоз)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→ лікарські взаємодії</a:t>
            </a:r>
          </a:p>
          <a:p>
            <a:pPr>
              <a:buNone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А ще: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гіпонатріємія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карбамазепін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мегалобластна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анемія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						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фенітоїн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B2AD2EBE-9BA6-47C7-A15F-A9B9399D7776}"/>
              </a:ext>
            </a:extLst>
          </p:cNvPr>
          <p:cNvSpPr/>
          <p:nvPr/>
        </p:nvSpPr>
        <p:spPr>
          <a:xfrm>
            <a:off x="4800600" y="5933099"/>
            <a:ext cx="440258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Owen CE, Jones JM. Recognition and Management of Severe Cutaneous Adverse Drug Reactions. Med Clin North Am. 2021.DOI: 10.1016/j.mcna.2021.04.001</a:t>
            </a:r>
            <a:endParaRPr lang="uk-UA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Brandt C et al. Severe cutaneous adverse reactions associated with antiseizure medications. Epilepsy </a:t>
            </a:r>
            <a:r>
              <a:rPr lang="en-US" sz="900" b="1" dirty="0" err="1">
                <a:latin typeface="Arial" panose="020B0604020202020204" pitchFamily="34" charset="0"/>
                <a:cs typeface="Arial" panose="020B0604020202020204" pitchFamily="34" charset="0"/>
              </a:rPr>
              <a:t>Behav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. 2021.DOI: 10.1016/j.yebeh.2021.107844</a:t>
            </a: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95765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6CA627-4E5A-4D77-8F88-A828F3E87E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460" y="176090"/>
            <a:ext cx="7773338" cy="716012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</a:rPr>
              <a:t>Чому це пастка?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1BCF52A-6C7A-CC94-125E-D88A9B088014}"/>
              </a:ext>
            </a:extLst>
          </p:cNvPr>
          <p:cNvSpPr txBox="1"/>
          <p:nvPr/>
        </p:nvSpPr>
        <p:spPr>
          <a:xfrm>
            <a:off x="566460" y="1076765"/>
            <a:ext cx="584348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Тому що:</a:t>
            </a:r>
          </a:p>
          <a:p>
            <a:pPr>
              <a:buNone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✔ призначають довгостроково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✔ використовують у дітей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✔ використовують у психіатрії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✔ сприймають як “звичні препарати”</a:t>
            </a:r>
          </a:p>
          <a:p>
            <a:pPr>
              <a:buNone/>
            </a:pP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Але:</a:t>
            </a: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імунна реакція може розвинутись на 2–6 тижні</a:t>
            </a:r>
          </a:p>
          <a:p>
            <a:pPr indent="182563">
              <a:buFont typeface="Arial" panose="020B0604020202020204" pitchFamily="34" charset="0"/>
              <a:buChar char="•"/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печінкова недостатність — раптово</a:t>
            </a:r>
          </a:p>
          <a:p>
            <a:pPr indent="182563"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DRESS —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маскується під інфекцію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6DCC3839-03BB-9D9D-F0BE-E9DE38CA9A49}"/>
              </a:ext>
            </a:extLst>
          </p:cNvPr>
          <p:cNvSpPr/>
          <p:nvPr/>
        </p:nvSpPr>
        <p:spPr>
          <a:xfrm>
            <a:off x="432486" y="4876473"/>
            <a:ext cx="1161536" cy="8402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9E0000"/>
                </a:solidFill>
                <a:latin typeface="Arial Black" panose="020B0A04020102020204" pitchFamily="34" charset="0"/>
              </a:rPr>
              <a:t>NB!</a:t>
            </a:r>
            <a:endParaRPr lang="uk-UA" sz="3600" b="1" dirty="0">
              <a:solidFill>
                <a:srgbClr val="9E0000"/>
              </a:solidFill>
              <a:latin typeface="Arial Black" panose="020B0A040201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9A8DC4-FF7A-CB10-5314-F679DBE4BCE1}"/>
              </a:ext>
            </a:extLst>
          </p:cNvPr>
          <p:cNvSpPr txBox="1"/>
          <p:nvPr/>
        </p:nvSpPr>
        <p:spPr>
          <a:xfrm>
            <a:off x="1828800" y="4321401"/>
            <a:ext cx="7040879" cy="2118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1️⃣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Протисудомні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— це не лише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нейрофармакологія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2️⃣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Це препарати з генетично детермінованим ризиком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3️⃣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Перші 2 місяці терапії — критичні</a:t>
            </a:r>
            <a:b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4️⃣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Висип на фоні 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ламотриджину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= не “почекаємо”, а оцінка негайно</a:t>
            </a:r>
          </a:p>
        </p:txBody>
      </p:sp>
      <p:pic>
        <p:nvPicPr>
          <p:cNvPr id="8" name="Графіка 7" descr="Сирена">
            <a:extLst>
              <a:ext uri="{FF2B5EF4-FFF2-40B4-BE49-F238E27FC236}">
                <a16:creationId xmlns:a16="http://schemas.microsoft.com/office/drawing/2014/main" id="{BED4F87D-0B66-4911-BFE7-4A51877DD2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88406" y="237251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798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DDDD83-5C47-61FB-611A-8FA886E03B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39060" y="213463"/>
            <a:ext cx="4452096" cy="1185568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rgbClr val="002060"/>
                </a:solidFill>
              </a:rPr>
              <a:t>Трициклічні антидепресанти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5AC30560-34B1-6E2A-1875-39C0356351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2844" y="414291"/>
            <a:ext cx="4019610" cy="602941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146345E-2B94-2135-1281-97E984509E25}"/>
              </a:ext>
            </a:extLst>
          </p:cNvPr>
          <p:cNvSpPr txBox="1"/>
          <p:nvPr/>
        </p:nvSpPr>
        <p:spPr>
          <a:xfrm>
            <a:off x="4392358" y="1599859"/>
            <a:ext cx="4572000" cy="387798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9A0000"/>
                </a:solidFill>
              </a:rPr>
              <a:t>Класичні представники:</a:t>
            </a:r>
            <a:endParaRPr lang="uk-UA" sz="2400" dirty="0">
              <a:solidFill>
                <a:srgbClr val="9A0000"/>
              </a:solidFill>
            </a:endParaRP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400" b="1" dirty="0" err="1"/>
              <a:t>амітриптилін</a:t>
            </a:r>
            <a:endParaRPr lang="uk-UA" sz="2400" b="1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400" b="1" dirty="0" err="1"/>
              <a:t>іміпрамін</a:t>
            </a:r>
            <a:endParaRPr lang="uk-UA" sz="2400" b="1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400" b="1" dirty="0" err="1"/>
              <a:t>кломіпрамін</a:t>
            </a:r>
            <a:endParaRPr lang="uk-UA" sz="2400" b="1" dirty="0"/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sz="2400" b="1" dirty="0" err="1"/>
              <a:t>доксепін</a:t>
            </a:r>
            <a:endParaRPr lang="uk-UA" sz="2400" b="1" dirty="0"/>
          </a:p>
          <a:p>
            <a:pPr>
              <a:buNone/>
            </a:pPr>
            <a:endParaRPr lang="uk-UA" sz="2400" dirty="0"/>
          </a:p>
          <a:p>
            <a:pPr marL="185738" indent="173038">
              <a:buNone/>
            </a:pPr>
            <a:r>
              <a:rPr lang="uk-UA" sz="2200" b="1" dirty="0">
                <a:solidFill>
                  <a:srgbClr val="9A0000"/>
                </a:solidFill>
              </a:rPr>
              <a:t>Механізм, який всі пам’ятають:</a:t>
            </a:r>
            <a:br>
              <a:rPr lang="uk-UA" sz="2200" dirty="0">
                <a:solidFill>
                  <a:srgbClr val="9A0000"/>
                </a:solidFill>
              </a:rPr>
            </a:br>
            <a:r>
              <a:rPr lang="uk-UA" sz="2000" dirty="0"/>
              <a:t>✔ 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Блокада зворотного захоплення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норадреналіну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✔ Блокада зворотного захоплення серотоніну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5C39489-9172-498F-0F73-DED91C352ECB}"/>
              </a:ext>
            </a:extLst>
          </p:cNvPr>
          <p:cNvSpPr txBox="1"/>
          <p:nvPr/>
        </p:nvSpPr>
        <p:spPr>
          <a:xfrm>
            <a:off x="4746040" y="5631507"/>
            <a:ext cx="3566287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3200" b="1" dirty="0">
                <a:solidFill>
                  <a:srgbClr val="9A0000"/>
                </a:solidFill>
              </a:rPr>
              <a:t>Але це лише верхівка айсберга</a:t>
            </a:r>
          </a:p>
        </p:txBody>
      </p:sp>
    </p:spTree>
    <p:extLst>
      <p:ext uri="{BB962C8B-B14F-4D97-AF65-F5344CB8AC3E}">
        <p14:creationId xmlns:p14="http://schemas.microsoft.com/office/powerpoint/2010/main" val="394445201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E064BD-2E8F-8D8E-1391-D7B50F2DA4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134" y="197706"/>
            <a:ext cx="2804985" cy="1000897"/>
          </a:xfrm>
        </p:spPr>
        <p:txBody>
          <a:bodyPr>
            <a:noAutofit/>
          </a:bodyPr>
          <a:lstStyle/>
          <a:p>
            <a:r>
              <a:rPr lang="ru-RU" sz="2000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</a:t>
            </a:r>
            <a:r>
              <a:rPr lang="ru-RU" sz="20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sz="20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називають</a:t>
            </a:r>
            <a:r>
              <a:rPr lang="ru-RU" sz="20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“</a:t>
            </a:r>
            <a:r>
              <a:rPr lang="ru-RU" sz="2000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брудними</a:t>
            </a:r>
            <a:r>
              <a:rPr lang="ru-RU" sz="20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препаратами?</a:t>
            </a:r>
            <a:endParaRPr lang="uk-UA" sz="2000" b="1" cap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576A6A98-E06B-C968-037B-BB1E56664A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7134" y="1198603"/>
            <a:ext cx="3385752" cy="268205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b="1" cap="none" dirty="0"/>
              <a:t>ТЦА блокують: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uk-UA" b="1" cap="none" dirty="0"/>
              <a:t> М-</a:t>
            </a:r>
            <a:r>
              <a:rPr lang="uk-UA" b="1" cap="none" dirty="0" err="1"/>
              <a:t>холінорецептори</a:t>
            </a:r>
            <a:endParaRPr lang="uk-UA" b="1" cap="none" dirty="0"/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uk-UA" b="1" cap="none" dirty="0"/>
              <a:t> </a:t>
            </a:r>
            <a:r>
              <a:rPr lang="en-US" b="1" cap="none" dirty="0"/>
              <a:t>H</a:t>
            </a:r>
            <a:r>
              <a:rPr lang="en-US" b="1" cap="none" baseline="-25000" dirty="0"/>
              <a:t>1</a:t>
            </a:r>
            <a:r>
              <a:rPr lang="en-US" b="1" cap="none" dirty="0"/>
              <a:t>-</a:t>
            </a:r>
            <a:r>
              <a:rPr lang="uk-UA" b="1" cap="none" dirty="0"/>
              <a:t>рецептори</a:t>
            </a:r>
          </a:p>
          <a:p>
            <a:pPr>
              <a:lnSpc>
                <a:spcPct val="110000"/>
              </a:lnSpc>
              <a:spcBef>
                <a:spcPts val="0"/>
              </a:spcBef>
            </a:pPr>
            <a:r>
              <a:rPr lang="uk-UA" b="1" cap="none" dirty="0"/>
              <a:t> </a:t>
            </a:r>
            <a:r>
              <a:rPr lang="el-GR" b="1" cap="none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r>
              <a:rPr lang="el-GR" b="1" cap="none" baseline="-25000" dirty="0"/>
              <a:t>1</a:t>
            </a:r>
            <a:r>
              <a:rPr lang="el-GR" b="1" cap="none" dirty="0"/>
              <a:t>-</a:t>
            </a:r>
            <a:r>
              <a:rPr lang="uk-UA" b="1" cap="none" dirty="0" err="1"/>
              <a:t>адренорецептори</a:t>
            </a:r>
            <a:endParaRPr lang="uk-UA" b="1" cap="none" dirty="0"/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b="1" cap="none" dirty="0"/>
              <a:t>🔴 </a:t>
            </a:r>
            <a:r>
              <a:rPr lang="uk-UA" b="1" cap="none" dirty="0" err="1"/>
              <a:t>Потенціалзалежні</a:t>
            </a:r>
            <a:r>
              <a:rPr lang="uk-UA" b="1" cap="none" dirty="0"/>
              <a:t> </a:t>
            </a:r>
            <a:r>
              <a:rPr lang="en-US" b="1" cap="none" dirty="0"/>
              <a:t>Na⁺ </a:t>
            </a:r>
            <a:r>
              <a:rPr lang="uk-UA" b="1" cap="none" dirty="0"/>
              <a:t>канали</a:t>
            </a:r>
          </a:p>
          <a:p>
            <a:pPr marL="0" indent="0">
              <a:lnSpc>
                <a:spcPct val="110000"/>
              </a:lnSpc>
              <a:spcBef>
                <a:spcPts val="0"/>
              </a:spcBef>
              <a:buNone/>
            </a:pPr>
            <a:r>
              <a:rPr lang="uk-UA" b="1" cap="none" dirty="0"/>
              <a:t>Саме останній механізм — небезпечна пастка.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05D722D-AF9E-8183-0607-168BD5775FAF}"/>
              </a:ext>
            </a:extLst>
          </p:cNvPr>
          <p:cNvSpPr txBox="1"/>
          <p:nvPr/>
        </p:nvSpPr>
        <p:spPr>
          <a:xfrm>
            <a:off x="4386649" y="197706"/>
            <a:ext cx="4188941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uk-UA" sz="2400" b="1" dirty="0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Механізм </a:t>
            </a:r>
            <a:r>
              <a:rPr lang="uk-UA" sz="2400" b="1" dirty="0" err="1">
                <a:solidFill>
                  <a:srgbClr val="00206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кардіотоксичності</a:t>
            </a:r>
            <a:endParaRPr lang="uk-UA" sz="2400" b="1" dirty="0">
              <a:solidFill>
                <a:srgbClr val="002060"/>
              </a:solidFill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A6F87A-13F2-0721-1F3A-3DFFECE51306}"/>
              </a:ext>
            </a:extLst>
          </p:cNvPr>
          <p:cNvSpPr txBox="1"/>
          <p:nvPr/>
        </p:nvSpPr>
        <p:spPr>
          <a:xfrm>
            <a:off x="3632885" y="1198603"/>
            <a:ext cx="5511115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Na⁺-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каналів у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кардіоміоцитах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					 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Уповільнення фази 0 деполяризації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Сповільнення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внутрішньошлуночкової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провідності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Розширення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QRS</a:t>
            </a: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Ризик фатальних аритмій</a:t>
            </a:r>
          </a:p>
          <a:p>
            <a:pPr>
              <a:buNone/>
            </a:pPr>
            <a:r>
              <a:rPr lang="uk-UA" sz="2000" b="1" dirty="0"/>
              <a:t>ТЦА діють подібно до </a:t>
            </a:r>
            <a:r>
              <a:rPr lang="uk-UA" sz="2000" b="1" dirty="0" err="1"/>
              <a:t>антиаритміків</a:t>
            </a:r>
            <a:r>
              <a:rPr lang="uk-UA" sz="2000" b="1" dirty="0"/>
              <a:t> класу </a:t>
            </a:r>
            <a:r>
              <a:rPr lang="en-US" sz="2000" b="1" dirty="0"/>
              <a:t>IA.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E78F73F-1DA9-DBDF-7EC9-C779EC12819B}"/>
              </a:ext>
            </a:extLst>
          </p:cNvPr>
          <p:cNvSpPr txBox="1"/>
          <p:nvPr/>
        </p:nvSpPr>
        <p:spPr>
          <a:xfrm>
            <a:off x="463378" y="4766845"/>
            <a:ext cx="5215046" cy="184665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</a:rPr>
              <a:t>ЕКГ-ознаки, які не можна пропустити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Розширення </a:t>
            </a:r>
            <a:r>
              <a:rPr lang="en-US" b="1" dirty="0"/>
              <a:t>QRS &gt; 100 </a:t>
            </a:r>
            <a:r>
              <a:rPr lang="uk-UA" b="1" dirty="0"/>
              <a:t>мс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Подовження </a:t>
            </a:r>
            <a:r>
              <a:rPr lang="en-US" b="1" dirty="0"/>
              <a:t>QT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 err="1"/>
              <a:t>Шлуночкова</a:t>
            </a:r>
            <a:r>
              <a:rPr lang="uk-UA" b="1" dirty="0"/>
              <a:t> тахікардія</a:t>
            </a:r>
          </a:p>
          <a:p>
            <a:pPr marL="185738" indent="173038">
              <a:buFont typeface="Arial" panose="020B0604020202020204" pitchFamily="34" charset="0"/>
              <a:buChar char="•"/>
            </a:pPr>
            <a:r>
              <a:rPr lang="uk-UA" b="1" dirty="0"/>
              <a:t>Фібриляція шлуночків</a:t>
            </a:r>
          </a:p>
          <a:p>
            <a:pPr marL="185738" indent="173038">
              <a:buNone/>
            </a:pPr>
            <a:r>
              <a:rPr lang="uk-UA" b="1" dirty="0"/>
              <a:t>У передозуванні — раптова зупинка серця</a:t>
            </a:r>
            <a:r>
              <a:rPr lang="uk-UA" dirty="0"/>
              <a:t>.</a:t>
            </a:r>
          </a:p>
        </p:txBody>
      </p:sp>
      <p:sp>
        <p:nvSpPr>
          <p:cNvPr id="10" name="Стрілка: униз 9">
            <a:extLst>
              <a:ext uri="{FF2B5EF4-FFF2-40B4-BE49-F238E27FC236}">
                <a16:creationId xmlns:a16="http://schemas.microsoft.com/office/drawing/2014/main" id="{D62CE50F-2A23-18F6-F87F-793BB3BFEC91}"/>
              </a:ext>
            </a:extLst>
          </p:cNvPr>
          <p:cNvSpPr/>
          <p:nvPr/>
        </p:nvSpPr>
        <p:spPr>
          <a:xfrm>
            <a:off x="6128951" y="1531596"/>
            <a:ext cx="131806" cy="254208"/>
          </a:xfrm>
          <a:prstGeom prst="down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Стрілка: униз 10">
            <a:extLst>
              <a:ext uri="{FF2B5EF4-FFF2-40B4-BE49-F238E27FC236}">
                <a16:creationId xmlns:a16="http://schemas.microsoft.com/office/drawing/2014/main" id="{9863349C-0E2A-79BD-588F-972B1A5ACA01}"/>
              </a:ext>
            </a:extLst>
          </p:cNvPr>
          <p:cNvSpPr/>
          <p:nvPr/>
        </p:nvSpPr>
        <p:spPr>
          <a:xfrm>
            <a:off x="6145425" y="2232944"/>
            <a:ext cx="131806" cy="254208"/>
          </a:xfrm>
          <a:prstGeom prst="down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трілка: униз 11">
            <a:extLst>
              <a:ext uri="{FF2B5EF4-FFF2-40B4-BE49-F238E27FC236}">
                <a16:creationId xmlns:a16="http://schemas.microsoft.com/office/drawing/2014/main" id="{28AABC1E-EE72-C3FB-8647-6E44CD987B54}"/>
              </a:ext>
            </a:extLst>
          </p:cNvPr>
          <p:cNvSpPr/>
          <p:nvPr/>
        </p:nvSpPr>
        <p:spPr>
          <a:xfrm>
            <a:off x="6149542" y="2909021"/>
            <a:ext cx="131806" cy="268194"/>
          </a:xfrm>
          <a:prstGeom prst="down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Стрілка: униз 12">
            <a:extLst>
              <a:ext uri="{FF2B5EF4-FFF2-40B4-BE49-F238E27FC236}">
                <a16:creationId xmlns:a16="http://schemas.microsoft.com/office/drawing/2014/main" id="{CAEE0823-7B3B-A65D-C6D8-AAC5AA6F4A7F}"/>
              </a:ext>
            </a:extLst>
          </p:cNvPr>
          <p:cNvSpPr/>
          <p:nvPr/>
        </p:nvSpPr>
        <p:spPr>
          <a:xfrm>
            <a:off x="6174259" y="3602175"/>
            <a:ext cx="140042" cy="268193"/>
          </a:xfrm>
          <a:prstGeom prst="downArrow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3288148C-7399-4C54-AFFD-CD554604F1AB}"/>
              </a:ext>
            </a:extLst>
          </p:cNvPr>
          <p:cNvSpPr/>
          <p:nvPr/>
        </p:nvSpPr>
        <p:spPr>
          <a:xfrm>
            <a:off x="5550408" y="5934670"/>
            <a:ext cx="35935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 err="1">
                <a:latin typeface="Arial" panose="020B0604020202020204" pitchFamily="34" charset="0"/>
                <a:cs typeface="Arial" panose="020B0604020202020204" pitchFamily="34" charset="0"/>
              </a:rPr>
              <a:t>Thanacoody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RHK. Tricyclic antidepressant poisoning: cardiovascular toxicity and management. Clin Med (</a:t>
            </a:r>
            <a:r>
              <a:rPr lang="en-US" sz="900" b="1" dirty="0" err="1">
                <a:latin typeface="Arial" panose="020B0604020202020204" pitchFamily="34" charset="0"/>
                <a:cs typeface="Arial" panose="020B0604020202020204" pitchFamily="34" charset="0"/>
              </a:rPr>
              <a:t>Lond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). 2020.DOI: 10.7861/clinmed.2020-0046</a:t>
            </a:r>
            <a:endParaRPr lang="uk-UA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Tang KB et al. Pharmaceutical poisonings associated with QRS prolongation. Clin </a:t>
            </a:r>
            <a:r>
              <a:rPr lang="en-US" sz="900" b="1" dirty="0" err="1">
                <a:latin typeface="Arial" panose="020B0604020202020204" pitchFamily="34" charset="0"/>
                <a:cs typeface="Arial" panose="020B0604020202020204" pitchFamily="34" charset="0"/>
              </a:rPr>
              <a:t>Toxicol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(Phila). 2024.DOI: 10.1080/15563650.2024.2334567</a:t>
            </a: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56844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3CAAEBC-B51B-0EC6-8838-EF876007F7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829" y="291405"/>
            <a:ext cx="7773338" cy="654228"/>
          </a:xfrm>
        </p:spPr>
        <p:txBody>
          <a:bodyPr/>
          <a:lstStyle/>
          <a:p>
            <a:r>
              <a:rPr lang="uk-UA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Клінічна пастка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3A040FBC-5C50-2C56-89BC-70BC01ADFA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2272" y="1081993"/>
            <a:ext cx="3886669" cy="2347008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uk-UA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ТЦА часто призначають:</a:t>
            </a:r>
          </a:p>
          <a:p>
            <a:pPr>
              <a:spcBef>
                <a:spcPts val="600"/>
              </a:spcBef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При хронічному болю</a:t>
            </a:r>
          </a:p>
          <a:p>
            <a:pPr>
              <a:spcBef>
                <a:spcPts val="600"/>
              </a:spcBef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uk-UA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нейропатії</a:t>
            </a:r>
            <a:endParaRPr lang="uk-UA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При мігрені</a:t>
            </a:r>
          </a:p>
          <a:p>
            <a:pPr>
              <a:spcBef>
                <a:spcPts val="600"/>
              </a:spcBef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У літніх пацієнтів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75C892-2636-73E6-79D7-4451E2C95E6E}"/>
              </a:ext>
            </a:extLst>
          </p:cNvPr>
          <p:cNvSpPr txBox="1"/>
          <p:nvPr/>
        </p:nvSpPr>
        <p:spPr>
          <a:xfrm>
            <a:off x="4386649" y="1175714"/>
            <a:ext cx="4572000" cy="21595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uk-UA" b="1" cap="none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Але:</a:t>
            </a:r>
          </a:p>
          <a:p>
            <a:pPr>
              <a:lnSpc>
                <a:spcPts val="2500"/>
              </a:lnSpc>
              <a:spcBef>
                <a:spcPts val="600"/>
              </a:spcBef>
              <a:spcAft>
                <a:spcPts val="600"/>
              </a:spcAft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✔ Літній вік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✔ ішемічна хвороба серця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✔ електролітні порушення</a:t>
            </a:r>
            <a:b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✔ поєднання з іншими препаратами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uk-UA" b="1" cap="none" dirty="0">
                <a:latin typeface="Arial" panose="020B0604020202020204" pitchFamily="34" charset="0"/>
                <a:cs typeface="Arial" panose="020B0604020202020204" pitchFamily="34" charset="0"/>
              </a:rPr>
              <a:t>= Різке підвищення ризику аритмій.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5F69DC-F0C1-C0A4-7FF9-31400B4FA2B0}"/>
              </a:ext>
            </a:extLst>
          </p:cNvPr>
          <p:cNvSpPr txBox="1"/>
          <p:nvPr/>
        </p:nvSpPr>
        <p:spPr>
          <a:xfrm>
            <a:off x="1788406" y="3853928"/>
            <a:ext cx="717024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ТЦА — це не тільки антидепресанти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Це препарати із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мембраностабілізуючою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дією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Передозування = електрофізіологічна 									катастрофа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QRS — r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ключовий маркер тяжкості</a:t>
            </a:r>
          </a:p>
          <a:p>
            <a:pPr>
              <a:buNone/>
            </a:pPr>
            <a:endParaRPr lang="uk-UA" sz="2000" b="1" dirty="0">
              <a:solidFill>
                <a:srgbClr val="9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r>
              <a:rPr lang="uk-UA" sz="2000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Головна думка: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Ми боїмося </a:t>
            </a: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SSRI 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за </a:t>
            </a:r>
            <a:r>
              <a:rPr lang="uk-UA" sz="2000" b="1" dirty="0" err="1">
                <a:latin typeface="Arial" panose="020B0604020202020204" pitchFamily="34" charset="0"/>
                <a:cs typeface="Arial" panose="020B0604020202020204" pitchFamily="34" charset="0"/>
              </a:rPr>
              <a:t>серотоніновий</a:t>
            </a: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 синдром,</a:t>
            </a:r>
            <a:b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uk-UA" sz="2000" b="1" dirty="0">
                <a:latin typeface="Arial" panose="020B0604020202020204" pitchFamily="34" charset="0"/>
                <a:cs typeface="Arial" panose="020B0604020202020204" pitchFamily="34" charset="0"/>
              </a:rPr>
              <a:t>але забули, що ТЦА можуть зупинити серце.</a:t>
            </a: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7FDBE375-4C84-126A-9427-04B23B35A4A3}"/>
              </a:ext>
            </a:extLst>
          </p:cNvPr>
          <p:cNvSpPr/>
          <p:nvPr/>
        </p:nvSpPr>
        <p:spPr>
          <a:xfrm>
            <a:off x="10441459" y="2187146"/>
            <a:ext cx="49427" cy="4571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035E9226-59A3-37A6-4577-0FDC90309CBF}"/>
              </a:ext>
            </a:extLst>
          </p:cNvPr>
          <p:cNvSpPr/>
          <p:nvPr/>
        </p:nvSpPr>
        <p:spPr>
          <a:xfrm>
            <a:off x="432486" y="4275438"/>
            <a:ext cx="1161536" cy="840259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rgbClr val="9E0000"/>
                </a:solidFill>
                <a:latin typeface="Arial Black" panose="020B0A04020102020204" pitchFamily="34" charset="0"/>
              </a:rPr>
              <a:t>NB!</a:t>
            </a:r>
            <a:endParaRPr lang="uk-UA" sz="3600" b="1" dirty="0">
              <a:solidFill>
                <a:srgbClr val="9E000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Графіка 4" descr="Сирена">
            <a:extLst>
              <a:ext uri="{FF2B5EF4-FFF2-40B4-BE49-F238E27FC236}">
                <a16:creationId xmlns:a16="http://schemas.microsoft.com/office/drawing/2014/main" id="{BE3DDDD4-5939-4A05-879A-5DCC9B2F59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788406" y="354535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95217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16847E-94CE-4DDD-A420-71EF42964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41848" y="618518"/>
            <a:ext cx="3438144" cy="1596177"/>
          </a:xfrm>
        </p:spPr>
        <p:txBody>
          <a:bodyPr>
            <a:normAutofit/>
          </a:bodyPr>
          <a:lstStyle/>
          <a:p>
            <a:r>
              <a:rPr lang="ru-RU" sz="2800" b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Бензодіазепіни</a:t>
            </a: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(БЗД)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710E93-CEEA-4595-8ED1-F306885962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" y="341808"/>
            <a:ext cx="5495544" cy="4255234"/>
          </a:xfrm>
          <a:prstGeom prst="rect">
            <a:avLst/>
          </a:prstGeom>
        </p:spPr>
      </p:pic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F04DC8AB-4E0F-47A0-A4DD-3A84F402D881}"/>
              </a:ext>
            </a:extLst>
          </p:cNvPr>
          <p:cNvSpPr/>
          <p:nvPr/>
        </p:nvSpPr>
        <p:spPr>
          <a:xfrm>
            <a:off x="905256" y="4873752"/>
            <a:ext cx="65836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БЗД ↑ частоту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відкриття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Cl⁻-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каналів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через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GABA-A</a:t>
            </a:r>
            <a:endParaRPr lang="uk-UA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гіперполяризація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нейронів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анксиолітичний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седативний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протисудомний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E365627B-E1E1-416C-A22E-E37204BD57F2}"/>
              </a:ext>
            </a:extLst>
          </p:cNvPr>
          <p:cNvSpPr/>
          <p:nvPr/>
        </p:nvSpPr>
        <p:spPr>
          <a:xfrm>
            <a:off x="5687568" y="1891529"/>
            <a:ext cx="33467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позитивні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алостеричні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модулятори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GABA-A-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рецепторів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C91D9015-EEF0-4F00-BBB2-28049D4CBA02}"/>
              </a:ext>
            </a:extLst>
          </p:cNvPr>
          <p:cNvSpPr/>
          <p:nvPr/>
        </p:nvSpPr>
        <p:spPr>
          <a:xfrm>
            <a:off x="5943600" y="2843004"/>
            <a:ext cx="21579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Діазепам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Лоразепам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Алпразолам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Клоназепам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Мідазолам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C22084C9-D751-4278-B678-8C496E658247}"/>
              </a:ext>
            </a:extLst>
          </p:cNvPr>
          <p:cNvSpPr/>
          <p:nvPr/>
        </p:nvSpPr>
        <p:spPr>
          <a:xfrm>
            <a:off x="2123996" y="6165836"/>
            <a:ext cx="46971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err="1">
                <a:solidFill>
                  <a:srgbClr val="150CCA"/>
                </a:solidFill>
              </a:rPr>
              <a:t>Звучить</a:t>
            </a:r>
            <a:r>
              <a:rPr lang="ru-RU" sz="2400" b="1" dirty="0">
                <a:solidFill>
                  <a:srgbClr val="150CCA"/>
                </a:solidFill>
              </a:rPr>
              <a:t> </a:t>
            </a:r>
            <a:r>
              <a:rPr lang="ru-RU" sz="2400" b="1" dirty="0" err="1">
                <a:solidFill>
                  <a:srgbClr val="150CCA"/>
                </a:solidFill>
              </a:rPr>
              <a:t>безпечно</a:t>
            </a:r>
            <a:r>
              <a:rPr lang="ru-RU" sz="2400" b="1" dirty="0">
                <a:solidFill>
                  <a:srgbClr val="150CCA"/>
                </a:solidFill>
              </a:rPr>
              <a:t>. І тут — </a:t>
            </a:r>
            <a:r>
              <a:rPr lang="ru-RU" sz="2400" b="1" dirty="0" err="1">
                <a:solidFill>
                  <a:srgbClr val="150CCA"/>
                </a:solidFill>
              </a:rPr>
              <a:t>пастка</a:t>
            </a:r>
            <a:endParaRPr lang="ru-RU" sz="2400" b="1" dirty="0">
              <a:solidFill>
                <a:srgbClr val="150CCA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2507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FF5E1A0-7843-4FEB-9902-1B9450A44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1" y="134630"/>
            <a:ext cx="7773338" cy="460474"/>
          </a:xfrm>
        </p:spPr>
        <p:txBody>
          <a:bodyPr>
            <a:normAutofit fontScale="90000"/>
          </a:bodyPr>
          <a:lstStyle/>
          <a:p>
            <a:r>
              <a:rPr lang="ru-RU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 </a:t>
            </a:r>
            <a:r>
              <a:rPr lang="ru-RU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пастка</a:t>
            </a:r>
            <a:r>
              <a:rPr lang="ru-RU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3005AE12-9BCA-47E3-8BB1-6D073E381102}"/>
              </a:ext>
            </a:extLst>
          </p:cNvPr>
          <p:cNvSpPr/>
          <p:nvPr/>
        </p:nvSpPr>
        <p:spPr>
          <a:xfrm>
            <a:off x="246888" y="703939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🔸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Фізична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психічна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залежність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Толерантність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формується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			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швидко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(2–4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тижні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57188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Відміна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→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тривога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безсоння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	тремор</a:t>
            </a:r>
          </a:p>
          <a:p>
            <a:pPr marL="357188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Важкі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випадки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→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судоми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делірій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182563"/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182563"/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Пастка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препарат,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який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лікує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тривогу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починає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її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підтримувати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1F84A1F5-E95F-4DC8-802D-E86BB03EEA04}"/>
              </a:ext>
            </a:extLst>
          </p:cNvPr>
          <p:cNvSpPr/>
          <p:nvPr/>
        </p:nvSpPr>
        <p:spPr>
          <a:xfrm>
            <a:off x="5102352" y="1119437"/>
            <a:ext cx="35844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2.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Парадоксальні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реакції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Агресія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Збудження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Дезінгібіція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Особливо 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літніх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дітей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006BA2D6-C7E5-4C32-B4B9-96F712A62E96}"/>
              </a:ext>
            </a:extLst>
          </p:cNvPr>
          <p:cNvSpPr/>
          <p:nvPr/>
        </p:nvSpPr>
        <p:spPr>
          <a:xfrm>
            <a:off x="246888" y="3429000"/>
            <a:ext cx="413308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🔸 3.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Когнітивний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спад</a:t>
            </a:r>
          </a:p>
          <a:p>
            <a:pPr marL="357188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Порушення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пам’яті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Зниження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уваги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182563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↑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ризик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падінь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182563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↑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ризик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делірію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стаціонарі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Особливо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небезпечно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геріатрії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571B4846-7624-4B11-832E-23D0DDAECCC3}"/>
              </a:ext>
            </a:extLst>
          </p:cNvPr>
          <p:cNvSpPr/>
          <p:nvPr/>
        </p:nvSpPr>
        <p:spPr>
          <a:xfrm>
            <a:off x="4197096" y="3427761"/>
            <a:ext cx="48280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🔸 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Респіраторна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депресія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комбінації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!)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Самостійно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рідко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		Але разом з:</a:t>
            </a: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Опіоїдами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Алкоголем</a:t>
            </a: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Барбітуратами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→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фатальні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наслідки</a:t>
            </a:r>
            <a:r>
              <a:rPr lang="ru-RU" dirty="0"/>
              <a:t>.</a:t>
            </a:r>
          </a:p>
        </p:txBody>
      </p:sp>
      <p:sp>
        <p:nvSpPr>
          <p:cNvPr id="12" name="Rectangle 1">
            <a:extLst>
              <a:ext uri="{FF2B5EF4-FFF2-40B4-BE49-F238E27FC236}">
                <a16:creationId xmlns:a16="http://schemas.microsoft.com/office/drawing/2014/main" id="{6D6FCCD3-4A6C-49AD-89DA-15948039585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9768" y="5583746"/>
            <a:ext cx="3950208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  <a:sp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pPr algn="l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altLang="ru-RU" sz="14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🎯 </a:t>
            </a:r>
            <a:r>
              <a:rPr lang="ru-RU" altLang="ru-RU" sz="1400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Клінічна</a:t>
            </a:r>
            <a:r>
              <a:rPr lang="ru-RU" altLang="ru-RU" sz="1400" b="1" cap="none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формула </a:t>
            </a:r>
            <a:r>
              <a:rPr lang="ru-RU" altLang="ru-RU" sz="1400" b="1" cap="none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пастки</a:t>
            </a:r>
            <a:endParaRPr lang="ru-RU" altLang="ru-RU" sz="1400" b="1" cap="none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eaLnBrk="0" fontAlgn="base" hangingPunct="0">
              <a:lnSpc>
                <a:spcPct val="100000"/>
              </a:lnSpc>
              <a:spcAft>
                <a:spcPct val="0"/>
              </a:spcAft>
            </a:pP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«Короткий курс»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перетворюється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 на роки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прийому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b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Безпечний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седативний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засіб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стає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 причиною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падіння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деменції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altLang="ru-RU" sz="1200" b="1" cap="none" dirty="0" err="1">
                <a:latin typeface="Arial" panose="020B0604020202020204" pitchFamily="34" charset="0"/>
                <a:cs typeface="Arial" panose="020B0604020202020204" pitchFamily="34" charset="0"/>
              </a:rPr>
              <a:t>залежності</a:t>
            </a:r>
            <a:r>
              <a:rPr lang="ru-RU" altLang="ru-RU" sz="1200" b="1" cap="none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1200" b="1" cap="none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102D04B7-27C7-4A26-9184-187223E03391}"/>
              </a:ext>
            </a:extLst>
          </p:cNvPr>
          <p:cNvSpPr/>
          <p:nvPr/>
        </p:nvSpPr>
        <p:spPr>
          <a:xfrm>
            <a:off x="4572000" y="6224186"/>
            <a:ext cx="4572001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900" b="1" dirty="0" err="1">
                <a:latin typeface="Arial" panose="020B0604020202020204" pitchFamily="34" charset="0"/>
                <a:cs typeface="Arial" panose="020B0604020202020204" pitchFamily="34" charset="0"/>
              </a:rPr>
              <a:t>Weich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S et al. </a:t>
            </a:r>
            <a:r>
              <a:rPr lang="en-US" sz="900" b="1" i="1" dirty="0">
                <a:latin typeface="Arial" panose="020B0604020202020204" pitchFamily="34" charset="0"/>
                <a:cs typeface="Arial" panose="020B0604020202020204" pitchFamily="34" charset="0"/>
              </a:rPr>
              <a:t>Lancet Public Health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2019 — DOI: 10.1016/S2468-2667(18)30221-5</a:t>
            </a:r>
            <a:b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900" b="1" dirty="0" err="1">
                <a:latin typeface="Arial" panose="020B0604020202020204" pitchFamily="34" charset="0"/>
                <a:cs typeface="Arial" panose="020B0604020202020204" pitchFamily="34" charset="0"/>
              </a:rPr>
              <a:t>Billioti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de Gage S et al. </a:t>
            </a:r>
            <a:r>
              <a:rPr lang="en-US" sz="900" b="1" i="1" dirty="0">
                <a:latin typeface="Arial" panose="020B0604020202020204" pitchFamily="34" charset="0"/>
                <a:cs typeface="Arial" panose="020B0604020202020204" pitchFamily="34" charset="0"/>
              </a:rPr>
              <a:t>BMJ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2012 — DOI: 10.1136/bmj.e6231</a:t>
            </a:r>
            <a:b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900" b="1" dirty="0" err="1">
                <a:latin typeface="Arial" panose="020B0604020202020204" pitchFamily="34" charset="0"/>
                <a:cs typeface="Arial" panose="020B0604020202020204" pitchFamily="34" charset="0"/>
              </a:rPr>
              <a:t>Serpell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MG </a:t>
            </a:r>
            <a:r>
              <a:rPr lang="en-US" sz="900" b="1" i="1" dirty="0">
                <a:latin typeface="Arial" panose="020B0604020202020204" pitchFamily="34" charset="0"/>
                <a:cs typeface="Arial" panose="020B0604020202020204" pitchFamily="34" charset="0"/>
              </a:rPr>
              <a:t>Age Ageing</a:t>
            </a:r>
            <a:r>
              <a:rPr lang="en-US" sz="900" b="1" dirty="0">
                <a:latin typeface="Arial" panose="020B0604020202020204" pitchFamily="34" charset="0"/>
                <a:cs typeface="Arial" panose="020B0604020202020204" pitchFamily="34" charset="0"/>
              </a:rPr>
              <a:t> 2021 — DOI: 10.1093/ageing/afaa249</a:t>
            </a:r>
            <a:endParaRPr lang="ru-RU" sz="9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9689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015435-C58D-40F2-93BB-CB4195515A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32022" y="275928"/>
            <a:ext cx="3846802" cy="2285784"/>
          </a:xfrm>
        </p:spPr>
        <p:txBody>
          <a:bodyPr>
            <a:normAutofit/>
          </a:bodyPr>
          <a:lstStyle/>
          <a:p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  <a:b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антидепресант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грає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NMDA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86EC962D-AE54-4417-8451-198687014227}"/>
              </a:ext>
            </a:extLst>
          </p:cNvPr>
          <p:cNvSpPr/>
          <p:nvPr/>
        </p:nvSpPr>
        <p:spPr>
          <a:xfrm>
            <a:off x="326308" y="3539474"/>
            <a:ext cx="494408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якої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групи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належить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895350" indent="-895350"/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неконкурентний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антагоніст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NMDA-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рецепторів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глутаматергічна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система).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Спочатку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засіб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неінгаляційного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				наркозу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Зараз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швидкодіючий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антидепресант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				(у т.ч.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ескетамін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5E8A74B-7B7E-4A48-AC05-A3256037365C}"/>
              </a:ext>
            </a:extLst>
          </p:cNvPr>
          <p:cNvSpPr/>
          <p:nvPr/>
        </p:nvSpPr>
        <p:spPr>
          <a:xfrm>
            <a:off x="5376672" y="2869283"/>
            <a:ext cx="344102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Механізм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Блокада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NMDA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на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GABA-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інтернейронах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→ ↑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вивільнення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глутамату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→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активація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AMPA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→ ↑ BDNF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→ ↑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синаптична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пластичність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І тут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починається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цікаве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Rectangle 1">
            <a:extLst>
              <a:ext uri="{FF2B5EF4-FFF2-40B4-BE49-F238E27FC236}">
                <a16:creationId xmlns:a16="http://schemas.microsoft.com/office/drawing/2014/main" id="{7E45051D-2860-4C3D-B68E-85FC53C9CA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4592" y="6039176"/>
            <a:ext cx="5352116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400" b="1" i="0" u="none" strike="noStrike" cap="none" normalizeH="0" baseline="0" dirty="0">
                <a:ln>
                  <a:noFill/>
                </a:ln>
                <a:solidFill>
                  <a:srgbClr val="150CCA"/>
                </a:solidFill>
                <a:effectLst/>
                <a:latin typeface="Arial" panose="020B0604020202020204" pitchFamily="34" charset="0"/>
              </a:rPr>
              <a:t>🎯 Формула </a:t>
            </a:r>
            <a:r>
              <a:rPr kumimoji="0" lang="ru-RU" altLang="ru-RU" sz="1400" b="1" i="0" u="none" strike="noStrike" cap="none" normalizeH="0" baseline="0" dirty="0" err="1">
                <a:ln>
                  <a:noFill/>
                </a:ln>
                <a:solidFill>
                  <a:srgbClr val="150CCA"/>
                </a:solidFill>
                <a:effectLst/>
                <a:latin typeface="Arial" panose="020B0604020202020204" pitchFamily="34" charset="0"/>
              </a:rPr>
              <a:t>пастки</a:t>
            </a:r>
            <a:endParaRPr kumimoji="0" lang="ru-RU" altLang="ru-RU" sz="1400" b="1" i="0" u="none" strike="noStrike" cap="none" normalizeH="0" baseline="0" dirty="0">
              <a:ln>
                <a:noFill/>
              </a:ln>
              <a:solidFill>
                <a:srgbClr val="150CCA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«</a:t>
            </a:r>
            <a:r>
              <a:rPr kumimoji="0" lang="ru-RU" altLang="ru-RU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Швидкий</a:t>
            </a:r>
            <a: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антидепресант</a:t>
            </a:r>
            <a: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»</a:t>
            </a:r>
            <a:b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не </a:t>
            </a:r>
            <a:r>
              <a:rPr kumimoji="0" lang="ru-RU" altLang="ru-RU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означає</a:t>
            </a:r>
            <a: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«</a:t>
            </a:r>
            <a:r>
              <a:rPr kumimoji="0" lang="ru-RU" altLang="ru-RU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безпечний</a:t>
            </a:r>
            <a: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ru-RU" altLang="ru-RU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нейропластичний</a:t>
            </a:r>
            <a:r>
              <a:rPr kumimoji="0" lang="ru-RU" altLang="ru-RU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стимулятор».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70C7D885-ABF4-48D6-A272-0E4BBB47F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592" y="184046"/>
            <a:ext cx="4867430" cy="32449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01291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B87A7BF-B4A2-4254-8FAB-23CDA4A08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748" y="212909"/>
            <a:ext cx="7773338" cy="405610"/>
          </a:xfrm>
        </p:spPr>
        <p:txBody>
          <a:bodyPr>
            <a:noAutofit/>
          </a:bodyPr>
          <a:lstStyle/>
          <a:p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 ПАСТКА?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0CD73567-0D7E-43E5-8B44-0C22F2E18212}"/>
              </a:ext>
            </a:extLst>
          </p:cNvPr>
          <p:cNvSpPr/>
          <p:nvPr/>
        </p:nvSpPr>
        <p:spPr>
          <a:xfrm>
            <a:off x="210312" y="618519"/>
            <a:ext cx="4343400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🔸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Дисоціація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≠ просто «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побічний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			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Деперсоналізація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Дереалізація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Псевдогалюцинації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Психотоміметичні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реакції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Особливо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небезпечно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пацієнтів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психотичним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спектром</a:t>
            </a:r>
            <a:r>
              <a:rPr lang="ru-RU" dirty="0"/>
              <a:t>.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118A4276-4943-419A-A159-43E380467222}"/>
              </a:ext>
            </a:extLst>
          </p:cNvPr>
          <p:cNvSpPr/>
          <p:nvPr/>
        </p:nvSpPr>
        <p:spPr>
          <a:xfrm>
            <a:off x="4590290" y="61851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🔸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Нейротоксичність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Olney lesions — </a:t>
            </a:r>
            <a:r>
              <a:rPr lang="ru-RU" sz="1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експериментальні</a:t>
            </a:r>
            <a:r>
              <a:rPr lang="ru-RU"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дані</a:t>
            </a:r>
            <a:r>
              <a:rPr lang="ru-RU" sz="14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539750" indent="90488"/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тварин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357188" indent="35560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вакуолізація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нейронів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35560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глутаматна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ексайтотоксичність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57188" indent="273050"/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 людей 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довготривалі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когнітивні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порушення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рекреаційному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використанні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F9A9FB3-504A-4A0F-9740-1B5002EDA8C1}"/>
              </a:ext>
            </a:extLst>
          </p:cNvPr>
          <p:cNvSpPr/>
          <p:nvPr/>
        </p:nvSpPr>
        <p:spPr>
          <a:xfrm>
            <a:off x="96012" y="3320148"/>
            <a:ext cx="4457700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🔸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Залежність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рекреаційний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					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потенціал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Швидкий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ейфоричний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Толерантність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Психологічна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залежність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K-hole»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uk-UA" b="1" dirty="0" err="1">
                <a:latin typeface="Arial" panose="020B0604020202020204" pitchFamily="34" charset="0"/>
                <a:cs typeface="Arial" panose="020B0604020202020204" pitchFamily="34" charset="0"/>
              </a:rPr>
              <a:t>кетамінова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діра) -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тимчасовий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дисоціативний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стан,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який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виникає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під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час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отруєння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кетаміном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Цей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стан</a:t>
            </a: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характеризується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повним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відчуженням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від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свого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тіла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середовища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робить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користувачів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повністю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знерухомленими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3C8C811F-D5FC-4247-AF8E-B73E898657F0}"/>
              </a:ext>
            </a:extLst>
          </p:cNvPr>
          <p:cNvSpPr/>
          <p:nvPr/>
        </p:nvSpPr>
        <p:spPr>
          <a:xfrm>
            <a:off x="4590290" y="2926843"/>
            <a:ext cx="382219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🔸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Урологічна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катастрофа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Хронічне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застосування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→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кетамін-асоційований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цистит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фіброз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сечового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міхура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гідронефроз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часто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недооцінюють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78B96328-0FFA-4047-B2E6-8A9B7B837698}"/>
              </a:ext>
            </a:extLst>
          </p:cNvPr>
          <p:cNvSpPr/>
          <p:nvPr/>
        </p:nvSpPr>
        <p:spPr>
          <a:xfrm>
            <a:off x="4590288" y="5003536"/>
            <a:ext cx="44577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30238" indent="-630238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🔸 5.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Серцево-судинний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630238" indent="-630238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	↑ АТ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↑ ЧСС</a:t>
            </a:r>
          </a:p>
          <a:p>
            <a:pPr marL="630238" indent="-630238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депресивного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пацієнта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з ССЗ </a:t>
            </a:r>
          </a:p>
          <a:p>
            <a:pPr marL="630238" indent="-630238"/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завжди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безпечний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варіант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2852013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2C4B03B-FE7F-4792-8668-BE7CF43EA0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3544" y="110389"/>
            <a:ext cx="6643116" cy="4428744"/>
          </a:xfrm>
          <a:prstGeom prst="rect">
            <a:avLst/>
          </a:prstGeom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71C99896-C618-4663-A068-770D9FA3517B}"/>
              </a:ext>
            </a:extLst>
          </p:cNvPr>
          <p:cNvSpPr/>
          <p:nvPr/>
        </p:nvSpPr>
        <p:spPr>
          <a:xfrm>
            <a:off x="1728216" y="4763406"/>
            <a:ext cx="6501384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Feder A, et al. </a:t>
            </a:r>
            <a:r>
              <a:rPr lang="en-US" sz="1000" b="1" i="1" dirty="0">
                <a:latin typeface="Arial" panose="020B0604020202020204" pitchFamily="34" charset="0"/>
                <a:cs typeface="Arial" panose="020B0604020202020204" pitchFamily="34" charset="0"/>
              </a:rPr>
              <a:t>Am J Psychiatry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(2021) DOI: 10.1176/appi.ajp.2020.20050596 </a:t>
            </a:r>
          </a:p>
          <a:p>
            <a:pPr>
              <a:spcBef>
                <a:spcPts val="600"/>
              </a:spcBef>
            </a:pP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Borgogna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NC, et al. (2024) DOI: 10.1080/20008066.2023.2299124</a:t>
            </a:r>
          </a:p>
          <a:p>
            <a:pPr>
              <a:spcBef>
                <a:spcPts val="600"/>
              </a:spcBef>
            </a:pP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Domany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Y, et al. </a:t>
            </a:r>
            <a:r>
              <a:rPr lang="en-US" sz="1000" b="1" i="1" dirty="0">
                <a:latin typeface="Arial" panose="020B0604020202020204" pitchFamily="34" charset="0"/>
                <a:cs typeface="Arial" panose="020B0604020202020204" pitchFamily="34" charset="0"/>
              </a:rPr>
              <a:t>Depression and Anxiety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(2020) DOI: 10.1002/da.22975 </a:t>
            </a:r>
          </a:p>
          <a:p>
            <a:pPr>
              <a:spcBef>
                <a:spcPts val="600"/>
              </a:spcBef>
            </a:pP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Ionescu DF, et al. </a:t>
            </a:r>
            <a:r>
              <a:rPr lang="en-US" sz="1000" b="1" i="1" dirty="0">
                <a:latin typeface="Arial" panose="020B0604020202020204" pitchFamily="34" charset="0"/>
                <a:cs typeface="Arial" panose="020B0604020202020204" pitchFamily="34" charset="0"/>
              </a:rPr>
              <a:t>Int J </a:t>
            </a:r>
            <a:r>
              <a:rPr lang="en-US" sz="1000" b="1" i="1" dirty="0" err="1">
                <a:latin typeface="Arial" panose="020B0604020202020204" pitchFamily="34" charset="0"/>
                <a:cs typeface="Arial" panose="020B0604020202020204" pitchFamily="34" charset="0"/>
              </a:rPr>
              <a:t>Neuropsychopharmacol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(2021) (ASPIRE II), RCT. DOI: 10.1093/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ijnp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/pyaa068 </a:t>
            </a:r>
          </a:p>
          <a:p>
            <a:pPr>
              <a:spcBef>
                <a:spcPts val="600"/>
              </a:spcBef>
            </a:pP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Fu DJ, et al. </a:t>
            </a:r>
            <a:r>
              <a:rPr lang="en-US" sz="1000" b="1" i="1" dirty="0">
                <a:latin typeface="Arial" panose="020B0604020202020204" pitchFamily="34" charset="0"/>
                <a:cs typeface="Arial" panose="020B0604020202020204" pitchFamily="34" charset="0"/>
              </a:rPr>
              <a:t>J Clin Psychiatry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(2020) (ASPIRE I), RCT. DOI: 10.4088/JCP.19m13191</a:t>
            </a:r>
            <a:endParaRPr lang="uk-UA" sz="10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Wedmore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IS, Butler FK. Wilderness Environ Med (2017). DOI: 10.1016/j.wem.2017.04.001 </a:t>
            </a:r>
          </a:p>
          <a:p>
            <a:pPr>
              <a:spcBef>
                <a:spcPts val="600"/>
              </a:spcBef>
            </a:pP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Butler FK, et al. J Spec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Oper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Med (2014). DOI: 10.55460/CBRW-A2G1 </a:t>
            </a:r>
          </a:p>
          <a:p>
            <a:pPr>
              <a:spcBef>
                <a:spcPts val="600"/>
              </a:spcBef>
            </a:pP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Torres AC, et al. </a:t>
            </a:r>
            <a:r>
              <a:rPr lang="en-US" sz="1000" b="1" dirty="0" err="1">
                <a:latin typeface="Arial" panose="020B0604020202020204" pitchFamily="34" charset="0"/>
                <a:cs typeface="Arial" panose="020B0604020202020204" pitchFamily="34" charset="0"/>
              </a:rPr>
              <a:t>Cureus</a:t>
            </a:r>
            <a:r>
              <a:rPr lang="en-US" sz="1000" b="1" dirty="0">
                <a:latin typeface="Arial" panose="020B0604020202020204" pitchFamily="34" charset="0"/>
                <a:cs typeface="Arial" panose="020B0604020202020204" pitchFamily="34" charset="0"/>
              </a:rPr>
              <a:t> (2020). DOI: 10.7759/cureus.9248 </a:t>
            </a:r>
          </a:p>
        </p:txBody>
      </p:sp>
    </p:spTree>
    <p:extLst>
      <p:ext uri="{BB962C8B-B14F-4D97-AF65-F5344CB8AC3E}">
        <p14:creationId xmlns:p14="http://schemas.microsoft.com/office/powerpoint/2010/main" val="41167631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E7A0F9-92BD-4AE8-8EB9-57D4CE2CE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8172" y="100583"/>
            <a:ext cx="7773338" cy="1010873"/>
          </a:xfrm>
        </p:spPr>
        <p:txBody>
          <a:bodyPr/>
          <a:lstStyle/>
          <a:p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КЕТАМІН: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багатоцільове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застосування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сучасних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умовах</a:t>
            </a:r>
            <a:endParaRPr lang="ru-RU" sz="3200" b="1" cap="none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ADF5A0B0-B208-4AA2-A6D3-5AA107DA33DC}"/>
              </a:ext>
            </a:extLst>
          </p:cNvPr>
          <p:cNvSpPr/>
          <p:nvPr/>
        </p:nvSpPr>
        <p:spPr>
          <a:xfrm>
            <a:off x="73152" y="1095108"/>
            <a:ext cx="4572000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тільки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анестетик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Історично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дисоціативний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					анестетик.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Сьогодні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інструмент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у: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резистентній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депресії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суїцидальній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кризі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ПТСР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хронічному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болю</a:t>
            </a: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паліативній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допомозі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65113" indent="182563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невідкладній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медицині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бойова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						травма)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06D70F16-642F-4F26-9ABD-F24326C9B830}"/>
              </a:ext>
            </a:extLst>
          </p:cNvPr>
          <p:cNvSpPr/>
          <p:nvPr/>
        </p:nvSpPr>
        <p:spPr>
          <a:xfrm>
            <a:off x="4745736" y="1111456"/>
            <a:ext cx="432511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ПТСР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Механістичне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підґрунтя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ПТСР =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патологічна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закріплена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пам’ять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страху.</a:t>
            </a:r>
          </a:p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↓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гіперактивність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NMDA-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залежних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шляхів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↑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синаптична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пластичність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↑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BDNF</a:t>
            </a:r>
            <a:r>
              <a:rPr lang="uk-UA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uk-UA" sz="1200" b="1" dirty="0">
                <a:latin typeface="Arial" panose="020B0604020202020204" pitchFamily="34" charset="0"/>
                <a:cs typeface="Arial" panose="020B0604020202020204" pitchFamily="34" charset="0"/>
              </a:rPr>
              <a:t>(мозковий </a:t>
            </a:r>
            <a:r>
              <a:rPr lang="uk-UA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нейротрофічний</a:t>
            </a:r>
            <a:r>
              <a:rPr lang="uk-UA" sz="1200" b="1" dirty="0">
                <a:latin typeface="Arial" panose="020B0604020202020204" pitchFamily="34" charset="0"/>
                <a:cs typeface="Arial" panose="020B0604020202020204" pitchFamily="34" charset="0"/>
              </a:rPr>
              <a:t> фактор) </a:t>
            </a:r>
            <a:r>
              <a:rPr lang="ru-RU" sz="1200" b="1" dirty="0" err="1"/>
              <a:t>білок</a:t>
            </a:r>
            <a:r>
              <a:rPr lang="ru-RU" sz="1200" b="1" dirty="0"/>
              <a:t>, </a:t>
            </a:r>
            <a:r>
              <a:rPr lang="ru-RU" sz="1200" b="1" dirty="0" err="1"/>
              <a:t>який</a:t>
            </a:r>
            <a:r>
              <a:rPr lang="ru-RU" sz="1200" b="1" dirty="0"/>
              <a:t> </a:t>
            </a:r>
            <a:r>
              <a:rPr lang="ru-RU" sz="1200" b="1" dirty="0" err="1"/>
              <a:t>діє</a:t>
            </a:r>
            <a:r>
              <a:rPr lang="ru-RU" sz="1200" b="1" dirty="0"/>
              <a:t> як фактор росту, </a:t>
            </a:r>
            <a:r>
              <a:rPr lang="ru-RU" sz="1200" b="1" dirty="0" err="1"/>
              <a:t>стимулюючи</a:t>
            </a:r>
            <a:r>
              <a:rPr lang="ru-RU" sz="1200" b="1" dirty="0"/>
              <a:t> та </a:t>
            </a:r>
            <a:r>
              <a:rPr lang="ru-RU" sz="1200" b="1" dirty="0" err="1"/>
              <a:t>підтримуючи</a:t>
            </a:r>
            <a:r>
              <a:rPr lang="ru-RU" sz="1200" b="1" dirty="0"/>
              <a:t> </a:t>
            </a:r>
            <a:r>
              <a:rPr lang="ru-RU" sz="1200" b="1" dirty="0" err="1"/>
              <a:t>розвиток</a:t>
            </a:r>
            <a:r>
              <a:rPr lang="ru-RU" sz="1200" b="1" dirty="0"/>
              <a:t>, </a:t>
            </a:r>
            <a:r>
              <a:rPr lang="ru-RU" sz="1200" b="1" dirty="0" err="1"/>
              <a:t>виживання</a:t>
            </a:r>
            <a:r>
              <a:rPr lang="ru-RU" sz="1200" b="1" dirty="0"/>
              <a:t> та </a:t>
            </a:r>
            <a:r>
              <a:rPr lang="ru-RU" sz="1200" b="1" dirty="0" err="1"/>
              <a:t>диференціювання</a:t>
            </a:r>
            <a:r>
              <a:rPr lang="ru-RU" sz="1200" b="1" dirty="0"/>
              <a:t> </a:t>
            </a:r>
            <a:r>
              <a:rPr lang="ru-RU" sz="1200" b="1" dirty="0" err="1"/>
              <a:t>нейронів</a:t>
            </a:r>
            <a:r>
              <a:rPr lang="ru-RU" sz="1200" b="1" dirty="0"/>
              <a:t> у </a:t>
            </a:r>
            <a:r>
              <a:rPr lang="ru-RU" sz="1200" b="1" dirty="0" err="1"/>
              <a:t>центральній</a:t>
            </a:r>
            <a:r>
              <a:rPr lang="ru-RU" sz="1200" b="1" dirty="0"/>
              <a:t> та </a:t>
            </a:r>
            <a:r>
              <a:rPr lang="ru-RU" sz="1200" b="1" dirty="0" err="1"/>
              <a:t>периферійній</a:t>
            </a:r>
            <a:r>
              <a:rPr lang="ru-RU" sz="1200" b="1" dirty="0"/>
              <a:t> </a:t>
            </a:r>
            <a:r>
              <a:rPr lang="ru-RU" sz="1200" b="1" dirty="0" err="1"/>
              <a:t>нервовій</a:t>
            </a:r>
            <a:r>
              <a:rPr lang="ru-RU" sz="1200" b="1" dirty="0"/>
              <a:t> </a:t>
            </a:r>
            <a:r>
              <a:rPr lang="ru-RU" sz="1200" b="1" dirty="0" err="1"/>
              <a:t>системі</a:t>
            </a:r>
            <a:r>
              <a:rPr lang="ru-RU" sz="1200" b="1" dirty="0"/>
              <a:t>. </a:t>
            </a:r>
            <a:r>
              <a:rPr lang="ru-RU" sz="1200" b="1" dirty="0" err="1"/>
              <a:t>Він</a:t>
            </a:r>
            <a:r>
              <a:rPr lang="ru-RU" sz="1200" b="1" dirty="0"/>
              <a:t> </a:t>
            </a:r>
            <a:r>
              <a:rPr lang="ru-RU" sz="1200" b="1" dirty="0" err="1"/>
              <a:t>має</a:t>
            </a:r>
            <a:r>
              <a:rPr lang="ru-RU" sz="1200" b="1" dirty="0"/>
              <a:t> </a:t>
            </a:r>
            <a:r>
              <a:rPr lang="ru-RU" sz="1200" b="1" dirty="0" err="1"/>
              <a:t>ключове</a:t>
            </a:r>
            <a:r>
              <a:rPr lang="ru-RU" sz="1200" b="1" dirty="0"/>
              <a:t> </a:t>
            </a:r>
            <a:r>
              <a:rPr lang="ru-RU" sz="1200" b="1" dirty="0" err="1"/>
              <a:t>значення</a:t>
            </a:r>
            <a:r>
              <a:rPr lang="ru-RU" sz="1200" b="1" dirty="0"/>
              <a:t> для </a:t>
            </a:r>
            <a:r>
              <a:rPr lang="ru-RU" sz="1200" b="1" dirty="0" err="1"/>
              <a:t>нейропластичності</a:t>
            </a:r>
            <a:r>
              <a:rPr lang="ru-RU" sz="1200" b="1" dirty="0"/>
              <a:t>, </a:t>
            </a:r>
            <a:r>
              <a:rPr lang="ru-RU" sz="1200" b="1" dirty="0" err="1"/>
              <a:t>навчання</a:t>
            </a:r>
            <a:r>
              <a:rPr lang="ru-RU" sz="1200" b="1" dirty="0"/>
              <a:t>, </a:t>
            </a:r>
            <a:r>
              <a:rPr lang="ru-RU" sz="1200" b="1" dirty="0" err="1"/>
              <a:t>пам'яті</a:t>
            </a:r>
            <a:r>
              <a:rPr lang="ru-RU" sz="1200" b="1" dirty="0"/>
              <a:t> та </a:t>
            </a:r>
            <a:r>
              <a:rPr lang="ru-RU" sz="1200" b="1" dirty="0" err="1"/>
              <a:t>регенерації</a:t>
            </a:r>
            <a:r>
              <a:rPr lang="ru-RU" sz="1200" b="1" dirty="0"/>
              <a:t> </a:t>
            </a:r>
            <a:r>
              <a:rPr lang="ru-RU" sz="1200" b="1" dirty="0" err="1"/>
              <a:t>нейронів</a:t>
            </a:r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сприяє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перезапису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травматичних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асоціацій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 algn="ctr"/>
            <a:endParaRPr lang="ru-RU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 algn="ctr"/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Фактично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створює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вікно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нейропластичності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4DB60FD9-C6F7-4A03-87C9-F5FBC4724A64}"/>
              </a:ext>
            </a:extLst>
          </p:cNvPr>
          <p:cNvSpPr/>
          <p:nvPr/>
        </p:nvSpPr>
        <p:spPr>
          <a:xfrm>
            <a:off x="173736" y="4321247"/>
            <a:ext cx="4572000" cy="227754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Клінічні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дані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Дослідження</a:t>
            </a:r>
            <a:r>
              <a:rPr lang="ru-RU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показують</a:t>
            </a:r>
            <a:r>
              <a:rPr lang="ru-RU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539750" indent="-357188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швидке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зменшення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симптомів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ПТСР</a:t>
            </a:r>
          </a:p>
          <a:p>
            <a:pPr marL="539750" indent="-357188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вже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після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1–2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інфузій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39750" indent="-357188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покращення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поєднанні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психотерапією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1400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4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Особливо перспективно:</a:t>
            </a:r>
            <a:b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👉 </a:t>
            </a:r>
            <a:r>
              <a:rPr lang="en-US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Ketamine-assisted psychotherapy (KAP)</a:t>
            </a:r>
            <a:endParaRPr lang="en-US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33616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08A4CCE-CD5A-4B1C-A008-D5A3246D920E}"/>
              </a:ext>
            </a:extLst>
          </p:cNvPr>
          <p:cNvSpPr/>
          <p:nvPr/>
        </p:nvSpPr>
        <p:spPr>
          <a:xfrm>
            <a:off x="329184" y="299734"/>
            <a:ext cx="4572000" cy="209288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Суїцидальна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криза</a:t>
            </a:r>
          </a:p>
          <a:p>
            <a:r>
              <a:rPr lang="ru-RU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92075" indent="26511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зменшує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суїцидальні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думки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протягом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годин</a:t>
            </a:r>
          </a:p>
          <a:p>
            <a:pPr marL="92075" indent="26511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діє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швидше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ніж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СІЗЗС</a:t>
            </a:r>
          </a:p>
          <a:p>
            <a:pPr marL="92075" indent="26511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може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бути «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містком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» до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довготривалої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терапії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92075" indent="265113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умовах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війни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— критично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важливо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6A54728A-9BD6-4FAA-96B2-22FF45570AE2}"/>
              </a:ext>
            </a:extLst>
          </p:cNvPr>
          <p:cNvSpPr/>
          <p:nvPr/>
        </p:nvSpPr>
        <p:spPr>
          <a:xfrm>
            <a:off x="5221224" y="1346174"/>
            <a:ext cx="373989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Бойова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медицина</a:t>
            </a:r>
          </a:p>
          <a:p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Переваги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польових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умовах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не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пригнічує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дихання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підтримує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гемодинаміку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174625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працює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гіповолемії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Тому широко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використовується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військовій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медицині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21611D77-967E-4DAC-9105-1AD9CAFC491E}"/>
              </a:ext>
            </a:extLst>
          </p:cNvPr>
          <p:cNvSpPr/>
          <p:nvPr/>
        </p:nvSpPr>
        <p:spPr>
          <a:xfrm>
            <a:off x="329184" y="2705172"/>
            <a:ext cx="508406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5113"/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Паліативна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допомога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Резистентна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депресія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онкопатології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Хронічний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нейропатичний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біль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Екзистенційний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дистрес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AD7216D5-3F20-4457-A734-0E7576A2A3F2}"/>
              </a:ext>
            </a:extLst>
          </p:cNvPr>
          <p:cNvSpPr/>
          <p:nvPr/>
        </p:nvSpPr>
        <p:spPr>
          <a:xfrm>
            <a:off x="429768" y="4527602"/>
            <a:ext cx="4572000" cy="166199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⚠️ Але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пастка</a:t>
            </a: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залишається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дисоціація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потенціал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залежності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когнітивні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порушення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урологічна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токсичність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нестійкість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ефекту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CF2A8FA1-356F-4A20-B9DF-8C26B9E96D4E}"/>
              </a:ext>
            </a:extLst>
          </p:cNvPr>
          <p:cNvSpPr/>
          <p:nvPr/>
        </p:nvSpPr>
        <p:spPr>
          <a:xfrm>
            <a:off x="4453128" y="4526941"/>
            <a:ext cx="4572000" cy="18466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>
                <a:solidFill>
                  <a:srgbClr val="000099"/>
                </a:solidFill>
              </a:rPr>
              <a:t>🎯 ВАЖЛИВИЙ АКЦЕНТ </a:t>
            </a:r>
          </a:p>
          <a:p>
            <a:pPr indent="357188"/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не «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чарівний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антидепресант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». </a:t>
            </a:r>
          </a:p>
          <a:p>
            <a:pPr indent="357188"/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фармакологічне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вікно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, яке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потрібно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правильно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використати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indent="357188"/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Без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психотерапевтичного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супроводу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часто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короткочасний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2347000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1A54FE-DBAA-4DF8-916E-8E0320D71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5332" y="269173"/>
            <a:ext cx="7773338" cy="1093283"/>
          </a:xfrm>
        </p:spPr>
        <p:txBody>
          <a:bodyPr>
            <a:normAutofit/>
          </a:bodyPr>
          <a:lstStyle/>
          <a:p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і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війна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клінічний</a:t>
            </a:r>
            <a:r>
              <a:rPr lang="ru-RU" sz="32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контекст </a:t>
            </a:r>
            <a:r>
              <a:rPr lang="ru-RU" sz="32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України</a:t>
            </a:r>
            <a:endParaRPr lang="ru-RU" sz="3200" cap="none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4F3DD6EA-5344-442F-97DC-E37B3CF7A4B4}"/>
              </a:ext>
            </a:extLst>
          </p:cNvPr>
          <p:cNvSpPr/>
          <p:nvPr/>
        </p:nvSpPr>
        <p:spPr>
          <a:xfrm>
            <a:off x="274320" y="1362456"/>
            <a:ext cx="36027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Війна</a:t>
            </a:r>
            <a:r>
              <a:rPr lang="ru-RU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= </a:t>
            </a:r>
            <a:r>
              <a:rPr lang="ru-RU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інша</a:t>
            </a:r>
            <a:r>
              <a:rPr lang="ru-RU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фармакологія</a:t>
            </a:r>
            <a:endParaRPr lang="ru-RU" b="1" dirty="0">
              <a:solidFill>
                <a:srgbClr val="9E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dirty="0" err="1"/>
              <a:t>масивна</a:t>
            </a:r>
            <a:r>
              <a:rPr lang="ru-RU" dirty="0"/>
              <a:t> травма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dirty="0" err="1"/>
              <a:t>сильний</a:t>
            </a:r>
            <a:r>
              <a:rPr lang="ru-RU" dirty="0"/>
              <a:t> </a:t>
            </a:r>
            <a:r>
              <a:rPr lang="ru-RU" dirty="0" err="1"/>
              <a:t>больовий</a:t>
            </a:r>
            <a:r>
              <a:rPr lang="ru-RU" dirty="0"/>
              <a:t> синдром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dirty="0" err="1"/>
              <a:t>обмежений</a:t>
            </a:r>
            <a:r>
              <a:rPr lang="ru-RU" dirty="0"/>
              <a:t> час</a:t>
            </a:r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dirty="0" err="1"/>
              <a:t>нестабільна</a:t>
            </a:r>
            <a:r>
              <a:rPr lang="ru-RU" dirty="0"/>
              <a:t> </a:t>
            </a:r>
            <a:r>
              <a:rPr lang="ru-RU" dirty="0" err="1"/>
              <a:t>гемодинаміка</a:t>
            </a:r>
            <a:endParaRPr lang="ru-RU" dirty="0"/>
          </a:p>
          <a:p>
            <a:pPr indent="265113">
              <a:buFont typeface="Arial" panose="020B0604020202020204" pitchFamily="34" charset="0"/>
              <a:buChar char="•"/>
            </a:pPr>
            <a:r>
              <a:rPr lang="ru-RU" dirty="0" err="1"/>
              <a:t>високий</a:t>
            </a:r>
            <a:r>
              <a:rPr lang="ru-RU" dirty="0"/>
              <a:t> </a:t>
            </a:r>
            <a:r>
              <a:rPr lang="ru-RU" dirty="0" err="1"/>
              <a:t>рівень</a:t>
            </a:r>
            <a:r>
              <a:rPr lang="ru-RU" dirty="0"/>
              <a:t> ПТСР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44C0C571-FFD7-47B4-A4F7-3CCDCBBF12BC}"/>
              </a:ext>
            </a:extLst>
          </p:cNvPr>
          <p:cNvSpPr/>
          <p:nvPr/>
        </p:nvSpPr>
        <p:spPr>
          <a:xfrm>
            <a:off x="4297680" y="1402981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Чому</a:t>
            </a:r>
            <a:r>
              <a:rPr lang="ru-RU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став </a:t>
            </a:r>
            <a:r>
              <a:rPr lang="ru-RU" b="1" dirty="0" err="1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стратегічним</a:t>
            </a:r>
            <a:r>
              <a:rPr lang="ru-RU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препаратом?</a:t>
            </a:r>
          </a:p>
          <a:p>
            <a:r>
              <a:rPr lang="ru-RU" dirty="0"/>
              <a:t>✔ </a:t>
            </a:r>
            <a:r>
              <a:rPr lang="ru-RU" dirty="0" err="1"/>
              <a:t>зберігає</a:t>
            </a:r>
            <a:r>
              <a:rPr lang="ru-RU" dirty="0"/>
              <a:t> </a:t>
            </a:r>
            <a:r>
              <a:rPr lang="ru-RU" dirty="0" err="1"/>
              <a:t>дихання</a:t>
            </a:r>
            <a:br>
              <a:rPr lang="ru-RU" dirty="0"/>
            </a:br>
            <a:r>
              <a:rPr lang="ru-RU" dirty="0"/>
              <a:t>✔ </a:t>
            </a:r>
            <a:r>
              <a:rPr lang="ru-RU" dirty="0" err="1"/>
              <a:t>підтримує</a:t>
            </a:r>
            <a:r>
              <a:rPr lang="ru-RU" dirty="0"/>
              <a:t> АТ</a:t>
            </a:r>
            <a:br>
              <a:rPr lang="ru-RU" dirty="0"/>
            </a:br>
            <a:r>
              <a:rPr lang="ru-RU" dirty="0"/>
              <a:t>✔ </a:t>
            </a:r>
            <a:r>
              <a:rPr lang="ru-RU" dirty="0" err="1"/>
              <a:t>працює</a:t>
            </a:r>
            <a:r>
              <a:rPr lang="ru-RU" dirty="0"/>
              <a:t> при </a:t>
            </a:r>
            <a:r>
              <a:rPr lang="ru-RU" dirty="0" err="1"/>
              <a:t>гіповолемії</a:t>
            </a:r>
            <a:br>
              <a:rPr lang="ru-RU" dirty="0"/>
            </a:br>
            <a:r>
              <a:rPr lang="ru-RU" dirty="0"/>
              <a:t>✔ </a:t>
            </a:r>
            <a:r>
              <a:rPr lang="ru-RU" dirty="0" err="1"/>
              <a:t>швидка</a:t>
            </a:r>
            <a:r>
              <a:rPr lang="ru-RU" dirty="0"/>
              <a:t> </a:t>
            </a:r>
            <a:r>
              <a:rPr lang="ru-RU" dirty="0" err="1"/>
              <a:t>анальгезія</a:t>
            </a:r>
            <a:br>
              <a:rPr lang="ru-RU" dirty="0"/>
            </a:br>
            <a:r>
              <a:rPr lang="ru-RU" dirty="0"/>
              <a:t>✔ </a:t>
            </a:r>
            <a:r>
              <a:rPr lang="ru-RU" dirty="0" err="1"/>
              <a:t>можливість</a:t>
            </a:r>
            <a:r>
              <a:rPr lang="ru-RU" dirty="0"/>
              <a:t> </a:t>
            </a:r>
            <a:r>
              <a:rPr lang="ru-RU" dirty="0" err="1"/>
              <a:t>використання</a:t>
            </a:r>
            <a:r>
              <a:rPr lang="ru-RU" dirty="0"/>
              <a:t> у </a:t>
            </a:r>
            <a:r>
              <a:rPr lang="ru-RU" dirty="0" err="1"/>
              <a:t>передгоспітальному</a:t>
            </a:r>
            <a:r>
              <a:rPr lang="ru-RU" dirty="0"/>
              <a:t> </a:t>
            </a:r>
            <a:r>
              <a:rPr lang="ru-RU" dirty="0" err="1"/>
              <a:t>етапі</a:t>
            </a:r>
            <a:endParaRPr lang="ru-RU" dirty="0"/>
          </a:p>
          <a:p>
            <a:r>
              <a:rPr lang="ru-RU" dirty="0"/>
              <a:t>(</a:t>
            </a:r>
            <a:r>
              <a:rPr lang="ru-RU" dirty="0" err="1"/>
              <a:t>принципи</a:t>
            </a:r>
            <a:r>
              <a:rPr lang="ru-RU" dirty="0"/>
              <a:t> </a:t>
            </a:r>
            <a:r>
              <a:rPr lang="en-US" dirty="0"/>
              <a:t>TCCC)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85DFB6E2-AB6C-439A-A62B-5AFC21B845EE}"/>
              </a:ext>
            </a:extLst>
          </p:cNvPr>
          <p:cNvSpPr/>
          <p:nvPr/>
        </p:nvSpPr>
        <p:spPr>
          <a:xfrm>
            <a:off x="274320" y="3269800"/>
            <a:ext cx="3602736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Психотравма і ПТСР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швидкий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вплив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симптоми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«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вікно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нейропластичності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»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1600" dirty="0" err="1">
                <a:latin typeface="Arial" panose="020B0604020202020204" pitchFamily="34" charset="0"/>
                <a:cs typeface="Arial" panose="020B0604020202020204" pitchFamily="34" charset="0"/>
              </a:rPr>
              <a:t>потенціал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ketamine-assisted psychotherapy</a:t>
            </a:r>
          </a:p>
          <a:p>
            <a:r>
              <a:rPr lang="ru-RU" sz="1400" b="1" dirty="0">
                <a:solidFill>
                  <a:srgbClr val="9E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Але: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⚠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часто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тимчасовий</a:t>
            </a:r>
            <a:b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⚠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потребує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маршрутизації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пацієнта</a:t>
            </a:r>
            <a:b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⚠ не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замінює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психотерапію</a:t>
            </a:r>
            <a:endParaRPr lang="ru-RU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B803B8D7-CDBE-4E7D-A19E-8FD33702BDB4}"/>
              </a:ext>
            </a:extLst>
          </p:cNvPr>
          <p:cNvSpPr/>
          <p:nvPr/>
        </p:nvSpPr>
        <p:spPr>
          <a:xfrm>
            <a:off x="3502152" y="5388498"/>
            <a:ext cx="54315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Головний</a:t>
            </a:r>
            <a:r>
              <a:rPr lang="ru-RU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меседж</a:t>
            </a:r>
            <a:endParaRPr lang="ru-RU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війні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інструмент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виживання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психіатрії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інструмент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можливості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Але не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універсальне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рішення</a:t>
            </a:r>
            <a:r>
              <a:rPr lang="ru-RU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5697443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17D27D7-A1F5-46B8-A2FB-95EC4E0A8A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178" y="198993"/>
            <a:ext cx="8312365" cy="646331"/>
          </a:xfrm>
        </p:spPr>
        <p:txBody>
          <a:bodyPr>
            <a:normAutofit/>
          </a:bodyPr>
          <a:lstStyle/>
          <a:p>
            <a:r>
              <a:rPr lang="ru-RU" sz="28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</a:t>
            </a:r>
            <a:r>
              <a:rPr lang="ru-RU" sz="28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vs </a:t>
            </a:r>
            <a:r>
              <a:rPr lang="ru-RU" sz="28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Ескетамін</a:t>
            </a:r>
            <a:r>
              <a:rPr lang="ru-RU" sz="28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дві</a:t>
            </a:r>
            <a:r>
              <a:rPr lang="ru-RU" sz="20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стратегії</a:t>
            </a:r>
            <a:r>
              <a:rPr lang="ru-RU" sz="20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0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різні</a:t>
            </a:r>
            <a:r>
              <a:rPr lang="ru-RU" sz="2000" b="1" cap="none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cap="none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контексти</a:t>
            </a:r>
            <a:endParaRPr lang="ru-RU" sz="2800" b="1" cap="none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A72E43F8-3D12-4048-AD20-C2A4E3954B89}"/>
              </a:ext>
            </a:extLst>
          </p:cNvPr>
          <p:cNvSpPr/>
          <p:nvPr/>
        </p:nvSpPr>
        <p:spPr>
          <a:xfrm>
            <a:off x="2350008" y="84532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🧪 КЕТАМІН (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racemic, IV)</a:t>
            </a:r>
            <a:endParaRPr lang="uk-UA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err="1"/>
              <a:t>Мультиінструмент</a:t>
            </a:r>
            <a:r>
              <a:rPr lang="ru-RU" b="1" dirty="0"/>
              <a:t> </a:t>
            </a:r>
            <a:r>
              <a:rPr lang="ru-RU" b="1" dirty="0" err="1"/>
              <a:t>клінічної</a:t>
            </a:r>
            <a:r>
              <a:rPr lang="ru-RU" b="1" dirty="0"/>
              <a:t> </a:t>
            </a:r>
            <a:r>
              <a:rPr lang="ru-RU" b="1" dirty="0" err="1"/>
              <a:t>медицини</a:t>
            </a:r>
            <a:endParaRPr lang="ru-RU" b="1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757E5A2A-2E66-4548-A628-CE5B63B2078E}"/>
              </a:ext>
            </a:extLst>
          </p:cNvPr>
          <p:cNvSpPr/>
          <p:nvPr/>
        </p:nvSpPr>
        <p:spPr>
          <a:xfrm>
            <a:off x="310896" y="1421767"/>
            <a:ext cx="8165592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Анестезія</a:t>
            </a:r>
            <a:endParaRPr lang="ru-RU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Дисоціативна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анестезія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Збереження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спонтанного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дихання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Мінімальний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вплив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на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захисні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рефлекси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Підтримка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АТ за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рахунок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симпатоміметичної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дії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Особливо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корисний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гіповолемії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нестабільній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гемодинаміці</a:t>
            </a:r>
            <a:b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🔹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Використовується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ургентній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військовій</a:t>
            </a:r>
            <a:r>
              <a:rPr lang="ru-RU" sz="16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медицині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3" name="Прямокутник 242">
            <a:extLst>
              <a:ext uri="{FF2B5EF4-FFF2-40B4-BE49-F238E27FC236}">
                <a16:creationId xmlns:a16="http://schemas.microsoft.com/office/drawing/2014/main" id="{1671574C-8EDD-4D45-9D22-336A89379630}"/>
              </a:ext>
            </a:extLst>
          </p:cNvPr>
          <p:cNvSpPr/>
          <p:nvPr/>
        </p:nvSpPr>
        <p:spPr>
          <a:xfrm>
            <a:off x="3968496" y="3785540"/>
            <a:ext cx="4507992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Аналгезія</a:t>
            </a:r>
            <a:endParaRPr lang="ru-RU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Потужний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антагоніст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NMDA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Зменшує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центральну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сенситизацію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Ефективний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при: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нейропатичному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болю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опіоїд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-резистентному болю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фантомному болю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онкопатології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dirty="0">
                <a:solidFill>
                  <a:srgbClr val="C00000"/>
                </a:solidFill>
              </a:rPr>
              <a:t>🔹 </a:t>
            </a:r>
            <a:r>
              <a:rPr lang="ru-RU" b="1" dirty="0" err="1">
                <a:solidFill>
                  <a:srgbClr val="C00000"/>
                </a:solidFill>
              </a:rPr>
              <a:t>Може</a:t>
            </a:r>
            <a:r>
              <a:rPr lang="ru-RU" b="1" dirty="0">
                <a:solidFill>
                  <a:srgbClr val="C00000"/>
                </a:solidFill>
              </a:rPr>
              <a:t> </a:t>
            </a:r>
            <a:r>
              <a:rPr lang="ru-RU" b="1" dirty="0" err="1">
                <a:solidFill>
                  <a:srgbClr val="C00000"/>
                </a:solidFill>
              </a:rPr>
              <a:t>знижувати</a:t>
            </a:r>
            <a:r>
              <a:rPr lang="ru-RU" b="1" dirty="0">
                <a:solidFill>
                  <a:srgbClr val="C00000"/>
                </a:solidFill>
              </a:rPr>
              <a:t> потребу в </a:t>
            </a:r>
            <a:r>
              <a:rPr lang="ru-RU" b="1" dirty="0" err="1">
                <a:solidFill>
                  <a:srgbClr val="C00000"/>
                </a:solidFill>
              </a:rPr>
              <a:t>опіоїдах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7554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FFAEC741-0B08-4005-8BFC-0BF19D509D47}"/>
              </a:ext>
            </a:extLst>
          </p:cNvPr>
          <p:cNvSpPr/>
          <p:nvPr/>
        </p:nvSpPr>
        <p:spPr>
          <a:xfrm>
            <a:off x="365760" y="769709"/>
            <a:ext cx="8302752" cy="22159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Психіатрія</a:t>
            </a:r>
            <a:endParaRPr lang="ru-RU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Швидкий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антидепресивний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години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доба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Зменшення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суїцидальних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думок</a:t>
            </a: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RCT 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при ПТСР (</a:t>
            </a:r>
            <a:r>
              <a:rPr lang="uk-UA" sz="1600" b="1" dirty="0">
                <a:latin typeface="Arial" panose="020B0604020202020204" pitchFamily="34" charset="0"/>
                <a:cs typeface="Arial" panose="020B0604020202020204" pitchFamily="34" charset="0"/>
              </a:rPr>
              <a:t>в/в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інфузії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indent="26511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Використовується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резистентній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депресії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err="1"/>
              <a:t>Механістично</a:t>
            </a:r>
            <a:r>
              <a:rPr lang="ru-RU" b="1" dirty="0"/>
              <a:t>:</a:t>
            </a:r>
            <a:br>
              <a:rPr lang="ru-RU" b="1" dirty="0"/>
            </a:br>
            <a:r>
              <a:rPr lang="en-US" b="1" dirty="0"/>
              <a:t>NMDA-</a:t>
            </a:r>
            <a:r>
              <a:rPr lang="ru-RU" b="1" dirty="0"/>
              <a:t>блокада → ↑ глутамат → ↑ </a:t>
            </a:r>
            <a:r>
              <a:rPr lang="en-US" b="1" dirty="0"/>
              <a:t>AMPA → ↑ BDNF → ↑ </a:t>
            </a:r>
            <a:r>
              <a:rPr lang="ru-RU" b="1" dirty="0" err="1"/>
              <a:t>нейропластичність</a:t>
            </a:r>
            <a:endParaRPr lang="ru-RU" b="1" dirty="0"/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C04DE157-B896-4844-92B7-16EDC29412EF}"/>
              </a:ext>
            </a:extLst>
          </p:cNvPr>
          <p:cNvSpPr/>
          <p:nvPr/>
        </p:nvSpPr>
        <p:spPr>
          <a:xfrm>
            <a:off x="237744" y="3658244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Використання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військовій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медицині</a:t>
            </a:r>
            <a:endParaRPr lang="ru-RU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Передгоспітальна</a:t>
            </a:r>
            <a:r>
              <a:rPr lang="ru-RU" b="1" dirty="0"/>
              <a:t> </a:t>
            </a:r>
            <a:r>
              <a:rPr lang="ru-RU" b="1" dirty="0" err="1"/>
              <a:t>аналгезія</a:t>
            </a:r>
            <a:endParaRPr lang="ru-RU" b="1" dirty="0"/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Седація</a:t>
            </a:r>
            <a:r>
              <a:rPr lang="ru-RU" b="1" dirty="0"/>
              <a:t> при </a:t>
            </a:r>
            <a:r>
              <a:rPr lang="ru-RU" b="1" dirty="0" err="1"/>
              <a:t>евакуації</a:t>
            </a:r>
            <a:endParaRPr lang="ru-RU" b="1" dirty="0"/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/>
              <a:t>Препарат </a:t>
            </a:r>
            <a:r>
              <a:rPr lang="ru-RU" b="1" dirty="0" err="1"/>
              <a:t>вибору</a:t>
            </a:r>
            <a:r>
              <a:rPr lang="ru-RU" b="1" dirty="0"/>
              <a:t> в </a:t>
            </a:r>
            <a:r>
              <a:rPr lang="en-US" b="1" dirty="0"/>
              <a:t>TCCC-</a:t>
            </a:r>
            <a:r>
              <a:rPr lang="ru-RU" b="1" dirty="0"/>
              <a:t>протоколах </a:t>
            </a:r>
            <a:r>
              <a:rPr lang="en-US" b="1" dirty="0"/>
              <a:t>TCCC</a:t>
            </a:r>
            <a:r>
              <a:rPr lang="en-US" dirty="0"/>
              <a:t> = </a:t>
            </a:r>
            <a:r>
              <a:rPr lang="en-US" b="1" dirty="0"/>
              <a:t>Tactical Combat Casualty Care</a:t>
            </a:r>
            <a:br>
              <a:rPr lang="en-US" dirty="0"/>
            </a:br>
            <a:r>
              <a:rPr lang="en-US" dirty="0"/>
              <a:t>(</a:t>
            </a:r>
            <a:r>
              <a:rPr lang="ru-RU" dirty="0"/>
              <a:t>Тактична </a:t>
            </a:r>
            <a:r>
              <a:rPr lang="ru-RU" dirty="0" err="1"/>
              <a:t>допомога</a:t>
            </a:r>
            <a:r>
              <a:rPr lang="ru-RU" dirty="0"/>
              <a:t> </a:t>
            </a:r>
            <a:r>
              <a:rPr lang="ru-RU" dirty="0" err="1"/>
              <a:t>пораненим</a:t>
            </a:r>
            <a:r>
              <a:rPr lang="ru-RU" dirty="0"/>
              <a:t> у </a:t>
            </a:r>
            <a:r>
              <a:rPr lang="ru-RU" dirty="0" err="1"/>
              <a:t>бойових</a:t>
            </a:r>
            <a:r>
              <a:rPr lang="ru-RU" dirty="0"/>
              <a:t> </a:t>
            </a:r>
            <a:r>
              <a:rPr lang="ru-RU" dirty="0" err="1"/>
              <a:t>умовах</a:t>
            </a:r>
            <a:r>
              <a:rPr lang="ru-RU" dirty="0"/>
              <a:t>)</a:t>
            </a:r>
            <a:endParaRPr lang="ru-RU" b="1" dirty="0"/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Менший</a:t>
            </a:r>
            <a:r>
              <a:rPr lang="ru-RU" b="1" dirty="0"/>
              <a:t> </a:t>
            </a:r>
            <a:r>
              <a:rPr lang="ru-RU" b="1" dirty="0" err="1"/>
              <a:t>ризик</a:t>
            </a:r>
            <a:r>
              <a:rPr lang="ru-RU" b="1" dirty="0"/>
              <a:t> </a:t>
            </a:r>
            <a:r>
              <a:rPr lang="ru-RU" b="1" dirty="0" err="1"/>
              <a:t>респіраторної</a:t>
            </a:r>
            <a:r>
              <a:rPr lang="ru-RU" b="1" dirty="0"/>
              <a:t> </a:t>
            </a:r>
            <a:r>
              <a:rPr lang="ru-RU" b="1" dirty="0" err="1"/>
              <a:t>депресії</a:t>
            </a:r>
            <a:r>
              <a:rPr lang="ru-RU" b="1" dirty="0"/>
              <a:t> </a:t>
            </a:r>
            <a:r>
              <a:rPr lang="ru-RU" b="1" dirty="0" err="1"/>
              <a:t>порівняно</a:t>
            </a:r>
            <a:r>
              <a:rPr lang="ru-RU" b="1" dirty="0"/>
              <a:t> з </a:t>
            </a:r>
            <a:r>
              <a:rPr lang="ru-RU" b="1" dirty="0" err="1"/>
              <a:t>опіоїдами</a:t>
            </a:r>
            <a:endParaRPr lang="ru-RU" b="1" dirty="0"/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600B4988-705F-4522-9134-BE705F5FBEB6}"/>
              </a:ext>
            </a:extLst>
          </p:cNvPr>
          <p:cNvSpPr/>
          <p:nvPr/>
        </p:nvSpPr>
        <p:spPr>
          <a:xfrm>
            <a:off x="4946904" y="3658244"/>
            <a:ext cx="41056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Гнучкість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дозування</a:t>
            </a:r>
            <a:endParaRPr lang="ru-RU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uk-UA" b="1" dirty="0"/>
              <a:t>в/в</a:t>
            </a:r>
            <a:r>
              <a:rPr lang="en-US" b="1" dirty="0"/>
              <a:t> </a:t>
            </a:r>
            <a:r>
              <a:rPr lang="ru-RU" b="1" dirty="0"/>
              <a:t>болюс, </a:t>
            </a:r>
            <a:r>
              <a:rPr lang="ru-RU" b="1" dirty="0" err="1"/>
              <a:t>інфузія</a:t>
            </a:r>
            <a:endParaRPr lang="ru-RU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/>
              <a:t>Субанестетичні</a:t>
            </a:r>
            <a:r>
              <a:rPr lang="ru-RU" b="1" dirty="0"/>
              <a:t> </a:t>
            </a:r>
            <a:r>
              <a:rPr lang="ru-RU" b="1" dirty="0" err="1"/>
              <a:t>дози</a:t>
            </a:r>
            <a:r>
              <a:rPr lang="ru-RU" b="1" dirty="0"/>
              <a:t> (</a:t>
            </a:r>
            <a:r>
              <a:rPr lang="ru-RU" b="1" dirty="0" err="1"/>
              <a:t>психіатрія</a:t>
            </a:r>
            <a:r>
              <a:rPr lang="ru-RU" b="1" dirty="0"/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/>
              <a:t>Анестезіологічні</a:t>
            </a:r>
            <a:r>
              <a:rPr lang="ru-RU" b="1" dirty="0"/>
              <a:t> </a:t>
            </a:r>
            <a:r>
              <a:rPr lang="ru-RU" b="1" dirty="0" err="1"/>
              <a:t>дози</a:t>
            </a:r>
            <a:endParaRPr lang="ru-RU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err="1"/>
              <a:t>Аналгетичні</a:t>
            </a:r>
            <a:r>
              <a:rPr lang="ru-RU" b="1" dirty="0"/>
              <a:t> </a:t>
            </a:r>
            <a:r>
              <a:rPr lang="ru-RU" b="1" dirty="0" err="1"/>
              <a:t>дози</a:t>
            </a:r>
            <a:endParaRPr lang="ru-RU" b="1" dirty="0"/>
          </a:p>
          <a:p>
            <a:r>
              <a:rPr lang="ru-RU" b="1" dirty="0"/>
              <a:t>Один препарат — </a:t>
            </a:r>
            <a:r>
              <a:rPr lang="ru-RU" b="1" dirty="0" err="1"/>
              <a:t>різні</a:t>
            </a:r>
            <a:r>
              <a:rPr lang="ru-RU" b="1" dirty="0"/>
              <a:t> </a:t>
            </a:r>
            <a:r>
              <a:rPr lang="ru-RU" b="1" dirty="0" err="1"/>
              <a:t>фармакодинамічні</a:t>
            </a:r>
            <a:r>
              <a:rPr lang="ru-RU" b="1" dirty="0"/>
              <a:t> </a:t>
            </a:r>
            <a:r>
              <a:rPr lang="ru-RU" b="1" dirty="0" err="1"/>
              <a:t>профілі</a:t>
            </a:r>
            <a:r>
              <a:rPr lang="ru-RU" b="1" dirty="0"/>
              <a:t> </a:t>
            </a:r>
            <a:r>
              <a:rPr lang="ru-RU" b="1" dirty="0" err="1"/>
              <a:t>залежно</a:t>
            </a:r>
            <a:r>
              <a:rPr lang="ru-RU" b="1" dirty="0"/>
              <a:t> </a:t>
            </a:r>
            <a:r>
              <a:rPr lang="ru-RU" b="1" dirty="0" err="1"/>
              <a:t>від</a:t>
            </a:r>
            <a:r>
              <a:rPr lang="ru-RU" b="1" dirty="0"/>
              <a:t> </a:t>
            </a:r>
            <a:r>
              <a:rPr lang="ru-RU" b="1" dirty="0" err="1"/>
              <a:t>дози</a:t>
            </a:r>
            <a:r>
              <a:rPr lang="ru-RU" b="1" dirty="0"/>
              <a:t>.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E16D6A93-E117-442B-B78F-B413BF6E473F}"/>
              </a:ext>
            </a:extLst>
          </p:cNvPr>
          <p:cNvSpPr/>
          <p:nvPr/>
        </p:nvSpPr>
        <p:spPr>
          <a:xfrm>
            <a:off x="2427732" y="12962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🧪 КЕТАМІН (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racemic, IV)</a:t>
            </a:r>
            <a:endParaRPr lang="uk-UA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err="1"/>
              <a:t>Мультиінструмент</a:t>
            </a:r>
            <a:r>
              <a:rPr lang="ru-RU" b="1" dirty="0"/>
              <a:t> </a:t>
            </a:r>
            <a:r>
              <a:rPr lang="ru-RU" b="1" dirty="0" err="1"/>
              <a:t>клінічної</a:t>
            </a:r>
            <a:r>
              <a:rPr lang="ru-RU" b="1" dirty="0"/>
              <a:t> </a:t>
            </a:r>
            <a:r>
              <a:rPr lang="ru-RU" b="1" dirty="0" err="1"/>
              <a:t>медицини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68397096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3C342D81-EE95-4C44-AA78-7BD51CB7ADD6}"/>
              </a:ext>
            </a:extLst>
          </p:cNvPr>
          <p:cNvSpPr/>
          <p:nvPr/>
        </p:nvSpPr>
        <p:spPr>
          <a:xfrm>
            <a:off x="621792" y="945831"/>
            <a:ext cx="7452360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⚠️ Але </a:t>
            </a:r>
            <a:r>
              <a:rPr lang="ru-RU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пастка</a:t>
            </a:r>
            <a:endParaRPr lang="ru-RU" b="1" dirty="0">
              <a:solidFill>
                <a:srgbClr val="9A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>
                <a:solidFill>
                  <a:srgbClr val="000099"/>
                </a:solidFill>
              </a:rPr>
              <a:t>🔺 </a:t>
            </a:r>
            <a:r>
              <a:rPr lang="ru-RU" b="1" dirty="0" err="1">
                <a:solidFill>
                  <a:srgbClr val="000099"/>
                </a:solidFill>
              </a:rPr>
              <a:t>Вищий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адиктивний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потенціал</a:t>
            </a:r>
            <a:endParaRPr lang="ru-RU" b="1" dirty="0">
              <a:solidFill>
                <a:srgbClr val="000099"/>
              </a:solidFill>
            </a:endParaRPr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Ейфоричний</a:t>
            </a:r>
            <a:r>
              <a:rPr lang="ru-RU" b="1" dirty="0"/>
              <a:t> </a:t>
            </a:r>
            <a:r>
              <a:rPr lang="ru-RU" b="1" dirty="0" err="1"/>
              <a:t>ефект</a:t>
            </a:r>
            <a:endParaRPr lang="ru-RU" b="1" dirty="0"/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Формування</a:t>
            </a:r>
            <a:r>
              <a:rPr lang="ru-RU" b="1" dirty="0"/>
              <a:t> </a:t>
            </a:r>
            <a:r>
              <a:rPr lang="ru-RU" b="1" dirty="0" err="1"/>
              <a:t>психологічної</a:t>
            </a:r>
            <a:r>
              <a:rPr lang="ru-RU" b="1" dirty="0"/>
              <a:t> </a:t>
            </a:r>
            <a:r>
              <a:rPr lang="ru-RU" b="1" dirty="0" err="1"/>
              <a:t>залежності</a:t>
            </a:r>
            <a:endParaRPr lang="ru-RU" b="1" dirty="0"/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Рекреаційне</a:t>
            </a:r>
            <a:r>
              <a:rPr lang="ru-RU" b="1" dirty="0"/>
              <a:t> </a:t>
            </a:r>
            <a:r>
              <a:rPr lang="ru-RU" b="1" dirty="0" err="1"/>
              <a:t>використання</a:t>
            </a:r>
            <a:endParaRPr lang="ru-RU" b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solidFill>
                  <a:srgbClr val="000099"/>
                </a:solidFill>
              </a:rPr>
              <a:t>🔺 </a:t>
            </a:r>
            <a:r>
              <a:rPr lang="ru-RU" b="1" dirty="0" err="1">
                <a:solidFill>
                  <a:srgbClr val="000099"/>
                </a:solidFill>
              </a:rPr>
              <a:t>Виражені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дисоціативні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реакції</a:t>
            </a:r>
            <a:endParaRPr lang="ru-RU" b="1" dirty="0">
              <a:solidFill>
                <a:srgbClr val="000099"/>
              </a:solidFill>
            </a:endParaRPr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Дереалізація</a:t>
            </a:r>
            <a:endParaRPr lang="ru-RU" b="1" dirty="0"/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Псевдогалюцинації</a:t>
            </a:r>
            <a:endParaRPr lang="ru-RU" b="1" dirty="0"/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Погіршення</a:t>
            </a:r>
            <a:r>
              <a:rPr lang="ru-RU" b="1" dirty="0"/>
              <a:t> </a:t>
            </a:r>
            <a:r>
              <a:rPr lang="ru-RU" b="1" dirty="0" err="1"/>
              <a:t>перебігу</a:t>
            </a:r>
            <a:r>
              <a:rPr lang="ru-RU" b="1" dirty="0"/>
              <a:t> </a:t>
            </a:r>
            <a:r>
              <a:rPr lang="ru-RU" b="1" dirty="0" err="1"/>
              <a:t>психотичних</a:t>
            </a:r>
            <a:r>
              <a:rPr lang="ru-RU" b="1" dirty="0"/>
              <a:t> </a:t>
            </a:r>
            <a:r>
              <a:rPr lang="ru-RU" b="1" dirty="0" err="1"/>
              <a:t>розладів</a:t>
            </a:r>
            <a:endParaRPr lang="ru-RU" b="1" dirty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b="1" dirty="0">
                <a:solidFill>
                  <a:srgbClr val="000099"/>
                </a:solidFill>
              </a:rPr>
              <a:t>🔺 </a:t>
            </a:r>
            <a:r>
              <a:rPr lang="ru-RU" b="1" dirty="0" err="1">
                <a:solidFill>
                  <a:srgbClr val="000099"/>
                </a:solidFill>
              </a:rPr>
              <a:t>Потенційні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довгострокові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ризики</a:t>
            </a:r>
            <a:endParaRPr lang="ru-RU" b="1" dirty="0">
              <a:solidFill>
                <a:srgbClr val="000099"/>
              </a:solidFill>
            </a:endParaRPr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Когнітивні</a:t>
            </a:r>
            <a:r>
              <a:rPr lang="ru-RU" b="1" dirty="0"/>
              <a:t> </a:t>
            </a:r>
            <a:r>
              <a:rPr lang="ru-RU" b="1" dirty="0" err="1"/>
              <a:t>порушення</a:t>
            </a:r>
            <a:r>
              <a:rPr lang="ru-RU" b="1" dirty="0"/>
              <a:t> при частому </a:t>
            </a:r>
            <a:r>
              <a:rPr lang="ru-RU" b="1" dirty="0" err="1"/>
              <a:t>застосуванні</a:t>
            </a:r>
            <a:endParaRPr lang="ru-RU" b="1" dirty="0"/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Кетамін-асоційований</a:t>
            </a:r>
            <a:r>
              <a:rPr lang="ru-RU" b="1" dirty="0"/>
              <a:t> цистит</a:t>
            </a:r>
          </a:p>
          <a:p>
            <a:pPr marL="182563" indent="265113">
              <a:buFont typeface="Arial" panose="020B0604020202020204" pitchFamily="34" charset="0"/>
              <a:buChar char="•"/>
            </a:pPr>
            <a:r>
              <a:rPr lang="ru-RU" b="1" dirty="0" err="1"/>
              <a:t>Невизначеність</a:t>
            </a:r>
            <a:r>
              <a:rPr lang="ru-RU" b="1" dirty="0"/>
              <a:t> </a:t>
            </a:r>
            <a:r>
              <a:rPr lang="ru-RU" b="1" dirty="0" err="1"/>
              <a:t>довгострокового</a:t>
            </a:r>
            <a:r>
              <a:rPr lang="ru-RU" b="1" dirty="0"/>
              <a:t> </a:t>
            </a:r>
            <a:r>
              <a:rPr lang="ru-RU" b="1" dirty="0" err="1"/>
              <a:t>впливу</a:t>
            </a:r>
            <a:r>
              <a:rPr lang="ru-RU" b="1" dirty="0"/>
              <a:t> на </a:t>
            </a:r>
            <a:r>
              <a:rPr lang="ru-RU" b="1" dirty="0" err="1"/>
              <a:t>нейропластичність</a:t>
            </a:r>
            <a:endParaRPr lang="ru-RU" b="1" dirty="0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40939D78-5174-4A89-A5A7-24E20811CBCC}"/>
              </a:ext>
            </a:extLst>
          </p:cNvPr>
          <p:cNvSpPr/>
          <p:nvPr/>
        </p:nvSpPr>
        <p:spPr>
          <a:xfrm>
            <a:off x="621792" y="5173505"/>
            <a:ext cx="80650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150CCA"/>
                </a:solidFill>
              </a:rPr>
              <a:t>🎯 Суть</a:t>
            </a:r>
          </a:p>
          <a:p>
            <a:r>
              <a:rPr lang="ru-RU" b="1" dirty="0" err="1"/>
              <a:t>Кетамін</a:t>
            </a:r>
            <a:r>
              <a:rPr lang="ru-RU" b="1" dirty="0"/>
              <a:t> — </a:t>
            </a:r>
            <a:r>
              <a:rPr lang="ru-RU" b="1" dirty="0" err="1"/>
              <a:t>це</a:t>
            </a:r>
            <a:r>
              <a:rPr lang="ru-RU" b="1" dirty="0"/>
              <a:t> не «</a:t>
            </a:r>
            <a:r>
              <a:rPr lang="ru-RU" b="1" dirty="0" err="1"/>
              <a:t>психіатричний</a:t>
            </a:r>
            <a:r>
              <a:rPr lang="ru-RU" b="1" dirty="0"/>
              <a:t> препарат».</a:t>
            </a:r>
            <a:br>
              <a:rPr lang="ru-RU" b="1" dirty="0"/>
            </a:br>
            <a:r>
              <a:rPr lang="ru-RU" b="1" dirty="0" err="1"/>
              <a:t>Це</a:t>
            </a:r>
            <a:r>
              <a:rPr lang="ru-RU" b="1" dirty="0"/>
              <a:t> </a:t>
            </a:r>
            <a:r>
              <a:rPr lang="ru-RU" b="1" dirty="0" err="1"/>
              <a:t>фармакологічний</a:t>
            </a:r>
            <a:r>
              <a:rPr lang="ru-RU" b="1" dirty="0"/>
              <a:t> </a:t>
            </a:r>
            <a:r>
              <a:rPr lang="ru-RU" b="1" dirty="0" err="1"/>
              <a:t>інструмент</a:t>
            </a:r>
            <a:r>
              <a:rPr lang="ru-RU" b="1" dirty="0"/>
              <a:t> </a:t>
            </a:r>
            <a:r>
              <a:rPr lang="ru-RU" b="1" dirty="0" err="1"/>
              <a:t>із</a:t>
            </a:r>
            <a:r>
              <a:rPr lang="ru-RU" b="1" dirty="0"/>
              <a:t> </a:t>
            </a:r>
            <a:r>
              <a:rPr lang="ru-RU" b="1" dirty="0" err="1"/>
              <a:t>багатьма</a:t>
            </a:r>
            <a:r>
              <a:rPr lang="ru-RU" b="1" dirty="0"/>
              <a:t> </a:t>
            </a:r>
            <a:r>
              <a:rPr lang="ru-RU" b="1" dirty="0" err="1"/>
              <a:t>рівнями</a:t>
            </a:r>
            <a:r>
              <a:rPr lang="ru-RU" b="1" dirty="0"/>
              <a:t> </a:t>
            </a:r>
            <a:r>
              <a:rPr lang="ru-RU" b="1" dirty="0" err="1"/>
              <a:t>дії</a:t>
            </a:r>
            <a:r>
              <a:rPr lang="ru-RU" b="1" dirty="0"/>
              <a:t>.</a:t>
            </a:r>
          </a:p>
          <a:p>
            <a:r>
              <a:rPr lang="ru-RU" b="1" dirty="0"/>
              <a:t>І </a:t>
            </a:r>
            <a:r>
              <a:rPr lang="ru-RU" b="1" dirty="0" err="1"/>
              <a:t>чим</a:t>
            </a:r>
            <a:r>
              <a:rPr lang="ru-RU" b="1" dirty="0"/>
              <a:t> </a:t>
            </a:r>
            <a:r>
              <a:rPr lang="ru-RU" b="1" dirty="0" err="1"/>
              <a:t>ширший</a:t>
            </a:r>
            <a:r>
              <a:rPr lang="ru-RU" b="1" dirty="0"/>
              <a:t> спектр </a:t>
            </a:r>
            <a:r>
              <a:rPr lang="ru-RU" b="1" dirty="0" err="1"/>
              <a:t>застосування</a:t>
            </a:r>
            <a:r>
              <a:rPr lang="ru-RU" b="1" dirty="0"/>
              <a:t> —</a:t>
            </a:r>
            <a:br>
              <a:rPr lang="ru-RU" b="1" dirty="0"/>
            </a:br>
            <a:r>
              <a:rPr lang="ru-RU" b="1" dirty="0" err="1"/>
              <a:t>тим</a:t>
            </a:r>
            <a:r>
              <a:rPr lang="ru-RU" b="1" dirty="0"/>
              <a:t> </a:t>
            </a:r>
            <a:r>
              <a:rPr lang="ru-RU" b="1" dirty="0" err="1"/>
              <a:t>більше</a:t>
            </a:r>
            <a:r>
              <a:rPr lang="ru-RU" b="1" dirty="0"/>
              <a:t> </a:t>
            </a:r>
            <a:r>
              <a:rPr lang="ru-RU" b="1" dirty="0" err="1"/>
              <a:t>відповідальності</a:t>
            </a:r>
            <a:r>
              <a:rPr lang="ru-RU" b="1" dirty="0"/>
              <a:t> за </a:t>
            </a:r>
            <a:r>
              <a:rPr lang="ru-RU" b="1" dirty="0" err="1"/>
              <a:t>межі</a:t>
            </a:r>
            <a:r>
              <a:rPr lang="ru-RU" b="1" dirty="0"/>
              <a:t> </a:t>
            </a:r>
            <a:r>
              <a:rPr lang="ru-RU" b="1" dirty="0" err="1"/>
              <a:t>його</a:t>
            </a:r>
            <a:r>
              <a:rPr lang="ru-RU" b="1" dirty="0"/>
              <a:t> </a:t>
            </a:r>
            <a:r>
              <a:rPr lang="ru-RU" b="1" dirty="0" err="1"/>
              <a:t>використання</a:t>
            </a:r>
            <a:r>
              <a:rPr lang="ru-RU" b="1" dirty="0"/>
              <a:t>.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BA54697A-3DEB-47EA-969A-3C8F53B253B3}"/>
              </a:ext>
            </a:extLst>
          </p:cNvPr>
          <p:cNvSpPr/>
          <p:nvPr/>
        </p:nvSpPr>
        <p:spPr>
          <a:xfrm>
            <a:off x="2514600" y="2049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🧪 КЕТАМІН (</a:t>
            </a:r>
            <a:r>
              <a:rPr lang="en-US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racemic, IV)</a:t>
            </a:r>
            <a:endParaRPr lang="uk-UA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err="1"/>
              <a:t>Мультиінструмент</a:t>
            </a:r>
            <a:r>
              <a:rPr lang="ru-RU" b="1" dirty="0"/>
              <a:t> </a:t>
            </a:r>
            <a:r>
              <a:rPr lang="ru-RU" b="1" dirty="0" err="1"/>
              <a:t>клінічної</a:t>
            </a:r>
            <a:r>
              <a:rPr lang="ru-RU" b="1" dirty="0"/>
              <a:t> </a:t>
            </a:r>
            <a:r>
              <a:rPr lang="ru-RU" b="1" dirty="0" err="1"/>
              <a:t>медицини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59746466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7D299C88-6C06-4F7B-B847-3592FE381DD5}"/>
              </a:ext>
            </a:extLst>
          </p:cNvPr>
          <p:cNvSpPr/>
          <p:nvPr/>
        </p:nvSpPr>
        <p:spPr>
          <a:xfrm>
            <a:off x="100584" y="753333"/>
            <a:ext cx="4270248" cy="1908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таке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Ескетамін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S-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енантіомер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кетаміну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має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вищу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спорідненість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до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NMDA-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рецепторів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потужніший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при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менших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дозах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розроблений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саме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психіатрії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Форма: </a:t>
            </a:r>
            <a:r>
              <a:rPr lang="ru-RU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інтраназальний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спрей.</a:t>
            </a: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5F58FA45-4A95-400A-A212-D7908A2138EF}"/>
              </a:ext>
            </a:extLst>
          </p:cNvPr>
          <p:cNvSpPr/>
          <p:nvPr/>
        </p:nvSpPr>
        <p:spPr>
          <a:xfrm>
            <a:off x="2212848" y="107002"/>
            <a:ext cx="4572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💊 ЕСКЕТАМІН (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intranasal)</a:t>
            </a:r>
            <a:endParaRPr lang="uk-UA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Таргетована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психіатрична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стратегія</a:t>
            </a:r>
            <a:endParaRPr lang="uk-UA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id="{F8A8E68F-FBE4-4440-898D-A9D0DF1CA87C}"/>
              </a:ext>
            </a:extLst>
          </p:cNvPr>
          <p:cNvSpPr/>
          <p:nvPr/>
        </p:nvSpPr>
        <p:spPr>
          <a:xfrm>
            <a:off x="4370832" y="753333"/>
            <a:ext cx="4572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чого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зареєстрований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spcBef>
                <a:spcPts val="600"/>
              </a:spcBef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Ескетамін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схвалений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для:</a:t>
            </a:r>
          </a:p>
          <a:p>
            <a:pPr marL="182563" indent="-1825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Treatment-Resistant Depression (TRD)</a:t>
            </a:r>
            <a:b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депресія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відповіла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≥2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антидепресантам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182563" indent="-182563"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Депресії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активними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суїцидальними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думками</a:t>
            </a:r>
            <a:b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(у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складі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комплексної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терапії</a:t>
            </a: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>
              <a:spcBef>
                <a:spcPts val="600"/>
              </a:spcBef>
            </a:pPr>
            <a:r>
              <a:rPr lang="ru-RU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Використовується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разом з </a:t>
            </a:r>
            <a:r>
              <a:rPr lang="ru-RU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пероральним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антидепресантом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а не </a:t>
            </a:r>
            <a:r>
              <a:rPr lang="ru-RU" sz="16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самостійно</a:t>
            </a:r>
            <a:r>
              <a:rPr lang="ru-RU" sz="16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1" name="Прямокутник 10">
            <a:extLst>
              <a:ext uri="{FF2B5EF4-FFF2-40B4-BE49-F238E27FC236}">
                <a16:creationId xmlns:a16="http://schemas.microsoft.com/office/drawing/2014/main" id="{C352E82A-FD09-4D4B-88D4-28B9D4355E9B}"/>
              </a:ext>
            </a:extLst>
          </p:cNvPr>
          <p:cNvSpPr/>
          <p:nvPr/>
        </p:nvSpPr>
        <p:spPr>
          <a:xfrm>
            <a:off x="100584" y="2969954"/>
            <a:ext cx="412851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Чіткі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протоколи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застосування</a:t>
            </a:r>
            <a:endParaRPr lang="ru-RU" b="1" dirty="0">
              <a:solidFill>
                <a:srgbClr val="000099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✔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застосування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лише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сертифікованих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медичних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закладах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✔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обов’язкове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спостереження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мінімум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2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години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після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введення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✔ контроль АТ</a:t>
            </a:r>
            <a:b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✔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неможливість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самостійного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домашнього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використання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600"/>
              </a:spcBef>
            </a:pP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«спрей,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який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видають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руки».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AAAC5410-FCE5-424E-9C90-C3D7C0F2879F}"/>
              </a:ext>
            </a:extLst>
          </p:cNvPr>
          <p:cNvSpPr/>
          <p:nvPr/>
        </p:nvSpPr>
        <p:spPr>
          <a:xfrm>
            <a:off x="4370832" y="3524499"/>
            <a:ext cx="4572000" cy="243143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Регуляторний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контроль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Ескетамін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проходив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великі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багатоцентрові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RCT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має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програму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600" b="1" dirty="0">
                <a:latin typeface="Arial" panose="020B0604020202020204" pitchFamily="34" charset="0"/>
                <a:cs typeface="Arial" panose="020B0604020202020204" pitchFamily="34" charset="0"/>
              </a:rPr>
              <a:t>Risk Evaluation and Mitigation Strategy (REMS)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дозування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стандартизоване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частота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введення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регламентована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регуляторно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оформлений препарат з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чіткою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інструкцією</a:t>
            </a:r>
            <a:r>
              <a:rPr lang="ru-RU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38300030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2519E3A5-F8B4-4CAB-B175-CF54B12E4246}"/>
              </a:ext>
            </a:extLst>
          </p:cNvPr>
          <p:cNvSpPr/>
          <p:nvPr/>
        </p:nvSpPr>
        <p:spPr>
          <a:xfrm>
            <a:off x="164592" y="1061109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 err="1">
                <a:solidFill>
                  <a:srgbClr val="C00000"/>
                </a:solidFill>
              </a:rPr>
              <a:t>Доказова</a:t>
            </a:r>
            <a:r>
              <a:rPr lang="ru-RU" b="1" dirty="0">
                <a:solidFill>
                  <a:srgbClr val="C00000"/>
                </a:solidFill>
              </a:rPr>
              <a:t> база</a:t>
            </a:r>
          </a:p>
          <a:p>
            <a:r>
              <a:rPr lang="ru-RU" b="1" dirty="0"/>
              <a:t>Показано:</a:t>
            </a:r>
          </a:p>
          <a:p>
            <a:pPr marL="265113" indent="-265113">
              <a:buFont typeface="Arial" panose="020B0604020202020204" pitchFamily="34" charset="0"/>
              <a:buChar char="•"/>
            </a:pPr>
            <a:r>
              <a:rPr lang="ru-RU" b="1" dirty="0" err="1"/>
              <a:t>швидке</a:t>
            </a:r>
            <a:r>
              <a:rPr lang="ru-RU" b="1" dirty="0"/>
              <a:t> </a:t>
            </a:r>
            <a:r>
              <a:rPr lang="ru-RU" b="1" dirty="0" err="1"/>
              <a:t>зменшення</a:t>
            </a:r>
            <a:r>
              <a:rPr lang="ru-RU" b="1" dirty="0"/>
              <a:t> </a:t>
            </a:r>
            <a:r>
              <a:rPr lang="ru-RU" b="1" dirty="0" err="1"/>
              <a:t>симптомів</a:t>
            </a:r>
            <a:r>
              <a:rPr lang="ru-RU" b="1" dirty="0"/>
              <a:t> </a:t>
            </a:r>
            <a:r>
              <a:rPr lang="ru-RU" b="1" dirty="0" err="1"/>
              <a:t>депресії</a:t>
            </a:r>
            <a:endParaRPr lang="ru-RU" b="1" dirty="0"/>
          </a:p>
          <a:p>
            <a:pPr marL="265113" indent="-265113">
              <a:buFont typeface="Arial" panose="020B0604020202020204" pitchFamily="34" charset="0"/>
              <a:buChar char="•"/>
            </a:pPr>
            <a:r>
              <a:rPr lang="ru-RU" b="1" dirty="0" err="1"/>
              <a:t>зниження</a:t>
            </a:r>
            <a:r>
              <a:rPr lang="ru-RU" b="1" dirty="0"/>
              <a:t> </a:t>
            </a:r>
            <a:r>
              <a:rPr lang="ru-RU" b="1" dirty="0" err="1"/>
              <a:t>ризику</a:t>
            </a:r>
            <a:r>
              <a:rPr lang="ru-RU" b="1" dirty="0"/>
              <a:t> рецидиву при </a:t>
            </a:r>
            <a:r>
              <a:rPr lang="ru-RU" b="1" dirty="0" err="1"/>
              <a:t>підтримуючій</a:t>
            </a:r>
            <a:r>
              <a:rPr lang="ru-RU" b="1" dirty="0"/>
              <a:t> </a:t>
            </a:r>
            <a:r>
              <a:rPr lang="ru-RU" b="1" dirty="0" err="1"/>
              <a:t>терапії</a:t>
            </a:r>
            <a:endParaRPr lang="ru-RU" b="1" dirty="0"/>
          </a:p>
          <a:p>
            <a:pPr marL="265113" indent="-265113">
              <a:buFont typeface="Arial" panose="020B0604020202020204" pitchFamily="34" charset="0"/>
              <a:buChar char="•"/>
            </a:pPr>
            <a:r>
              <a:rPr lang="ru-RU" b="1" dirty="0" err="1"/>
              <a:t>ефективність</a:t>
            </a:r>
            <a:r>
              <a:rPr lang="ru-RU" b="1" dirty="0"/>
              <a:t> у </a:t>
            </a:r>
            <a:r>
              <a:rPr lang="en-US" b="1" dirty="0"/>
              <a:t>TRD</a:t>
            </a:r>
          </a:p>
          <a:p>
            <a:r>
              <a:rPr lang="ru-RU" b="1" dirty="0" err="1"/>
              <a:t>Ефект</a:t>
            </a:r>
            <a:r>
              <a:rPr lang="ru-RU" b="1" dirty="0"/>
              <a:t> </a:t>
            </a:r>
            <a:r>
              <a:rPr lang="ru-RU" b="1" dirty="0" err="1"/>
              <a:t>підтверджений</a:t>
            </a:r>
            <a:r>
              <a:rPr lang="ru-RU" b="1" dirty="0"/>
              <a:t> у великих </a:t>
            </a:r>
            <a:r>
              <a:rPr lang="ru-RU" b="1" dirty="0" err="1"/>
              <a:t>клінічних</a:t>
            </a:r>
            <a:r>
              <a:rPr lang="ru-RU" b="1" dirty="0"/>
              <a:t> </a:t>
            </a:r>
            <a:r>
              <a:rPr lang="ru-RU" b="1" dirty="0" err="1"/>
              <a:t>програмах</a:t>
            </a:r>
            <a:r>
              <a:rPr lang="ru-RU" b="1" dirty="0"/>
              <a:t> (</a:t>
            </a:r>
            <a:r>
              <a:rPr lang="en-US" b="1" dirty="0"/>
              <a:t>TRANSFORM, ASPIRE).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3B47CB1A-DB77-40BE-B62B-4BC3DF9392DA}"/>
              </a:ext>
            </a:extLst>
          </p:cNvPr>
          <p:cNvSpPr/>
          <p:nvPr/>
        </p:nvSpPr>
        <p:spPr>
          <a:xfrm>
            <a:off x="4645152" y="1627542"/>
            <a:ext cx="436168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99"/>
                </a:solidFill>
              </a:rPr>
              <a:t>🔺 Не анальгетик</a:t>
            </a:r>
          </a:p>
          <a:p>
            <a:r>
              <a:rPr lang="ru-RU" b="1" dirty="0" err="1"/>
              <a:t>Ескетамін</a:t>
            </a:r>
            <a:r>
              <a:rPr lang="ru-RU" b="1" dirty="0"/>
              <a:t> не </a:t>
            </a:r>
            <a:r>
              <a:rPr lang="ru-RU" b="1" dirty="0" err="1"/>
              <a:t>застосовується</a:t>
            </a:r>
            <a:r>
              <a:rPr lang="ru-RU" b="1" dirty="0"/>
              <a:t> для: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гострого</a:t>
            </a:r>
            <a:r>
              <a:rPr lang="ru-RU" b="1" dirty="0"/>
              <a:t> болю</a:t>
            </a: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бойової</a:t>
            </a:r>
            <a:r>
              <a:rPr lang="ru-RU" b="1" dirty="0"/>
              <a:t> </a:t>
            </a:r>
            <a:r>
              <a:rPr lang="ru-RU" b="1" dirty="0" err="1"/>
              <a:t>медицини</a:t>
            </a:r>
            <a:endParaRPr lang="ru-RU" b="1" dirty="0"/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анестезії</a:t>
            </a:r>
            <a:endParaRPr lang="ru-RU" b="1" dirty="0"/>
          </a:p>
          <a:p>
            <a:r>
              <a:rPr lang="ru-RU" b="1" dirty="0" err="1"/>
              <a:t>Його</a:t>
            </a:r>
            <a:r>
              <a:rPr lang="ru-RU" b="1" dirty="0"/>
              <a:t> </a:t>
            </a:r>
            <a:r>
              <a:rPr lang="ru-RU" b="1" dirty="0" err="1"/>
              <a:t>фармакологічна</a:t>
            </a:r>
            <a:r>
              <a:rPr lang="ru-RU" b="1" dirty="0"/>
              <a:t> </a:t>
            </a:r>
            <a:r>
              <a:rPr lang="ru-RU" b="1" dirty="0" err="1"/>
              <a:t>ніша</a:t>
            </a:r>
            <a:r>
              <a:rPr lang="ru-RU" b="1" dirty="0"/>
              <a:t> — </a:t>
            </a:r>
            <a:r>
              <a:rPr lang="ru-RU" b="1" dirty="0" err="1"/>
              <a:t>психіатрія</a:t>
            </a:r>
            <a:r>
              <a:rPr lang="ru-RU" b="1" dirty="0"/>
              <a:t>.</a:t>
            </a: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id="{AA935F5B-41AF-4845-AD2D-D0DBE3961E56}"/>
              </a:ext>
            </a:extLst>
          </p:cNvPr>
          <p:cNvSpPr/>
          <p:nvPr/>
        </p:nvSpPr>
        <p:spPr>
          <a:xfrm>
            <a:off x="4645152" y="3660906"/>
            <a:ext cx="4361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000099"/>
                </a:solidFill>
              </a:rPr>
              <a:t>🔺 </a:t>
            </a:r>
            <a:r>
              <a:rPr lang="ru-RU" b="1" dirty="0" err="1">
                <a:solidFill>
                  <a:srgbClr val="000099"/>
                </a:solidFill>
              </a:rPr>
              <a:t>Вужчі</a:t>
            </a:r>
            <a:r>
              <a:rPr lang="ru-RU" b="1" dirty="0">
                <a:solidFill>
                  <a:srgbClr val="000099"/>
                </a:solidFill>
              </a:rPr>
              <a:t> </a:t>
            </a:r>
            <a:r>
              <a:rPr lang="ru-RU" b="1" dirty="0" err="1">
                <a:solidFill>
                  <a:srgbClr val="000099"/>
                </a:solidFill>
              </a:rPr>
              <a:t>показання</a:t>
            </a:r>
            <a:endParaRPr lang="ru-RU" b="1" dirty="0">
              <a:solidFill>
                <a:srgbClr val="000099"/>
              </a:solidFill>
            </a:endParaRPr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тільки</a:t>
            </a:r>
            <a:r>
              <a:rPr lang="ru-RU" b="1" dirty="0"/>
              <a:t> </a:t>
            </a:r>
            <a:r>
              <a:rPr lang="ru-RU" b="1" dirty="0" err="1"/>
              <a:t>депресія</a:t>
            </a:r>
            <a:endParaRPr lang="ru-RU" b="1" dirty="0"/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тільки</a:t>
            </a:r>
            <a:r>
              <a:rPr lang="ru-RU" b="1" dirty="0"/>
              <a:t> у </a:t>
            </a:r>
            <a:r>
              <a:rPr lang="ru-RU" b="1" dirty="0" err="1"/>
              <a:t>спеціалізованих</a:t>
            </a:r>
            <a:r>
              <a:rPr lang="ru-RU" b="1" dirty="0"/>
              <a:t> </a:t>
            </a:r>
            <a:r>
              <a:rPr lang="ru-RU" b="1" dirty="0" err="1"/>
              <a:t>умовах</a:t>
            </a:r>
            <a:endParaRPr lang="ru-RU" b="1" dirty="0"/>
          </a:p>
          <a:p>
            <a:pPr marL="182563" indent="-182563">
              <a:buFont typeface="Arial" panose="020B0604020202020204" pitchFamily="34" charset="0"/>
              <a:buChar char="•"/>
            </a:pPr>
            <a:r>
              <a:rPr lang="ru-RU" b="1" dirty="0" err="1"/>
              <a:t>тільки</a:t>
            </a:r>
            <a:r>
              <a:rPr lang="ru-RU" b="1" dirty="0"/>
              <a:t> за протоколом</a:t>
            </a:r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id="{A8AFD0CA-FED4-418B-B6AF-F602CFB88A1A}"/>
              </a:ext>
            </a:extLst>
          </p:cNvPr>
          <p:cNvSpPr/>
          <p:nvPr/>
        </p:nvSpPr>
        <p:spPr>
          <a:xfrm>
            <a:off x="164592" y="4882935"/>
            <a:ext cx="8842248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🎯 </a:t>
            </a:r>
            <a:r>
              <a:rPr lang="ru-RU" b="1" dirty="0" err="1">
                <a:solidFill>
                  <a:srgbClr val="C00000"/>
                </a:solidFill>
              </a:rPr>
              <a:t>Клінічна</a:t>
            </a:r>
            <a:r>
              <a:rPr lang="ru-RU" b="1" dirty="0">
                <a:solidFill>
                  <a:srgbClr val="C00000"/>
                </a:solidFill>
              </a:rPr>
              <a:t> суть</a:t>
            </a:r>
          </a:p>
          <a:p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Ескетамін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«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версія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кетаміну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для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всіх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».</a:t>
            </a:r>
            <a:b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контрольований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психіатричний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інструмент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чітко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dirty="0" err="1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окресленими</a:t>
            </a:r>
            <a:r>
              <a:rPr lang="ru-RU" sz="2000" b="1" dirty="0">
                <a:solidFill>
                  <a:srgbClr val="00009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межами.</a:t>
            </a: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id="{09127047-5D64-427C-9011-17E83B126F59}"/>
              </a:ext>
            </a:extLst>
          </p:cNvPr>
          <p:cNvSpPr/>
          <p:nvPr/>
        </p:nvSpPr>
        <p:spPr>
          <a:xfrm>
            <a:off x="2212848" y="107002"/>
            <a:ext cx="4572000" cy="6771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💊 ЕСКЕТАМІН (</a:t>
            </a:r>
            <a:r>
              <a:rPr lang="en-US" sz="2000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intranasal)</a:t>
            </a:r>
            <a:endParaRPr lang="uk-UA" sz="2000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Таргетована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психіатрична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стратегія</a:t>
            </a:r>
            <a:endParaRPr lang="uk-UA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кутник 8">
            <a:extLst>
              <a:ext uri="{FF2B5EF4-FFF2-40B4-BE49-F238E27FC236}">
                <a16:creationId xmlns:a16="http://schemas.microsoft.com/office/drawing/2014/main" id="{9D4F7EFB-8363-40F9-8596-C29655514CCD}"/>
              </a:ext>
            </a:extLst>
          </p:cNvPr>
          <p:cNvSpPr/>
          <p:nvPr/>
        </p:nvSpPr>
        <p:spPr>
          <a:xfrm>
            <a:off x="5101680" y="1061109"/>
            <a:ext cx="177003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⚠️ </a:t>
            </a:r>
            <a:r>
              <a:rPr lang="ru-RU" b="1" dirty="0" err="1">
                <a:solidFill>
                  <a:srgbClr val="C00000"/>
                </a:solidFill>
              </a:rPr>
              <a:t>Обмеження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863160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id="{1612F304-8ACC-4789-BBDB-E032298C33AA}"/>
              </a:ext>
            </a:extLst>
          </p:cNvPr>
          <p:cNvSpPr/>
          <p:nvPr/>
        </p:nvSpPr>
        <p:spPr>
          <a:xfrm>
            <a:off x="1588416" y="4196833"/>
            <a:ext cx="618398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ОТЖЕ!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Фармакологія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не про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запам’ятати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дозу.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про те,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щоб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кожного разу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ставити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питання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цей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препарат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зробить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мозком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І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він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зробить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з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пацієнтом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через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рік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id="{01BDDE15-C237-47B5-8934-5B818EE2821A}"/>
              </a:ext>
            </a:extLst>
          </p:cNvPr>
          <p:cNvSpPr/>
          <p:nvPr/>
        </p:nvSpPr>
        <p:spPr>
          <a:xfrm>
            <a:off x="4680408" y="1973310"/>
            <a:ext cx="4218494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 особливо в наших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умовах</a:t>
            </a:r>
            <a:endParaRPr lang="ru-RU" b="1" dirty="0">
              <a:solidFill>
                <a:srgbClr val="150CCA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Війна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змінює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клінічний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ландшафт: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травми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ПТСР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суїцидальної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кризи</a:t>
            </a:r>
            <a:endParaRPr lang="ru-RU" sz="1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більше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хронічного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болю</a:t>
            </a:r>
          </a:p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Ми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змушені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працювати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швидше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Але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думати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повільніше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id="{61F5CE69-D79C-4825-90CB-1241775013CA}"/>
              </a:ext>
            </a:extLst>
          </p:cNvPr>
          <p:cNvSpPr/>
          <p:nvPr/>
        </p:nvSpPr>
        <p:spPr>
          <a:xfrm>
            <a:off x="358219" y="1973310"/>
            <a:ext cx="3930977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відрізняє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лікаря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просто </a:t>
            </a:r>
            <a:r>
              <a:rPr lang="ru-RU" b="1" dirty="0" err="1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призначальника</a:t>
            </a:r>
            <a:r>
              <a:rPr lang="ru-RU" b="1" dirty="0">
                <a:solidFill>
                  <a:srgbClr val="150CCA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Розуміння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механізму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Передбачення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ризику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Моніторинг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Вміння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вчасно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зупинитися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5" name="Прямокутник 14">
            <a:extLst>
              <a:ext uri="{FF2B5EF4-FFF2-40B4-BE49-F238E27FC236}">
                <a16:creationId xmlns:a16="http://schemas.microsoft.com/office/drawing/2014/main" id="{DF894088-090A-4CF1-ABD4-E51F7F6D84FE}"/>
              </a:ext>
            </a:extLst>
          </p:cNvPr>
          <p:cNvSpPr/>
          <p:nvPr/>
        </p:nvSpPr>
        <p:spPr>
          <a:xfrm>
            <a:off x="292231" y="-18854"/>
            <a:ext cx="860667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Головна </a:t>
            </a:r>
            <a:r>
              <a:rPr lang="ru-RU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ідея</a:t>
            </a:r>
            <a:endParaRPr lang="ru-RU" b="1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Нейрофармакологія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не про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рецептори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про баланс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між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користю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і шкодою.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У ЦНС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немає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«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дрібних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побічних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ефектів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Будь-яке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втручання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нейромедіаторні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системи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—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втручання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особистість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пам’ять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поведінку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b="1" dirty="0" err="1">
                <a:latin typeface="Arial" panose="020B0604020202020204" pitchFamily="34" charset="0"/>
                <a:cs typeface="Arial" panose="020B0604020202020204" pitchFamily="34" charset="0"/>
              </a:rPr>
              <a:t>ідентичність</a:t>
            </a:r>
            <a:r>
              <a:rPr lang="ru-RU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16" name="Прямокутник 15">
            <a:extLst>
              <a:ext uri="{FF2B5EF4-FFF2-40B4-BE49-F238E27FC236}">
                <a16:creationId xmlns:a16="http://schemas.microsoft.com/office/drawing/2014/main" id="{361AFF8B-C2E7-466F-AE6C-65D2EE15E986}"/>
              </a:ext>
            </a:extLst>
          </p:cNvPr>
          <p:cNvSpPr/>
          <p:nvPr/>
        </p:nvSpPr>
        <p:spPr>
          <a:xfrm>
            <a:off x="358219" y="5804803"/>
            <a:ext cx="854068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Якщо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ставите </a:t>
            </a:r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це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питання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— </a:t>
            </a:r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вже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не </a:t>
            </a:r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потрапите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</a:t>
            </a:r>
            <a:r>
              <a:rPr lang="ru-RU" sz="2800" b="1" dirty="0" err="1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пастку</a:t>
            </a:r>
            <a:r>
              <a:rPr lang="ru-RU" sz="2800" b="1" dirty="0">
                <a:solidFill>
                  <a:srgbClr val="9A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79249010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Місце для вмісту 3">
            <a:extLst>
              <a:ext uri="{FF2B5EF4-FFF2-40B4-BE49-F238E27FC236}">
                <a16:creationId xmlns:a16="http://schemas.microsoft.com/office/drawing/2014/main" id="{17423F78-2DF3-4322-821A-CD6583827F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3390" y="830771"/>
            <a:ext cx="7477219" cy="498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112285"/>
      </p:ext>
    </p:extLst>
  </p:cSld>
  <p:clrMapOvr>
    <a:masterClrMapping/>
  </p:clrMapOvr>
</p:sld>
</file>

<file path=ppt/theme/theme1.xml><?xml version="1.0" encoding="utf-8"?>
<a:theme xmlns:a="http://schemas.openxmlformats.org/drawingml/2006/main" name="Краплинка">
  <a:themeElements>
    <a:clrScheme name="Краплинка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Краплинка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Краплинка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Краплинка</Template>
  <TotalTime>902</TotalTime>
  <Words>2221</Words>
  <Application>Microsoft Office PowerPoint</Application>
  <PresentationFormat>Екран (4:3)</PresentationFormat>
  <Paragraphs>575</Paragraphs>
  <Slides>42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42</vt:i4>
      </vt:variant>
    </vt:vector>
  </HeadingPairs>
  <TitlesOfParts>
    <vt:vector size="48" baseType="lpstr">
      <vt:lpstr>Arial</vt:lpstr>
      <vt:lpstr>Arial Black</vt:lpstr>
      <vt:lpstr>Times New Roman</vt:lpstr>
      <vt:lpstr>Tw Cen MT</vt:lpstr>
      <vt:lpstr>Wingdings</vt:lpstr>
      <vt:lpstr>Краплинка</vt:lpstr>
      <vt:lpstr>Побічні дії лікарських засобів, що впливають на нервову систему</vt:lpstr>
      <vt:lpstr>Класифікація препаратів, що впливають на ВНС</vt:lpstr>
      <vt:lpstr>Масштаб проблеми</vt:lpstr>
      <vt:lpstr>Механізм токсичності фосфорорганічних сполук (ФОС)</vt:lpstr>
      <vt:lpstr>Клінічна картина гострої інтоксикації ФОС</vt:lpstr>
      <vt:lpstr>Пізні та відстрочені ускладнення ФОС</vt:lpstr>
      <vt:lpstr>Пізні та відстрочені ускладнення ФОС</vt:lpstr>
      <vt:lpstr>Пізні та відстрочені ускладнення ФОС</vt:lpstr>
      <vt:lpstr>Лікування інтоксикації ФОС</vt:lpstr>
      <vt:lpstr>Ключова різниця між ускладненнями</vt:lpstr>
      <vt:lpstr>Місцеві анестетики (Local anesthetic systemic toxicity — LAST)</vt:lpstr>
      <vt:lpstr>Чому виникає системна токсичність?</vt:lpstr>
      <vt:lpstr>Клінічні стадії LAST</vt:lpstr>
      <vt:lpstr>Лікування LAST</vt:lpstr>
      <vt:lpstr>Патогенетичні механізми токсичності місцевих анестетиків</vt:lpstr>
      <vt:lpstr>Презентація PowerPoint</vt:lpstr>
      <vt:lpstr>Літій</vt:lpstr>
      <vt:lpstr>Механізми дії</vt:lpstr>
      <vt:lpstr>Де пастка?</vt:lpstr>
      <vt:lpstr>Клініка токсичності</vt:lpstr>
      <vt:lpstr>Протисудомні (antiepileptic drugs, AEDS)</vt:lpstr>
      <vt:lpstr>Імунна катастрофа</vt:lpstr>
      <vt:lpstr>Метаболічна катастрофа</vt:lpstr>
      <vt:lpstr>Чому це пастка?</vt:lpstr>
      <vt:lpstr>Трициклічні антидепресанти</vt:lpstr>
      <vt:lpstr>Чому їх називають “брудними” препаратами?</vt:lpstr>
      <vt:lpstr>Клінічна пастка</vt:lpstr>
      <vt:lpstr>Бензодіазепіни  (БЗД)</vt:lpstr>
      <vt:lpstr>Де пастка?</vt:lpstr>
      <vt:lpstr>Кетамін:   антидепресант, що грає з NMDA</vt:lpstr>
      <vt:lpstr>ДЕ ПАСТКА?</vt:lpstr>
      <vt:lpstr>Презентація PowerPoint</vt:lpstr>
      <vt:lpstr>КЕТАМІН: багатоцільове застосування в сучасних умовах</vt:lpstr>
      <vt:lpstr>Презентація PowerPoint</vt:lpstr>
      <vt:lpstr>Кетамін і війна: клінічний контекст України</vt:lpstr>
      <vt:lpstr>Кетамін vs Ескетамін дві стратегії — різні контексти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Побічні дії лікарських засобів, що впливають на нервову систему</dc:title>
  <dc:subject/>
  <dc:creator>Natali</dc:creator>
  <cp:keywords/>
  <dc:description>generated using python-pptx</dc:description>
  <cp:lastModifiedBy>voloshchuknatali@gmail.com</cp:lastModifiedBy>
  <cp:revision>39</cp:revision>
  <dcterms:created xsi:type="dcterms:W3CDTF">2013-01-27T09:14:16Z</dcterms:created>
  <dcterms:modified xsi:type="dcterms:W3CDTF">2026-02-20T16:01:04Z</dcterms:modified>
  <cp:category/>
</cp:coreProperties>
</file>