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76" r:id="rId4"/>
    <p:sldId id="277" r:id="rId5"/>
    <p:sldId id="278" r:id="rId6"/>
    <p:sldId id="279"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8" d="100"/>
          <a:sy n="58" d="100"/>
        </p:scale>
        <p:origin x="9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lad vd" userId="4cd59b2374e003c3" providerId="LiveId" clId="{ACAA6ABD-4759-45AF-9F23-38741132577C}"/>
    <pc:docChg chg="modSld">
      <pc:chgData name="vlad vd" userId="4cd59b2374e003c3" providerId="LiveId" clId="{ACAA6ABD-4759-45AF-9F23-38741132577C}" dt="2024-11-15T18:19:43.560" v="38" actId="20577"/>
      <pc:docMkLst>
        <pc:docMk/>
      </pc:docMkLst>
      <pc:sldChg chg="modSp mod">
        <pc:chgData name="vlad vd" userId="4cd59b2374e003c3" providerId="LiveId" clId="{ACAA6ABD-4759-45AF-9F23-38741132577C}" dt="2024-11-15T18:19:43.560" v="38" actId="20577"/>
        <pc:sldMkLst>
          <pc:docMk/>
          <pc:sldMk cId="2363015676" sldId="256"/>
        </pc:sldMkLst>
        <pc:spChg chg="mod">
          <ac:chgData name="vlad vd" userId="4cd59b2374e003c3" providerId="LiveId" clId="{ACAA6ABD-4759-45AF-9F23-38741132577C}" dt="2024-11-15T18:19:43.560" v="38" actId="20577"/>
          <ac:spMkLst>
            <pc:docMk/>
            <pc:sldMk cId="2363015676" sldId="256"/>
            <ac:spMk id="2" creationId="{47EEF5AB-49F4-4F92-941D-0A1841292C2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3667245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4091965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176029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316918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2C01BE04-7E63-4F0F-BC26-FEA0F5D116A1}" type="datetimeFigureOut">
              <a:rPr lang="uk-UA" smtClean="0"/>
              <a:t>15.11.2024</a:t>
            </a:fld>
            <a:endParaRPr lang="uk-UA"/>
          </a:p>
        </p:txBody>
      </p:sp>
      <p:sp>
        <p:nvSpPr>
          <p:cNvPr id="8" name="Footer Placeholder 7"/>
          <p:cNvSpPr>
            <a:spLocks noGrp="1"/>
          </p:cNvSpPr>
          <p:nvPr>
            <p:ph type="ftr" sz="quarter" idx="11"/>
          </p:nvPr>
        </p:nvSpPr>
        <p:spPr/>
        <p:txBody>
          <a:bodyPr/>
          <a:lstStyle/>
          <a:p>
            <a:endParaRPr lang="uk-UA"/>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2359930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2C01BE04-7E63-4F0F-BC26-FEA0F5D116A1}" type="datetimeFigureOut">
              <a:rPr lang="uk-UA" smtClean="0"/>
              <a:t>15.11.2024</a:t>
            </a:fld>
            <a:endParaRPr lang="uk-UA"/>
          </a:p>
        </p:txBody>
      </p:sp>
      <p:sp>
        <p:nvSpPr>
          <p:cNvPr id="4" name="Footer Placeholder 3"/>
          <p:cNvSpPr>
            <a:spLocks noGrp="1"/>
          </p:cNvSpPr>
          <p:nvPr>
            <p:ph type="ftr" sz="quarter" idx="11"/>
          </p:nvPr>
        </p:nvSpPr>
        <p:spPr/>
        <p:txBody>
          <a:bodyPr/>
          <a:lstStyle/>
          <a:p>
            <a:endParaRPr lang="uk-UA"/>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4183618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01BE04-7E63-4F0F-BC26-FEA0F5D116A1}" type="datetimeFigureOut">
              <a:rPr lang="uk-UA" smtClean="0"/>
              <a:t>15.11.2024</a:t>
            </a:fld>
            <a:endParaRPr lang="uk-UA"/>
          </a:p>
        </p:txBody>
      </p:sp>
      <p:sp>
        <p:nvSpPr>
          <p:cNvPr id="3" name="Footer Placeholder 2"/>
          <p:cNvSpPr>
            <a:spLocks noGrp="1"/>
          </p:cNvSpPr>
          <p:nvPr>
            <p:ph type="ftr" sz="quarter" idx="11"/>
          </p:nvPr>
        </p:nvSpPr>
        <p:spPr/>
        <p:txBody>
          <a:bodyPr/>
          <a:lstStyle/>
          <a:p>
            <a:endParaRPr lang="uk-UA"/>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2078991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127653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1562818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1414228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808C3E-25E2-45CB-9743-D987AC283AA1}" type="slidenum">
              <a:rPr lang="uk-UA" smtClean="0"/>
              <a:t>‹#›</a:t>
            </a:fld>
            <a:endParaRPr lang="uk-UA"/>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277435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38552514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808C3E-25E2-45CB-9743-D987AC283AA1}" type="slidenum">
              <a:rPr lang="uk-UA" smtClean="0"/>
              <a:t>‹#›</a:t>
            </a:fld>
            <a:endParaRPr lang="uk-UA"/>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75611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2C01BE04-7E63-4F0F-BC26-FEA0F5D116A1}" type="datetimeFigureOut">
              <a:rPr lang="uk-UA" smtClean="0"/>
              <a:t>15.11.2024</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7485382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2446971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2C01BE04-7E63-4F0F-BC26-FEA0F5D116A1}" type="datetimeFigureOut">
              <a:rPr lang="uk-UA" smtClean="0"/>
              <a:t>15.11.2024</a:t>
            </a:fld>
            <a:endParaRPr lang="uk-UA"/>
          </a:p>
        </p:txBody>
      </p:sp>
      <p:sp>
        <p:nvSpPr>
          <p:cNvPr id="5" name="Footer Placeholder 4"/>
          <p:cNvSpPr>
            <a:spLocks noGrp="1"/>
          </p:cNvSpPr>
          <p:nvPr>
            <p:ph type="ftr" sz="quarter" idx="11"/>
          </p:nvPr>
        </p:nvSpPr>
        <p:spPr/>
        <p:txBody>
          <a:bodyPr/>
          <a:lstStyle/>
          <a:p>
            <a:endParaRPr lang="uk-U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808C3E-25E2-45CB-9743-D987AC283AA1}" type="slidenum">
              <a:rPr lang="uk-UA" smtClean="0"/>
              <a:t>‹#›</a:t>
            </a:fld>
            <a:endParaRPr lang="uk-UA"/>
          </a:p>
        </p:txBody>
      </p:sp>
    </p:spTree>
    <p:extLst>
      <p:ext uri="{BB962C8B-B14F-4D97-AF65-F5344CB8AC3E}">
        <p14:creationId xmlns:p14="http://schemas.microsoft.com/office/powerpoint/2010/main" val="2824203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C01BE04-7E63-4F0F-BC26-FEA0F5D116A1}" type="datetimeFigureOut">
              <a:rPr lang="uk-UA" smtClean="0"/>
              <a:t>15.11.2024</a:t>
            </a:fld>
            <a:endParaRPr lang="uk-UA"/>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uk-UA"/>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7808C3E-25E2-45CB-9743-D987AC283AA1}" type="slidenum">
              <a:rPr lang="uk-UA" smtClean="0"/>
              <a:t>‹#›</a:t>
            </a:fld>
            <a:endParaRPr lang="uk-UA"/>
          </a:p>
        </p:txBody>
      </p:sp>
    </p:spTree>
    <p:extLst>
      <p:ext uri="{BB962C8B-B14F-4D97-AF65-F5344CB8AC3E}">
        <p14:creationId xmlns:p14="http://schemas.microsoft.com/office/powerpoint/2010/main" val="13121194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7EEF5AB-49F4-4F92-941D-0A1841292C29}"/>
              </a:ext>
            </a:extLst>
          </p:cNvPr>
          <p:cNvSpPr>
            <a:spLocks noGrp="1"/>
          </p:cNvSpPr>
          <p:nvPr>
            <p:ph type="ctrTitle"/>
          </p:nvPr>
        </p:nvSpPr>
        <p:spPr>
          <a:xfrm>
            <a:off x="2689528" y="199726"/>
            <a:ext cx="8961368" cy="6494585"/>
          </a:xfrm>
        </p:spPr>
        <p:txBody>
          <a:bodyPr>
            <a:noAutofit/>
          </a:bodyPr>
          <a:lstStyle/>
          <a:p>
            <a:pPr algn="ctr"/>
            <a:r>
              <a:rPr lang="uk-UA" sz="1800" b="1" dirty="0"/>
              <a:t>Вінницький національний медичний університет </a:t>
            </a:r>
            <a:br>
              <a:rPr lang="uk-UA" sz="1800" b="1" dirty="0"/>
            </a:br>
            <a:r>
              <a:rPr lang="uk-UA" sz="1800" b="1" dirty="0"/>
              <a:t>ім. М.І. Пирогова</a:t>
            </a:r>
            <a:br>
              <a:rPr lang="uk-UA" sz="3600" b="1" dirty="0"/>
            </a:br>
            <a:r>
              <a:rPr lang="uk-UA" sz="1800" b="1" dirty="0"/>
              <a:t>Кафедра педагогіки та психології</a:t>
            </a:r>
            <a:br>
              <a:rPr lang="uk-UA" sz="1800" b="1" dirty="0"/>
            </a:br>
            <a:br>
              <a:rPr lang="uk-UA" sz="1800" b="1" dirty="0"/>
            </a:br>
            <a:br>
              <a:rPr lang="uk-UA" sz="1800" b="1" dirty="0"/>
            </a:br>
            <a:br>
              <a:rPr lang="uk-UA" sz="1800" b="1" dirty="0"/>
            </a:br>
            <a:r>
              <a:rPr lang="uk-UA" sz="1800" b="1" dirty="0"/>
              <a:t>ВИБІРКОВА ДИСЦИПЛІНА</a:t>
            </a:r>
            <a:br>
              <a:rPr lang="uk-UA" sz="1800" b="1" dirty="0"/>
            </a:br>
            <a:r>
              <a:rPr lang="uk-UA" sz="4000" b="1" dirty="0"/>
              <a:t>Психофізіологія</a:t>
            </a:r>
            <a:br>
              <a:rPr lang="uk-UA" sz="2800" b="1" dirty="0">
                <a:solidFill>
                  <a:schemeClr val="bg2">
                    <a:lumMod val="25000"/>
                  </a:schemeClr>
                </a:solidFill>
              </a:rPr>
            </a:br>
            <a:br>
              <a:rPr lang="uk-UA" sz="2800" b="1" dirty="0">
                <a:solidFill>
                  <a:schemeClr val="bg2">
                    <a:lumMod val="25000"/>
                  </a:schemeClr>
                </a:solidFill>
              </a:rPr>
            </a:br>
            <a:br>
              <a:rPr lang="uk-UA" sz="2800" b="1" dirty="0">
                <a:solidFill>
                  <a:schemeClr val="bg2">
                    <a:lumMod val="25000"/>
                  </a:schemeClr>
                </a:solidFill>
              </a:rPr>
            </a:br>
            <a:br>
              <a:rPr lang="uk-UA" sz="2800" b="1" dirty="0">
                <a:solidFill>
                  <a:schemeClr val="bg2">
                    <a:lumMod val="25000"/>
                  </a:schemeClr>
                </a:solidFill>
              </a:rPr>
            </a:br>
            <a:br>
              <a:rPr lang="uk-UA" sz="1800" b="1" dirty="0">
                <a:solidFill>
                  <a:schemeClr val="accent6">
                    <a:lumMod val="50000"/>
                  </a:schemeClr>
                </a:solidFill>
              </a:rPr>
            </a:br>
            <a:r>
              <a:rPr lang="uk-UA" sz="2000" dirty="0"/>
              <a:t> спеціальність </a:t>
            </a:r>
            <a:r>
              <a:rPr lang="uk-UA" sz="2000" b="1" dirty="0"/>
              <a:t>053</a:t>
            </a:r>
            <a:r>
              <a:rPr lang="uk-UA" sz="2000" dirty="0"/>
              <a:t> </a:t>
            </a:r>
            <a:r>
              <a:rPr lang="uk-UA" sz="2000" b="1" dirty="0"/>
              <a:t>Психологія</a:t>
            </a:r>
            <a:br>
              <a:rPr lang="uk-UA" sz="2000" dirty="0"/>
            </a:br>
            <a:r>
              <a:rPr lang="uk-UA" sz="2000" dirty="0"/>
              <a:t>галузь знань </a:t>
            </a:r>
            <a:r>
              <a:rPr lang="uk-UA" sz="2000" b="1" dirty="0"/>
              <a:t>05 Соціальні та поведінкові науки</a:t>
            </a:r>
            <a:br>
              <a:rPr lang="uk-UA" sz="2000" b="1" dirty="0"/>
            </a:br>
            <a:r>
              <a:rPr lang="uk-UA" sz="2000" dirty="0"/>
              <a:t>освітня кваліфікація  </a:t>
            </a:r>
            <a:r>
              <a:rPr lang="uk-UA" sz="2000" b="1" dirty="0"/>
              <a:t>Магістр психології</a:t>
            </a:r>
            <a:br>
              <a:rPr lang="uk-UA" sz="2000" b="1" dirty="0"/>
            </a:br>
            <a:br>
              <a:rPr lang="uk-UA" sz="2000" b="1" dirty="0"/>
            </a:br>
            <a:r>
              <a:rPr lang="uk-UA" sz="2000" b="1" dirty="0"/>
              <a:t>викладач Белік </a:t>
            </a:r>
            <a:r>
              <a:rPr lang="uk-UA" sz="2000" b="1" dirty="0" err="1"/>
              <a:t>Н.В</a:t>
            </a:r>
            <a:r>
              <a:rPr lang="uk-UA" sz="2000" b="1" dirty="0"/>
              <a:t>.</a:t>
            </a:r>
            <a:br>
              <a:rPr lang="uk-UA" sz="2000" u="sng" dirty="0"/>
            </a:br>
            <a:br>
              <a:rPr lang="uk-UA" sz="1800" b="1" dirty="0"/>
            </a:br>
            <a:br>
              <a:rPr lang="uk-UA" sz="1800" b="1" dirty="0"/>
            </a:br>
            <a:r>
              <a:rPr lang="uk-UA" sz="1800" dirty="0"/>
              <a:t>Вінниця 2024</a:t>
            </a:r>
            <a:endParaRPr lang="uk-UA" sz="3600" dirty="0"/>
          </a:p>
        </p:txBody>
      </p:sp>
      <p:pic>
        <p:nvPicPr>
          <p:cNvPr id="3" name="Рисунок 2">
            <a:extLst>
              <a:ext uri="{FF2B5EF4-FFF2-40B4-BE49-F238E27FC236}">
                <a16:creationId xmlns:a16="http://schemas.microsoft.com/office/drawing/2014/main" id="{BF93919C-9B30-4C6D-A9F0-8983206EF602}"/>
              </a:ext>
            </a:extLst>
          </p:cNvPr>
          <p:cNvPicPr>
            <a:picLocks noChangeAspect="1"/>
          </p:cNvPicPr>
          <p:nvPr/>
        </p:nvPicPr>
        <p:blipFill>
          <a:blip r:embed="rId2"/>
          <a:stretch>
            <a:fillRect/>
          </a:stretch>
        </p:blipFill>
        <p:spPr>
          <a:xfrm>
            <a:off x="958790" y="199726"/>
            <a:ext cx="1730737" cy="2341225"/>
          </a:xfrm>
          <a:prstGeom prst="rect">
            <a:avLst/>
          </a:prstGeom>
        </p:spPr>
      </p:pic>
      <p:pic>
        <p:nvPicPr>
          <p:cNvPr id="4" name="Рисунок 3">
            <a:extLst>
              <a:ext uri="{FF2B5EF4-FFF2-40B4-BE49-F238E27FC236}">
                <a16:creationId xmlns:a16="http://schemas.microsoft.com/office/drawing/2014/main" id="{7AA2CCB5-5588-4BFB-A21D-0002A8F0853F}"/>
              </a:ext>
            </a:extLst>
          </p:cNvPr>
          <p:cNvPicPr>
            <a:picLocks noChangeAspect="1"/>
          </p:cNvPicPr>
          <p:nvPr/>
        </p:nvPicPr>
        <p:blipFill>
          <a:blip r:embed="rId3"/>
          <a:stretch>
            <a:fillRect/>
          </a:stretch>
        </p:blipFill>
        <p:spPr>
          <a:xfrm>
            <a:off x="749357" y="2507804"/>
            <a:ext cx="2149601" cy="2222240"/>
          </a:xfrm>
          <a:prstGeom prst="rect">
            <a:avLst/>
          </a:prstGeom>
        </p:spPr>
      </p:pic>
    </p:spTree>
    <p:extLst>
      <p:ext uri="{BB962C8B-B14F-4D97-AF65-F5344CB8AC3E}">
        <p14:creationId xmlns:p14="http://schemas.microsoft.com/office/powerpoint/2010/main" val="2363015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A778F-C2FA-4B89-A02C-931B033278B8}"/>
              </a:ext>
            </a:extLst>
          </p:cNvPr>
          <p:cNvSpPr>
            <a:spLocks noGrp="1"/>
          </p:cNvSpPr>
          <p:nvPr>
            <p:ph type="title"/>
          </p:nvPr>
        </p:nvSpPr>
        <p:spPr>
          <a:xfrm>
            <a:off x="2153891" y="225778"/>
            <a:ext cx="9339207" cy="7270044"/>
          </a:xfrm>
        </p:spPr>
        <p:txBody>
          <a:bodyPr>
            <a:normAutofit/>
          </a:bodyPr>
          <a:lstStyle/>
          <a:p>
            <a:pPr algn="just">
              <a:lnSpc>
                <a:spcPct val="150000"/>
              </a:lnSpc>
              <a:spcAft>
                <a:spcPts val="0"/>
              </a:spcAft>
            </a:pPr>
            <a:r>
              <a:rPr lang="uk-UA" sz="2800" i="1" dirty="0"/>
              <a:t>	</a:t>
            </a:r>
            <a:r>
              <a:rPr lang="uk-UA" sz="2800" b="1" i="1" dirty="0"/>
              <a:t>Актуальність</a:t>
            </a:r>
            <a:br>
              <a:rPr lang="uk-UA" sz="2800" b="1" i="1" dirty="0"/>
            </a:br>
            <a:r>
              <a:rPr lang="uk-UA" sz="1800" b="1" dirty="0"/>
              <a:t>Психофізіологія </a:t>
            </a:r>
            <a:r>
              <a:rPr lang="uk-UA" sz="1800" dirty="0"/>
              <a:t>–</a:t>
            </a:r>
            <a:r>
              <a:rPr lang="uk-UA" sz="1800" b="1" i="1" dirty="0"/>
              <a:t> </a:t>
            </a:r>
            <a:r>
              <a:rPr lang="uk-UA" sz="1800" dirty="0"/>
              <a:t>(</a:t>
            </a:r>
            <a:r>
              <a:rPr lang="uk-UA" sz="1800" dirty="0" err="1"/>
              <a:t>грец</a:t>
            </a:r>
            <a:r>
              <a:rPr lang="uk-UA" sz="1800" dirty="0"/>
              <a:t>. р</a:t>
            </a:r>
            <a:r>
              <a:rPr lang="en-US" sz="1800" dirty="0" err="1"/>
              <a:t>syche</a:t>
            </a:r>
            <a:r>
              <a:rPr lang="en-US" sz="1800" dirty="0"/>
              <a:t> – </a:t>
            </a:r>
            <a:r>
              <a:rPr lang="uk-UA" sz="1800" dirty="0"/>
              <a:t>душа, </a:t>
            </a:r>
            <a:r>
              <a:rPr lang="en-US" sz="1800" dirty="0" err="1"/>
              <a:t>physis</a:t>
            </a:r>
            <a:r>
              <a:rPr lang="en-US" sz="1800" dirty="0"/>
              <a:t> – </a:t>
            </a:r>
            <a:r>
              <a:rPr lang="uk-UA" sz="1800" dirty="0"/>
              <a:t>природа,  </a:t>
            </a:r>
            <a:r>
              <a:rPr lang="en-US" sz="1800" dirty="0"/>
              <a:t>logos – </a:t>
            </a:r>
            <a:r>
              <a:rPr lang="uk-UA" sz="1800" dirty="0"/>
              <a:t>слово. вчення) – наукова дисципліна, що виникла на стику психології й фізіології, предметом її вивчення є фізіологічні основи психічної діяльності й поведінки людини. Психофізіологія - галузь науки, яка дуже швидко розвивається. Результати психофізіологічних досліджень знаходять надзвичайно широке застосування у різних сферах життєдіяльності людини. Це цілком закономірно, оскільки погляди щодо необхідності підходу до людини як цілісної </a:t>
            </a:r>
            <a:r>
              <a:rPr lang="uk-UA" sz="1800" dirty="0" err="1"/>
              <a:t>біопсихосоціальної</a:t>
            </a:r>
            <a:r>
              <a:rPr lang="uk-UA" sz="1800" dirty="0"/>
              <a:t> системи в сучасній науці набули значного поширення. Для сучасної психофізіології характерне зміщення інтересів від дослідження </a:t>
            </a:r>
            <a:r>
              <a:rPr lang="uk-UA" sz="1800" dirty="0" err="1"/>
              <a:t>нейродинамічних</a:t>
            </a:r>
            <a:r>
              <a:rPr lang="uk-UA" sz="1800" dirty="0"/>
              <a:t> основ психіки до вивчення фізіологічних процесів у структурі активної, психічно опосередкованої взаємодії людини зі світом.</a:t>
            </a:r>
            <a:endParaRPr lang="uk-UA" sz="1800" dirty="0">
              <a:latin typeface="+mn-lt"/>
            </a:endParaRPr>
          </a:p>
        </p:txBody>
      </p:sp>
      <p:pic>
        <p:nvPicPr>
          <p:cNvPr id="3" name="Рисунок 2">
            <a:extLst>
              <a:ext uri="{FF2B5EF4-FFF2-40B4-BE49-F238E27FC236}">
                <a16:creationId xmlns:a16="http://schemas.microsoft.com/office/drawing/2014/main" id="{59C08FB3-C4B6-4C63-8C92-DF6D928697EA}"/>
              </a:ext>
            </a:extLst>
          </p:cNvPr>
          <p:cNvPicPr>
            <a:picLocks noChangeAspect="1"/>
          </p:cNvPicPr>
          <p:nvPr/>
        </p:nvPicPr>
        <p:blipFill>
          <a:blip r:embed="rId2"/>
          <a:stretch>
            <a:fillRect/>
          </a:stretch>
        </p:blipFill>
        <p:spPr>
          <a:xfrm>
            <a:off x="326612" y="225778"/>
            <a:ext cx="1730737" cy="2341225"/>
          </a:xfrm>
          <a:prstGeom prst="rect">
            <a:avLst/>
          </a:prstGeom>
        </p:spPr>
      </p:pic>
      <p:pic>
        <p:nvPicPr>
          <p:cNvPr id="4" name="Рисунок 3">
            <a:extLst>
              <a:ext uri="{FF2B5EF4-FFF2-40B4-BE49-F238E27FC236}">
                <a16:creationId xmlns:a16="http://schemas.microsoft.com/office/drawing/2014/main" id="{7070F08B-911E-469F-A72D-A46CD041E19D}"/>
              </a:ext>
            </a:extLst>
          </p:cNvPr>
          <p:cNvPicPr>
            <a:picLocks noChangeAspect="1"/>
          </p:cNvPicPr>
          <p:nvPr/>
        </p:nvPicPr>
        <p:blipFill>
          <a:blip r:embed="rId3"/>
          <a:stretch>
            <a:fillRect/>
          </a:stretch>
        </p:blipFill>
        <p:spPr>
          <a:xfrm>
            <a:off x="117179" y="2778738"/>
            <a:ext cx="2149601" cy="2222240"/>
          </a:xfrm>
          <a:prstGeom prst="rect">
            <a:avLst/>
          </a:prstGeom>
        </p:spPr>
      </p:pic>
    </p:spTree>
    <p:extLst>
      <p:ext uri="{BB962C8B-B14F-4D97-AF65-F5344CB8AC3E}">
        <p14:creationId xmlns:p14="http://schemas.microsoft.com/office/powerpoint/2010/main" val="3448188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A778F-C2FA-4B89-A02C-931B033278B8}"/>
              </a:ext>
            </a:extLst>
          </p:cNvPr>
          <p:cNvSpPr>
            <a:spLocks noGrp="1"/>
          </p:cNvSpPr>
          <p:nvPr>
            <p:ph type="title"/>
          </p:nvPr>
        </p:nvSpPr>
        <p:spPr>
          <a:xfrm>
            <a:off x="2153891" y="124178"/>
            <a:ext cx="9339207" cy="7371644"/>
          </a:xfrm>
        </p:spPr>
        <p:txBody>
          <a:bodyPr>
            <a:normAutofit fontScale="90000"/>
          </a:bodyPr>
          <a:lstStyle/>
          <a:p>
            <a:pPr indent="457200" algn="just">
              <a:lnSpc>
                <a:spcPct val="150000"/>
              </a:lnSpc>
            </a:pPr>
            <a:r>
              <a:rPr lang="uk-UA" sz="2000" b="1" dirty="0"/>
              <a:t>Мета викладання дисципліни.</a:t>
            </a:r>
            <a:r>
              <a:rPr lang="uk-UA" sz="2000" dirty="0"/>
              <a:t>  Метою викладання навчальної дисципліни «Психофізіологія» є теоретична та практична підготовка майбутніх фахівців з опанування знань, умінь та навичок дослідження когнітивних процесів та їх співвідношення із анатомічними та функціональними зонами мозку, впливу стресу на фізичний стан та психологічних інтервенцій та функціонування мозку.</a:t>
            </a:r>
            <a:br>
              <a:rPr lang="uk-UA" sz="2000" dirty="0"/>
            </a:br>
            <a:r>
              <a:rPr lang="uk-UA" sz="2000" b="1" dirty="0"/>
              <a:t>Основними завданнями</a:t>
            </a:r>
            <a:r>
              <a:rPr lang="uk-UA" sz="2000" dirty="0"/>
              <a:t>  вивчення дисципліни «Психофізіологія» є ознайомлення з теоретичними, методичними основами психофізіології та можливостями їхнього застосування у психології та психологічній практиці, психодіагностиці та психопрофілактиці, психогігієні та психотерапії; оволодіння студентами практичними вміннями і навичками оцінювання функціональних станів організму; вироблення навичок практичного втілення вмінь методів психофізіології, що застосовуються у медичній психології; розвиток навичок науково-дослідницької роботи студентів, наполегливості та активності в оволодінні основами майбутньої професії.</a:t>
            </a:r>
            <a:br>
              <a:rPr lang="ru-UA" sz="2000" dirty="0"/>
            </a:br>
            <a:endParaRPr lang="uk-UA" sz="2000" dirty="0">
              <a:latin typeface="+mn-lt"/>
            </a:endParaRPr>
          </a:p>
        </p:txBody>
      </p:sp>
      <p:pic>
        <p:nvPicPr>
          <p:cNvPr id="3" name="Рисунок 2">
            <a:extLst>
              <a:ext uri="{FF2B5EF4-FFF2-40B4-BE49-F238E27FC236}">
                <a16:creationId xmlns:a16="http://schemas.microsoft.com/office/drawing/2014/main" id="{59C08FB3-C4B6-4C63-8C92-DF6D928697EA}"/>
              </a:ext>
            </a:extLst>
          </p:cNvPr>
          <p:cNvPicPr>
            <a:picLocks noChangeAspect="1"/>
          </p:cNvPicPr>
          <p:nvPr/>
        </p:nvPicPr>
        <p:blipFill>
          <a:blip r:embed="rId2"/>
          <a:stretch>
            <a:fillRect/>
          </a:stretch>
        </p:blipFill>
        <p:spPr>
          <a:xfrm>
            <a:off x="326612" y="225778"/>
            <a:ext cx="1730737" cy="2341225"/>
          </a:xfrm>
          <a:prstGeom prst="rect">
            <a:avLst/>
          </a:prstGeom>
        </p:spPr>
      </p:pic>
      <p:pic>
        <p:nvPicPr>
          <p:cNvPr id="4" name="Рисунок 3">
            <a:extLst>
              <a:ext uri="{FF2B5EF4-FFF2-40B4-BE49-F238E27FC236}">
                <a16:creationId xmlns:a16="http://schemas.microsoft.com/office/drawing/2014/main" id="{7070F08B-911E-469F-A72D-A46CD041E19D}"/>
              </a:ext>
            </a:extLst>
          </p:cNvPr>
          <p:cNvPicPr>
            <a:picLocks noChangeAspect="1"/>
          </p:cNvPicPr>
          <p:nvPr/>
        </p:nvPicPr>
        <p:blipFill>
          <a:blip r:embed="rId3"/>
          <a:stretch>
            <a:fillRect/>
          </a:stretch>
        </p:blipFill>
        <p:spPr>
          <a:xfrm>
            <a:off x="117179" y="3004515"/>
            <a:ext cx="2149601" cy="2222240"/>
          </a:xfrm>
          <a:prstGeom prst="rect">
            <a:avLst/>
          </a:prstGeom>
        </p:spPr>
      </p:pic>
    </p:spTree>
    <p:extLst>
      <p:ext uri="{BB962C8B-B14F-4D97-AF65-F5344CB8AC3E}">
        <p14:creationId xmlns:p14="http://schemas.microsoft.com/office/powerpoint/2010/main" val="146444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A778F-C2FA-4B89-A02C-931B033278B8}"/>
              </a:ext>
            </a:extLst>
          </p:cNvPr>
          <p:cNvSpPr>
            <a:spLocks noGrp="1"/>
          </p:cNvSpPr>
          <p:nvPr>
            <p:ph type="title"/>
          </p:nvPr>
        </p:nvSpPr>
        <p:spPr>
          <a:xfrm>
            <a:off x="2153891" y="124178"/>
            <a:ext cx="9339207" cy="7371644"/>
          </a:xfrm>
        </p:spPr>
        <p:txBody>
          <a:bodyPr>
            <a:normAutofit/>
          </a:bodyPr>
          <a:lstStyle/>
          <a:p>
            <a:pPr indent="457200"/>
            <a:r>
              <a:rPr lang="uk-UA" sz="2000" b="1" dirty="0"/>
              <a:t>Результати навчання для дисципліни:</a:t>
            </a:r>
            <a:br>
              <a:rPr lang="ru-UA" sz="2000" dirty="0"/>
            </a:br>
            <a:r>
              <a:rPr lang="uk-UA" sz="2000" dirty="0"/>
              <a:t>Використовувати результати самостійного пошуку, аналізу та синтезу інформації з різних джерел для рішення типових завдань професійної діяльності. Використовувати дані досліджень для ефективного лікування. Визначати вплив факторів, що впливають на процеси життєдіяльності організму. </a:t>
            </a:r>
            <a:br>
              <a:rPr lang="uk-UA" sz="2000" dirty="0"/>
            </a:br>
            <a:br>
              <a:rPr lang="uk-UA" sz="2000" dirty="0"/>
            </a:br>
            <a:r>
              <a:rPr lang="uk-UA" sz="2000" dirty="0"/>
              <a:t>У результаті вивчення навчальної дисципліни «Психофізіологія» студенти повинні </a:t>
            </a:r>
            <a:r>
              <a:rPr lang="uk-UA" sz="2000" b="1" dirty="0"/>
              <a:t>знати:</a:t>
            </a:r>
            <a:br>
              <a:rPr lang="uk-UA" sz="2000" b="1" i="1" dirty="0"/>
            </a:br>
            <a:r>
              <a:rPr lang="ru-RU" sz="2000" dirty="0"/>
              <a:t>-</a:t>
            </a:r>
            <a:r>
              <a:rPr lang="uk-UA" sz="2000" dirty="0"/>
              <a:t>Історичні аспекти зарубіжної та вітчизняної психофізіології</a:t>
            </a:r>
            <a:br>
              <a:rPr lang="uk-UA" sz="2000" dirty="0"/>
            </a:br>
            <a:r>
              <a:rPr lang="uk-UA" sz="2000" dirty="0"/>
              <a:t>-Проблеми і перспективи розвитку загальної та прикладної психофізіології</a:t>
            </a:r>
            <a:br>
              <a:rPr lang="uk-UA" sz="2000" dirty="0"/>
            </a:br>
            <a:r>
              <a:rPr lang="uk-UA" sz="2000" dirty="0"/>
              <a:t>-Місце та значення психофізіології у системі наукових дисциплін про людину</a:t>
            </a:r>
            <a:br>
              <a:rPr lang="uk-UA" sz="2000" dirty="0"/>
            </a:br>
            <a:r>
              <a:rPr lang="uk-UA" sz="2000" dirty="0"/>
              <a:t>-Особливості еволюції психофізіології</a:t>
            </a:r>
            <a:br>
              <a:rPr lang="uk-UA" sz="2000" dirty="0"/>
            </a:br>
            <a:r>
              <a:rPr lang="uk-UA" sz="2000" dirty="0"/>
              <a:t>-Базові категорії психофізіології та її структуру</a:t>
            </a:r>
            <a:br>
              <a:rPr lang="ru-UA" sz="2000" dirty="0"/>
            </a:br>
            <a:r>
              <a:rPr lang="ru-RU" sz="2000" dirty="0"/>
              <a:t>-</a:t>
            </a:r>
            <a:r>
              <a:rPr lang="uk-UA" sz="2000" dirty="0"/>
              <a:t>Закономірності історичного розвитку методів психофізіології</a:t>
            </a:r>
            <a:br>
              <a:rPr lang="ru-UA" sz="2000" dirty="0"/>
            </a:br>
            <a:r>
              <a:rPr lang="ru-RU" sz="2000" dirty="0"/>
              <a:t>-</a:t>
            </a:r>
            <a:r>
              <a:rPr lang="uk-UA" sz="2000" dirty="0"/>
              <a:t>Основні і додаткові методи психофізіологічних досліджень та їх практичне і наукове застосування</a:t>
            </a:r>
            <a:br>
              <a:rPr lang="ru-UA" sz="2000" dirty="0"/>
            </a:br>
            <a:r>
              <a:rPr lang="ru-RU" sz="2000" dirty="0"/>
              <a:t>-</a:t>
            </a:r>
            <a:r>
              <a:rPr lang="uk-UA" sz="2000" dirty="0"/>
              <a:t>Роль психофізіології у формуванні активної і творчої особистості та її наукового світогляду.</a:t>
            </a:r>
            <a:endParaRPr lang="uk-UA" sz="2000" dirty="0">
              <a:latin typeface="+mn-lt"/>
            </a:endParaRPr>
          </a:p>
        </p:txBody>
      </p:sp>
      <p:pic>
        <p:nvPicPr>
          <p:cNvPr id="3" name="Рисунок 2">
            <a:extLst>
              <a:ext uri="{FF2B5EF4-FFF2-40B4-BE49-F238E27FC236}">
                <a16:creationId xmlns:a16="http://schemas.microsoft.com/office/drawing/2014/main" id="{59C08FB3-C4B6-4C63-8C92-DF6D928697EA}"/>
              </a:ext>
            </a:extLst>
          </p:cNvPr>
          <p:cNvPicPr>
            <a:picLocks noChangeAspect="1"/>
          </p:cNvPicPr>
          <p:nvPr/>
        </p:nvPicPr>
        <p:blipFill>
          <a:blip r:embed="rId2"/>
          <a:stretch>
            <a:fillRect/>
          </a:stretch>
        </p:blipFill>
        <p:spPr>
          <a:xfrm>
            <a:off x="326612" y="225778"/>
            <a:ext cx="1730737" cy="2341225"/>
          </a:xfrm>
          <a:prstGeom prst="rect">
            <a:avLst/>
          </a:prstGeom>
        </p:spPr>
      </p:pic>
      <p:pic>
        <p:nvPicPr>
          <p:cNvPr id="4" name="Рисунок 3">
            <a:extLst>
              <a:ext uri="{FF2B5EF4-FFF2-40B4-BE49-F238E27FC236}">
                <a16:creationId xmlns:a16="http://schemas.microsoft.com/office/drawing/2014/main" id="{7070F08B-911E-469F-A72D-A46CD041E19D}"/>
              </a:ext>
            </a:extLst>
          </p:cNvPr>
          <p:cNvPicPr>
            <a:picLocks noChangeAspect="1"/>
          </p:cNvPicPr>
          <p:nvPr/>
        </p:nvPicPr>
        <p:blipFill>
          <a:blip r:embed="rId3"/>
          <a:stretch>
            <a:fillRect/>
          </a:stretch>
        </p:blipFill>
        <p:spPr>
          <a:xfrm>
            <a:off x="117179" y="3004515"/>
            <a:ext cx="2149601" cy="2222240"/>
          </a:xfrm>
          <a:prstGeom prst="rect">
            <a:avLst/>
          </a:prstGeom>
        </p:spPr>
      </p:pic>
    </p:spTree>
    <p:extLst>
      <p:ext uri="{BB962C8B-B14F-4D97-AF65-F5344CB8AC3E}">
        <p14:creationId xmlns:p14="http://schemas.microsoft.com/office/powerpoint/2010/main" val="3307600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A778F-C2FA-4B89-A02C-931B033278B8}"/>
              </a:ext>
            </a:extLst>
          </p:cNvPr>
          <p:cNvSpPr>
            <a:spLocks noGrp="1"/>
          </p:cNvSpPr>
          <p:nvPr>
            <p:ph type="title"/>
          </p:nvPr>
        </p:nvSpPr>
        <p:spPr>
          <a:xfrm>
            <a:off x="2153891" y="124178"/>
            <a:ext cx="9339207" cy="7371644"/>
          </a:xfrm>
        </p:spPr>
        <p:txBody>
          <a:bodyPr>
            <a:normAutofit/>
          </a:bodyPr>
          <a:lstStyle/>
          <a:p>
            <a:pPr>
              <a:lnSpc>
                <a:spcPct val="150000"/>
              </a:lnSpc>
            </a:pPr>
            <a:br>
              <a:rPr lang="uk-UA" sz="2000" dirty="0"/>
            </a:br>
            <a:r>
              <a:rPr lang="uk-UA" sz="2000" dirty="0"/>
              <a:t>У результаті вивчення навчальної дисципліни «Психофізіологія» студенти повинні </a:t>
            </a:r>
            <a:r>
              <a:rPr lang="uk-UA" sz="2000" b="1" dirty="0"/>
              <a:t>вміти:</a:t>
            </a:r>
            <a:br>
              <a:rPr lang="ru-UA" sz="2000" dirty="0"/>
            </a:br>
            <a:r>
              <a:rPr lang="ru-RU" sz="2000" dirty="0"/>
              <a:t>-</a:t>
            </a:r>
            <a:r>
              <a:rPr lang="uk-UA" sz="2000" dirty="0"/>
              <a:t>Аналізувати перспективи вирішення психофізіологічної проблеми</a:t>
            </a:r>
            <a:br>
              <a:rPr lang="ru-UA" sz="2000" dirty="0"/>
            </a:br>
            <a:r>
              <a:rPr lang="ru-RU" sz="2000" dirty="0"/>
              <a:t>-</a:t>
            </a:r>
            <a:r>
              <a:rPr lang="uk-UA" sz="2000" dirty="0"/>
              <a:t>Орієнтуватися у класичних і сучасних здобутках вітчизняної та зарубіжної психофізіології</a:t>
            </a:r>
            <a:br>
              <a:rPr lang="ru-UA" sz="2000" dirty="0"/>
            </a:br>
            <a:r>
              <a:rPr lang="ru-RU" sz="2000" dirty="0"/>
              <a:t>-</a:t>
            </a:r>
            <a:r>
              <a:rPr lang="uk-UA" sz="2000" dirty="0"/>
              <a:t>Адекватно орієнтуватися у виборі сучасних </a:t>
            </a:r>
            <a:r>
              <a:rPr lang="uk-UA" sz="2000" dirty="0" err="1"/>
              <a:t>методик</a:t>
            </a:r>
            <a:r>
              <a:rPr lang="uk-UA" sz="2000" dirty="0"/>
              <a:t> і показників</a:t>
            </a:r>
            <a:br>
              <a:rPr lang="ru-UA" sz="2000" dirty="0"/>
            </a:br>
            <a:r>
              <a:rPr lang="ru-RU" sz="2000" dirty="0"/>
              <a:t>-</a:t>
            </a:r>
            <a:r>
              <a:rPr lang="uk-UA" sz="2000" dirty="0"/>
              <a:t>Досліджувати фізіологічні механізми психічних процесів і поведінки на системному і нейронному рівнях</a:t>
            </a:r>
            <a:br>
              <a:rPr lang="ru-UA" sz="2000" dirty="0"/>
            </a:br>
            <a:r>
              <a:rPr lang="ru-RU" sz="2000" dirty="0"/>
              <a:t>-</a:t>
            </a:r>
            <a:r>
              <a:rPr lang="uk-UA" sz="2000" dirty="0"/>
              <a:t>Творчо застосовувати методи психофізіологічних досліджень для оцінки фізіологічних механізмів суб’єктивних процесів та індивідуальних відмінностей</a:t>
            </a:r>
            <a:br>
              <a:rPr lang="ru-UA" sz="2000" dirty="0"/>
            </a:br>
            <a:r>
              <a:rPr lang="uk-UA" sz="2000" dirty="0"/>
              <a:t>-Розробляти критерії психофізіологічного дослідження</a:t>
            </a:r>
            <a:br>
              <a:rPr lang="ru-UA" sz="2000" dirty="0"/>
            </a:br>
            <a:endParaRPr lang="uk-UA" sz="2000" dirty="0">
              <a:latin typeface="+mn-lt"/>
            </a:endParaRPr>
          </a:p>
        </p:txBody>
      </p:sp>
      <p:pic>
        <p:nvPicPr>
          <p:cNvPr id="3" name="Рисунок 2">
            <a:extLst>
              <a:ext uri="{FF2B5EF4-FFF2-40B4-BE49-F238E27FC236}">
                <a16:creationId xmlns:a16="http://schemas.microsoft.com/office/drawing/2014/main" id="{59C08FB3-C4B6-4C63-8C92-DF6D928697EA}"/>
              </a:ext>
            </a:extLst>
          </p:cNvPr>
          <p:cNvPicPr>
            <a:picLocks noChangeAspect="1"/>
          </p:cNvPicPr>
          <p:nvPr/>
        </p:nvPicPr>
        <p:blipFill>
          <a:blip r:embed="rId2"/>
          <a:stretch>
            <a:fillRect/>
          </a:stretch>
        </p:blipFill>
        <p:spPr>
          <a:xfrm>
            <a:off x="326612" y="225778"/>
            <a:ext cx="1730737" cy="2341225"/>
          </a:xfrm>
          <a:prstGeom prst="rect">
            <a:avLst/>
          </a:prstGeom>
        </p:spPr>
      </p:pic>
      <p:pic>
        <p:nvPicPr>
          <p:cNvPr id="4" name="Рисунок 3">
            <a:extLst>
              <a:ext uri="{FF2B5EF4-FFF2-40B4-BE49-F238E27FC236}">
                <a16:creationId xmlns:a16="http://schemas.microsoft.com/office/drawing/2014/main" id="{7070F08B-911E-469F-A72D-A46CD041E19D}"/>
              </a:ext>
            </a:extLst>
          </p:cNvPr>
          <p:cNvPicPr>
            <a:picLocks noChangeAspect="1"/>
          </p:cNvPicPr>
          <p:nvPr/>
        </p:nvPicPr>
        <p:blipFill>
          <a:blip r:embed="rId3"/>
          <a:stretch>
            <a:fillRect/>
          </a:stretch>
        </p:blipFill>
        <p:spPr>
          <a:xfrm>
            <a:off x="117179" y="3004515"/>
            <a:ext cx="2149601" cy="2222240"/>
          </a:xfrm>
          <a:prstGeom prst="rect">
            <a:avLst/>
          </a:prstGeom>
        </p:spPr>
      </p:pic>
    </p:spTree>
    <p:extLst>
      <p:ext uri="{BB962C8B-B14F-4D97-AF65-F5344CB8AC3E}">
        <p14:creationId xmlns:p14="http://schemas.microsoft.com/office/powerpoint/2010/main" val="114001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A778F-C2FA-4B89-A02C-931B033278B8}"/>
              </a:ext>
            </a:extLst>
          </p:cNvPr>
          <p:cNvSpPr>
            <a:spLocks noGrp="1"/>
          </p:cNvSpPr>
          <p:nvPr>
            <p:ph type="title"/>
          </p:nvPr>
        </p:nvSpPr>
        <p:spPr>
          <a:xfrm>
            <a:off x="2088929" y="101600"/>
            <a:ext cx="9339207" cy="7371644"/>
          </a:xfrm>
        </p:spPr>
        <p:txBody>
          <a:bodyPr>
            <a:normAutofit/>
          </a:bodyPr>
          <a:lstStyle/>
          <a:p>
            <a:pPr lvl="0">
              <a:lnSpc>
                <a:spcPct val="150000"/>
              </a:lnSpc>
            </a:pPr>
            <a:br>
              <a:rPr lang="uk-UA" sz="2000" dirty="0"/>
            </a:br>
            <a:r>
              <a:rPr lang="uk-UA" sz="2000" b="1" dirty="0"/>
              <a:t>Рекомендована література:</a:t>
            </a:r>
            <a:br>
              <a:rPr lang="uk-UA" sz="2000" b="1" dirty="0"/>
            </a:br>
            <a:r>
              <a:rPr lang="uk-UA" sz="2000" dirty="0"/>
              <a:t>1.Кокун О.М. Психофізіологія. К.: Центр навчальної літератури, 2016 – 184 с.</a:t>
            </a:r>
            <a:br>
              <a:rPr lang="ru-UA" sz="2000" dirty="0"/>
            </a:br>
            <a:r>
              <a:rPr lang="ru-RU" sz="2000" dirty="0"/>
              <a:t>2.</a:t>
            </a:r>
            <a:r>
              <a:rPr lang="uk-UA" sz="2000" dirty="0" err="1"/>
              <a:t>Тітов</a:t>
            </a:r>
            <a:r>
              <a:rPr lang="uk-UA" sz="2000" dirty="0"/>
              <a:t> І.Г. Вступ до психофізіології. – К.: </a:t>
            </a:r>
            <a:r>
              <a:rPr lang="uk-UA" sz="2000" dirty="0" err="1"/>
              <a:t>Академвидав</a:t>
            </a:r>
            <a:r>
              <a:rPr lang="uk-UA" sz="2000" dirty="0"/>
              <a:t>, 2019. – 296 с.</a:t>
            </a:r>
            <a:br>
              <a:rPr lang="ru-UA" sz="2000" dirty="0"/>
            </a:br>
            <a:r>
              <a:rPr lang="ru-RU" sz="2000" dirty="0"/>
              <a:t>3.</a:t>
            </a:r>
            <a:r>
              <a:rPr lang="uk-UA" sz="2000" dirty="0"/>
              <a:t>Кабанюк В.О., </a:t>
            </a:r>
            <a:r>
              <a:rPr lang="uk-UA" sz="2000" dirty="0" err="1"/>
              <a:t>Гаврилькевич</a:t>
            </a:r>
            <a:r>
              <a:rPr lang="uk-UA" sz="2000" dirty="0"/>
              <a:t> В.К. Психофізіологія: навчальний посібник. – Львів: Новий Світ-2000, 2016. – 200 с.</a:t>
            </a:r>
            <a:br>
              <a:rPr lang="uk-UA" sz="2000" dirty="0"/>
            </a:br>
            <a:r>
              <a:rPr lang="uk-UA" sz="2000" dirty="0"/>
              <a:t>4.</a:t>
            </a:r>
            <a:r>
              <a:rPr lang="en-US" sz="2000" dirty="0"/>
              <a:t> Cacioppo, John T., </a:t>
            </a:r>
            <a:r>
              <a:rPr lang="en-US" sz="2000" dirty="0" err="1"/>
              <a:t>Tassinary</a:t>
            </a:r>
            <a:r>
              <a:rPr lang="en-US" sz="2000" dirty="0"/>
              <a:t>, Louis G. &amp; </a:t>
            </a:r>
            <a:r>
              <a:rPr lang="en-US" sz="2000" dirty="0" err="1"/>
              <a:t>Bernston</a:t>
            </a:r>
            <a:r>
              <a:rPr lang="en-US" sz="2000" dirty="0"/>
              <a:t>, Gary (2017), Handbook of psychophysiology 4th Edition, Cambridge: Cambridge University Press</a:t>
            </a:r>
            <a:br>
              <a:rPr lang="ru-RU" sz="2000" dirty="0"/>
            </a:br>
            <a:r>
              <a:rPr lang="ru-RU" sz="2000" dirty="0"/>
              <a:t>5.</a:t>
            </a:r>
            <a:r>
              <a:rPr lang="en-US" sz="2000" dirty="0"/>
              <a:t>Massimiliano </a:t>
            </a:r>
            <a:r>
              <a:rPr lang="en-US" sz="2000" dirty="0" err="1"/>
              <a:t>Valeriani</a:t>
            </a:r>
            <a:r>
              <a:rPr lang="en-US" sz="2000" dirty="0"/>
              <a:t>, Marina de </a:t>
            </a:r>
            <a:r>
              <a:rPr lang="en-US" sz="2000" dirty="0" err="1"/>
              <a:t>Tomasso</a:t>
            </a:r>
            <a:r>
              <a:rPr lang="en-US" sz="2000" dirty="0"/>
              <a:t> (2024), Psychophysiology Methods, Humana Press</a:t>
            </a:r>
            <a:br>
              <a:rPr lang="ru-UA" sz="2000" dirty="0"/>
            </a:br>
            <a:endParaRPr lang="uk-UA" sz="2000" dirty="0">
              <a:latin typeface="+mn-lt"/>
            </a:endParaRPr>
          </a:p>
        </p:txBody>
      </p:sp>
      <p:pic>
        <p:nvPicPr>
          <p:cNvPr id="3" name="Рисунок 2">
            <a:extLst>
              <a:ext uri="{FF2B5EF4-FFF2-40B4-BE49-F238E27FC236}">
                <a16:creationId xmlns:a16="http://schemas.microsoft.com/office/drawing/2014/main" id="{59C08FB3-C4B6-4C63-8C92-DF6D928697EA}"/>
              </a:ext>
            </a:extLst>
          </p:cNvPr>
          <p:cNvPicPr>
            <a:picLocks noChangeAspect="1"/>
          </p:cNvPicPr>
          <p:nvPr/>
        </p:nvPicPr>
        <p:blipFill>
          <a:blip r:embed="rId2"/>
          <a:stretch>
            <a:fillRect/>
          </a:stretch>
        </p:blipFill>
        <p:spPr>
          <a:xfrm>
            <a:off x="326612" y="225778"/>
            <a:ext cx="1730737" cy="2341225"/>
          </a:xfrm>
          <a:prstGeom prst="rect">
            <a:avLst/>
          </a:prstGeom>
        </p:spPr>
      </p:pic>
      <p:pic>
        <p:nvPicPr>
          <p:cNvPr id="4" name="Рисунок 3">
            <a:extLst>
              <a:ext uri="{FF2B5EF4-FFF2-40B4-BE49-F238E27FC236}">
                <a16:creationId xmlns:a16="http://schemas.microsoft.com/office/drawing/2014/main" id="{7070F08B-911E-469F-A72D-A46CD041E19D}"/>
              </a:ext>
            </a:extLst>
          </p:cNvPr>
          <p:cNvPicPr>
            <a:picLocks noChangeAspect="1"/>
          </p:cNvPicPr>
          <p:nvPr/>
        </p:nvPicPr>
        <p:blipFill>
          <a:blip r:embed="rId3"/>
          <a:stretch>
            <a:fillRect/>
          </a:stretch>
        </p:blipFill>
        <p:spPr>
          <a:xfrm>
            <a:off x="117179" y="3004515"/>
            <a:ext cx="2149601" cy="2222240"/>
          </a:xfrm>
          <a:prstGeom prst="rect">
            <a:avLst/>
          </a:prstGeom>
        </p:spPr>
      </p:pic>
    </p:spTree>
    <p:extLst>
      <p:ext uri="{BB962C8B-B14F-4D97-AF65-F5344CB8AC3E}">
        <p14:creationId xmlns:p14="http://schemas.microsoft.com/office/powerpoint/2010/main" val="1315205870"/>
      </p:ext>
    </p:extLst>
  </p:cSld>
  <p:clrMapOvr>
    <a:masterClrMapping/>
  </p:clrMapOvr>
</p:sld>
</file>

<file path=ppt/theme/theme1.xml><?xml version="1.0" encoding="utf-8"?>
<a:theme xmlns:a="http://schemas.openxmlformats.org/drawingml/2006/main" name="Легкий дым">
  <a:themeElements>
    <a:clrScheme name="Синий и зеленый">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TM02892315[[fn=Легкий дым]]</Template>
  <TotalTime>2576</TotalTime>
  <Words>645</Words>
  <Application>Microsoft Office PowerPoint</Application>
  <PresentationFormat>Широкоэкранный</PresentationFormat>
  <Paragraphs>6</Paragraphs>
  <Slides>6</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6</vt:i4>
      </vt:variant>
    </vt:vector>
  </HeadingPairs>
  <TitlesOfParts>
    <vt:vector size="10" baseType="lpstr">
      <vt:lpstr>Arial</vt:lpstr>
      <vt:lpstr>Century Gothic</vt:lpstr>
      <vt:lpstr>Wingdings 3</vt:lpstr>
      <vt:lpstr>Легкий дым</vt:lpstr>
      <vt:lpstr>Вінницький національний медичний університет  ім. М.І. Пирогова Кафедра педагогіки та психології    ВИБІРКОВА ДИСЦИПЛІНА Психофізіологія      спеціальність 053 Психологія галузь знань 05 Соціальні та поведінкові науки освітня кваліфікація  Магістр психології  викладач Белік Н.В.   Вінниця 2024</vt:lpstr>
      <vt:lpstr> Актуальність Психофізіологія – (грец. рsyche – душа, physis – природа,  logos – слово. вчення) – наукова дисципліна, що виникла на стику психології й фізіології, предметом її вивчення є фізіологічні основи психічної діяльності й поведінки людини. Психофізіологія - галузь науки, яка дуже швидко розвивається. Результати психофізіологічних досліджень знаходять надзвичайно широке застосування у різних сферах життєдіяльності людини. Це цілком закономірно, оскільки погляди щодо необхідності підходу до людини як цілісної біопсихосоціальної системи в сучасній науці набули значного поширення. Для сучасної психофізіології характерне зміщення інтересів від дослідження нейродинамічних основ психіки до вивчення фізіологічних процесів у структурі активної, психічно опосередкованої взаємодії людини зі світом.</vt:lpstr>
      <vt:lpstr>Мета викладання дисципліни.  Метою викладання навчальної дисципліни «Психофізіологія» є теоретична та практична підготовка майбутніх фахівців з опанування знань, умінь та навичок дослідження когнітивних процесів та їх співвідношення із анатомічними та функціональними зонами мозку, впливу стресу на фізичний стан та психологічних інтервенцій та функціонування мозку. Основними завданнями  вивчення дисципліни «Психофізіологія» є ознайомлення з теоретичними, методичними основами психофізіології та можливостями їхнього застосування у психології та психологічній практиці, психодіагностиці та психопрофілактиці, психогігієні та психотерапії; оволодіння студентами практичними вміннями і навичками оцінювання функціональних станів організму; вироблення навичок практичного втілення вмінь методів психофізіології, що застосовуються у медичній психології; розвиток навичок науково-дослідницької роботи студентів, наполегливості та активності в оволодінні основами майбутньої професії. </vt:lpstr>
      <vt:lpstr>Результати навчання для дисципліни: Використовувати результати самостійного пошуку, аналізу та синтезу інформації з різних джерел для рішення типових завдань професійної діяльності. Використовувати дані досліджень для ефективного лікування. Визначати вплив факторів, що впливають на процеси життєдіяльності організму.   У результаті вивчення навчальної дисципліни «Психофізіологія» студенти повинні знати: -Історичні аспекти зарубіжної та вітчизняної психофізіології -Проблеми і перспективи розвитку загальної та прикладної психофізіології -Місце та значення психофізіології у системі наукових дисциплін про людину -Особливості еволюції психофізіології -Базові категорії психофізіології та її структуру -Закономірності історичного розвитку методів психофізіології -Основні і додаткові методи психофізіологічних досліджень та їх практичне і наукове застосування -Роль психофізіології у формуванні активної і творчої особистості та її наукового світогляду.</vt:lpstr>
      <vt:lpstr> У результаті вивчення навчальної дисципліни «Психофізіологія» студенти повинні вміти: -Аналізувати перспективи вирішення психофізіологічної проблеми -Орієнтуватися у класичних і сучасних здобутках вітчизняної та зарубіжної психофізіології -Адекватно орієнтуватися у виборі сучасних методик і показників -Досліджувати фізіологічні механізми психічних процесів і поведінки на системному і нейронному рівнях -Творчо застосовувати методи психофізіологічних досліджень для оцінки фізіологічних механізмів суб’єктивних процесів та індивідуальних відмінностей -Розробляти критерії психофізіологічного дослідження </vt:lpstr>
      <vt:lpstr> Рекомендована література: 1.Кокун О.М. Психофізіологія. К.: Центр навчальної літератури, 2016 – 184 с. 2.Тітов І.Г. Вступ до психофізіології. – К.: Академвидав, 2019. – 296 с. 3.Кабанюк В.О., Гаврилькевич В.К. Психофізіологія: навчальний посібник. – Львів: Новий Світ-2000, 2016. – 200 с. 4. Cacioppo, John T., Tassinary, Louis G. &amp; Bernston, Gary (2017), Handbook of psychophysiology 4th Edition, Cambridge: Cambridge University Press 5.Massimiliano Valeriani, Marina de Tomasso (2024), Psychophysiology Methods, Humana Press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Вінницький національний медичний університет ім. М.І. Пирогова  Кафедра педагогіки та психології</dc:title>
  <dc:creator>380672557249</dc:creator>
  <cp:lastModifiedBy>vlad vd</cp:lastModifiedBy>
  <cp:revision>80</cp:revision>
  <dcterms:created xsi:type="dcterms:W3CDTF">2023-11-26T16:46:22Z</dcterms:created>
  <dcterms:modified xsi:type="dcterms:W3CDTF">2024-11-15T18:19:55Z</dcterms:modified>
</cp:coreProperties>
</file>