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  <p:sldId id="282" r:id="rId7"/>
    <p:sldId id="283" r:id="rId8"/>
    <p:sldId id="261" r:id="rId9"/>
    <p:sldId id="279" r:id="rId10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0" d="100"/>
          <a:sy n="80" d="100"/>
        </p:scale>
        <p:origin x="-8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Title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/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863" y="5870575"/>
            <a:ext cx="160020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EBB1B-97C8-4A28-93C9-054869C39FCA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5870575"/>
            <a:ext cx="4894263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9263" y="5870575"/>
            <a:ext cx="550862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F33DB-8228-4E42-9C0B-218F0179D6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F38E8-27A5-4896-BE3D-A0D1D395BAB7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96446-CE56-4EFA-80A0-7706DE82DB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C2DE9-97B3-476E-9160-188CD815A491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49529-1802-4A70-914D-8F702B262A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44266-BBCE-449D-86CB-72F1628F25EA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C988E-3314-47FE-9302-8CCA29B633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F0235-1242-42A8-BA44-1362C34F3DEF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6D1EA-5ECD-466D-BE46-837072D3FD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0C498-7B60-45EA-8169-69C0835CD1D0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6CFB8-FCAD-4174-8C1C-1C85D9D344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4F62B-D28F-4AA4-B8DF-FD448AC4E82F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B928B-9AF2-485B-AF6C-E8A9299E3E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8E0CB-A9A2-4F6A-8757-C14063BF3637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FE554-6436-42E6-80D4-AE3EEB4C8B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D09D1-627C-4DC6-BA8D-9989A05BEFFF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F74BA-AC86-4CF9-903A-EB63A3C65C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316EF-0F97-43D8-9556-3F51B0768EB6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A73F0-2B8C-47C4-BB79-42D89535E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/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7A1CD-CA7C-4FDE-A840-80CAA6439FD5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7034F-9589-43DF-A378-9D0B49B7DF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10237788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488950" y="82391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A68AE-65E7-46D1-99EF-368DD4717AA8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C4C19-C376-4B32-AC58-6F19D3EC01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/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21215-93BA-4350-98F9-C45BE40F77CC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6A40B-B4B9-49E2-B4DF-5CC765A058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10237788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488950" y="82391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AE4B7-2D0A-4ABF-83E2-FA6D566826D7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2ABB5-65A2-4645-9C83-F0565AFD04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B61F2-E559-40DE-A153-48B26718C2A5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52F99-EBB1-4DFB-9A71-4C3B751FFC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AA341-D503-4C81-B54D-8A8139837360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38FF4-D53E-4BC1-AFAA-2E83D5BA4D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CD9EA-0BAE-4A98-BE7E-96B9ECAD873F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F5BCE-D1B2-4992-8B08-74257DD2DA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10131425" cy="145573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2141538"/>
            <a:ext cx="10131425" cy="364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963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E1ED35D4-B58C-43EE-A667-14C31C5E30E4}" type="datetimeFigureOut">
              <a:rPr lang="en-US"/>
              <a:pPr>
                <a:defRPr/>
              </a:pPr>
              <a:t>6/20/2025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96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363" y="5870575"/>
            <a:ext cx="550862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6580E568-891D-40FA-95E6-56458295A5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1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  <p:sldLayoutId id="2147483726" r:id="rId16"/>
    <p:sldLayoutId id="2147483727" r:id="rId17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87325" y="149225"/>
            <a:ext cx="11817350" cy="57213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107000"/>
              </a:lnSpc>
              <a:spcAft>
                <a:spcPts val="600"/>
              </a:spcAft>
            </a:pPr>
            <a:r>
              <a:rPr lang="uk-UA" sz="20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</a:br>
            <a:r>
              <a:rPr lang="uk-UA" sz="20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</a:br>
            <a:r>
              <a:rPr lang="uk-UA" sz="20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>ВІННИЦЬКИЙ НАЦІОНАЛЬНИЙ МЕДИЧНИЙ УНІВЕРСИТЕТ ім. М.І. ПИРОГОВА</a:t>
            </a:r>
            <a:r>
              <a:rPr lang="ru-RU" sz="1800" cap="none" smtClean="0">
                <a:ln>
                  <a:noFill/>
                </a:ln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1800" cap="none" smtClean="0">
                <a:ln>
                  <a:noFill/>
                </a:ln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1800" b="1" cap="none" smtClean="0">
                <a:ln>
                  <a:noFill/>
                </a:ln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800" cap="none" smtClean="0">
                <a:ln>
                  <a:noFill/>
                </a:ln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1800" cap="none" smtClean="0">
                <a:ln>
                  <a:noFill/>
                </a:ln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>КАФЕДРА ЛАТИНСЬКОЇ МОВИ  ТА  МЕДИЧНОЇ  ТЕРМІНОЛОГІЇ</a:t>
            </a:r>
            <a:r>
              <a:rPr lang="ru-RU" sz="2000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  <a:t/>
            </a:r>
            <a:br>
              <a:rPr lang="uk-UA" sz="2000" b="1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</a:br>
            <a:r>
              <a:rPr lang="uk-UA" sz="1800" b="1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  <a:t/>
            </a:r>
            <a:br>
              <a:rPr lang="uk-UA" sz="1800" b="1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</a:br>
            <a:r>
              <a:rPr lang="uk-UA" sz="1800" b="1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  <a:t/>
            </a:r>
            <a:br>
              <a:rPr lang="uk-UA" sz="1800" b="1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</a:br>
            <a:r>
              <a:rPr lang="uk-UA" sz="1800" b="1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  <a:t> </a:t>
            </a:r>
            <a:r>
              <a:rPr lang="uk-UA" sz="24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>ВИБІРКОВА НАВЧАЛЬНА ДИСЦИПЛІНА</a:t>
            </a:r>
            <a:r>
              <a:rPr lang="uk-UA" sz="20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uk-UA" sz="20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</a:br>
            <a:r>
              <a:rPr lang="uk-UA" sz="18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54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>Латинська мова </a:t>
            </a:r>
            <a:br>
              <a:rPr lang="ru-RU" sz="5400" b="1" cap="none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5400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  <a:t/>
            </a:r>
            <a:br>
              <a:rPr lang="ru-RU" sz="5400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</a:br>
            <a:r>
              <a:rPr lang="ru-RU" sz="4000" b="1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  <a:t>для здобувачів першого бакалаврського рівня вищої освіти спеціальності </a:t>
            </a:r>
            <a:br>
              <a:rPr lang="ru-RU" sz="4000" b="1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</a:br>
            <a:r>
              <a:rPr lang="ru-RU" sz="4000" b="1" cap="none" smtClean="0">
                <a:ln>
                  <a:noFill/>
                </a:ln>
                <a:latin typeface="Times New Roman" pitchFamily="18" charset="0"/>
                <a:cs typeface="Calibri" pitchFamily="34" charset="0"/>
              </a:rPr>
              <a:t>«Психологія»</a:t>
            </a:r>
            <a:endParaRPr lang="uk-UA" sz="4000" b="1" cap="none" smtClean="0">
              <a:ln>
                <a:noFill/>
              </a:ln>
              <a:latin typeface="Times New Roman" pitchFamily="18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ъект 2"/>
          <p:cNvSpPr>
            <a:spLocks noGrp="1"/>
          </p:cNvSpPr>
          <p:nvPr>
            <p:ph idx="1"/>
          </p:nvPr>
        </p:nvSpPr>
        <p:spPr>
          <a:xfrm>
            <a:off x="0" y="323850"/>
            <a:ext cx="7097713" cy="5608638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endParaRPr lang="uk-UA" b="1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uk-UA" sz="3200" b="1" smtClean="0">
                <a:latin typeface="Times New Roman" pitchFamily="18" charset="0"/>
              </a:rPr>
              <a:t>Salvete, carissimi studentes! 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endParaRPr lang="uk-UA" sz="2500" b="1" smtClean="0">
              <a:latin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uk-UA" sz="2800" smtClean="0">
                <a:latin typeface="Times New Roman" pitchFamily="18" charset="0"/>
              </a:rPr>
              <a:t>Вибіркова навчальна дисципліна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800" b="1" i="1" smtClean="0">
                <a:latin typeface="Times New Roman" pitchFamily="18" charset="0"/>
                <a:cs typeface="Times New Roman" pitchFamily="18" charset="0"/>
              </a:rPr>
              <a:t>Латинська мова</a:t>
            </a:r>
            <a:r>
              <a:rPr lang="uk-UA" sz="2800" b="1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300" smtClean="0">
                <a:latin typeface="Times New Roman" pitchFamily="18" charset="0"/>
                <a:cs typeface="Calibri" pitchFamily="34" charset="0"/>
              </a:rPr>
              <a:t>ознайомить вас з фонетичними, граматичними основами латинської мови та фахової термінології, допоможе набути практичних навичок та вмінь вільного володіння лексичним матеріалом, перекладу багатослівних термінів, структурного та семантичного аналізу термінів-композитів</a:t>
            </a:r>
            <a:r>
              <a:rPr lang="uk-UA" sz="2300" smtClean="0">
                <a:latin typeface="Times New Roman" pitchFamily="18" charset="0"/>
                <a:cs typeface="Calibri" pitchFamily="34" charset="0"/>
              </a:rPr>
              <a:t>, необхідних</a:t>
            </a:r>
            <a:r>
              <a:rPr lang="ru-RU" sz="2300" smtClean="0">
                <a:latin typeface="Times New Roman" pitchFamily="18" charset="0"/>
                <a:cs typeface="Calibri" pitchFamily="34" charset="0"/>
              </a:rPr>
              <a:t> у професійної діяльності</a:t>
            </a:r>
            <a:r>
              <a:rPr lang="uk-UA" sz="2300" smtClean="0">
                <a:latin typeface="Times New Roman" pitchFamily="18" charset="0"/>
                <a:cs typeface="Calibri" pitchFamily="34" charset="0"/>
              </a:rPr>
              <a:t> психолога</a:t>
            </a:r>
            <a:r>
              <a:rPr lang="ru-RU" sz="2300" smtClean="0">
                <a:latin typeface="Times New Roman" pitchFamily="18" charset="0"/>
                <a:cs typeface="Calibri" pitchFamily="34" charset="0"/>
              </a:rPr>
              <a:t>, відкриє доступ до вільного і свідомого сприйняття міжнародної наукової термінології</a:t>
            </a:r>
            <a:r>
              <a:rPr lang="uk-UA" sz="2300" smtClean="0">
                <a:latin typeface="Times New Roman" pitchFamily="18" charset="0"/>
                <a:cs typeface="Calibri" pitchFamily="34" charset="0"/>
              </a:rPr>
              <a:t>.</a:t>
            </a:r>
            <a:endParaRPr lang="uk-UA" sz="21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6263" y="779463"/>
            <a:ext cx="50958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Box 3"/>
          <p:cNvSpPr txBox="1">
            <a:spLocks noChangeArrowheads="1"/>
          </p:cNvSpPr>
          <p:nvPr/>
        </p:nvSpPr>
        <p:spPr bwMode="auto">
          <a:xfrm>
            <a:off x="371475" y="382588"/>
            <a:ext cx="7285038" cy="554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>
                <a:latin typeface="Calibri" pitchFamily="34" charset="0"/>
              </a:rPr>
              <a:t>   </a:t>
            </a:r>
          </a:p>
          <a:p>
            <a:r>
              <a:rPr lang="uk-UA" sz="2800" b="1" i="1">
                <a:latin typeface="Times New Roman" pitchFamily="18" charset="0"/>
              </a:rPr>
              <a:t>Предметом</a:t>
            </a:r>
            <a:r>
              <a:rPr lang="uk-UA" sz="2800">
                <a:latin typeface="Times New Roman" pitchFamily="18" charset="0"/>
              </a:rPr>
              <a:t> вивчення вибіркової навчальної дисципліни «</a:t>
            </a:r>
            <a:r>
              <a:rPr lang="uk-UA" sz="2800" b="1">
                <a:latin typeface="Times New Roman" pitchFamily="18" charset="0"/>
              </a:rPr>
              <a:t>Латинська мова»</a:t>
            </a:r>
            <a:r>
              <a:rPr lang="uk-UA" sz="2800">
                <a:latin typeface="Times New Roman" pitchFamily="18" charset="0"/>
              </a:rPr>
              <a:t> є основи нормативної граматики латинської мови і принципи побудови міжнародної латинської медичної термінології, що визначають </a:t>
            </a:r>
            <a:r>
              <a:rPr lang="ru-RU" sz="2800">
                <a:latin typeface="Times New Roman" pitchFamily="18" charset="0"/>
              </a:rPr>
              <a:t>здатність фахівця до застосування психологічних знань в умовах професійної діяльності</a:t>
            </a:r>
            <a:r>
              <a:rPr lang="uk-UA" sz="2800">
                <a:latin typeface="Times New Roman" pitchFamily="18" charset="0"/>
              </a:rPr>
              <a:t>.</a:t>
            </a:r>
            <a:endParaRPr lang="uk-UA" sz="2800" b="1">
              <a:latin typeface="Times New Roman" pitchFamily="18" charset="0"/>
            </a:endParaRPr>
          </a:p>
          <a:p>
            <a:r>
              <a:rPr lang="uk-UA" sz="2800">
                <a:latin typeface="Times New Roman" pitchFamily="18" charset="0"/>
              </a:rPr>
              <a:t>Обов’язковим компонентом є напрямок дисципліни, який передбачає засвоєння латинських афоризмів і сталих медичних висловів. </a:t>
            </a:r>
          </a:p>
        </p:txBody>
      </p:sp>
      <p:pic>
        <p:nvPicPr>
          <p:cNvPr id="21506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6513" y="1117600"/>
            <a:ext cx="4078287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2"/>
          <p:cNvSpPr txBox="1">
            <a:spLocks noChangeArrowheads="1"/>
          </p:cNvSpPr>
          <p:nvPr/>
        </p:nvSpPr>
        <p:spPr bwMode="auto">
          <a:xfrm>
            <a:off x="147638" y="515938"/>
            <a:ext cx="6046787" cy="630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 b="1" i="1">
                <a:latin typeface="Times New Roman" pitchFamily="18" charset="0"/>
              </a:rPr>
              <a:t>Мета</a:t>
            </a:r>
            <a:r>
              <a:rPr lang="uk-UA" sz="3200" b="1">
                <a:latin typeface="Times New Roman" pitchFamily="18" charset="0"/>
              </a:rPr>
              <a:t> </a:t>
            </a:r>
            <a:r>
              <a:rPr lang="uk-UA" sz="3200">
                <a:latin typeface="Times New Roman" pitchFamily="18" charset="0"/>
              </a:rPr>
              <a:t>вибіркової навчальної дисципліни </a:t>
            </a:r>
            <a:r>
              <a:rPr lang="uk-UA" sz="3200" b="1">
                <a:latin typeface="Times New Roman" pitchFamily="18" charset="0"/>
              </a:rPr>
              <a:t>«</a:t>
            </a:r>
            <a:r>
              <a:rPr lang="uk-UA" sz="3200">
                <a:latin typeface="Times New Roman" pitchFamily="18" charset="0"/>
              </a:rPr>
              <a:t>Латинська мова» передбачає розуміння системи латинської мови, набуття загальнолінгвістичного  та термінологічного базису,  необхідного для успішного засвоєння професійних дисциплін майбутніми фахівцями у галузі психології.</a:t>
            </a:r>
          </a:p>
          <a:p>
            <a:pPr algn="just"/>
            <a:endParaRPr lang="uk-UA" sz="3200">
              <a:latin typeface="Times New Roman" pitchFamily="18" charset="0"/>
            </a:endParaRPr>
          </a:p>
          <a:p>
            <a:pPr algn="just"/>
            <a:endParaRPr lang="uk-UA" sz="2400">
              <a:latin typeface="Times New Roman" pitchFamily="18" charset="0"/>
            </a:endParaRPr>
          </a:p>
        </p:txBody>
      </p:sp>
      <p:pic>
        <p:nvPicPr>
          <p:cNvPr id="22530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04000" y="1185863"/>
            <a:ext cx="5214938" cy="438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Box 1"/>
          <p:cNvSpPr txBox="1">
            <a:spLocks noChangeArrowheads="1"/>
          </p:cNvSpPr>
          <p:nvPr/>
        </p:nvSpPr>
        <p:spPr bwMode="auto">
          <a:xfrm>
            <a:off x="319088" y="169863"/>
            <a:ext cx="11398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uk-UA" sz="3200">
              <a:latin typeface="Calibri" pitchFamily="34" charset="0"/>
            </a:endParaRPr>
          </a:p>
        </p:txBody>
      </p:sp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649288" y="504825"/>
            <a:ext cx="6556375" cy="578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latin typeface="Calibri" pitchFamily="34" charset="0"/>
              </a:rPr>
              <a:t>  </a:t>
            </a:r>
          </a:p>
          <a:p>
            <a:r>
              <a:rPr lang="uk-UA">
                <a:latin typeface="Calibri" pitchFamily="34" charset="0"/>
              </a:rPr>
              <a:t> </a:t>
            </a:r>
            <a:r>
              <a:rPr lang="uk-UA" sz="3600" b="1" i="1">
                <a:latin typeface="Times New Roman" pitchFamily="18" charset="0"/>
              </a:rPr>
              <a:t>Завдання</a:t>
            </a:r>
            <a:r>
              <a:rPr lang="uk-UA" sz="3600">
                <a:latin typeface="Times New Roman" pitchFamily="18" charset="0"/>
              </a:rPr>
              <a:t> </a:t>
            </a:r>
            <a:r>
              <a:rPr lang="uk-UA" sz="3200">
                <a:latin typeface="Times New Roman" pitchFamily="18" charset="0"/>
              </a:rPr>
              <a:t>вибіркової навчальної дисципліни </a:t>
            </a:r>
            <a:r>
              <a:rPr lang="uk-UA" sz="3200" b="1">
                <a:latin typeface="Times New Roman" pitchFamily="18" charset="0"/>
              </a:rPr>
              <a:t>«Латинська мова»</a:t>
            </a:r>
            <a:r>
              <a:rPr lang="uk-UA" sz="3200">
                <a:latin typeface="Times New Roman" pitchFamily="18" charset="0"/>
              </a:rPr>
              <a:t> </a:t>
            </a:r>
            <a:r>
              <a:rPr lang="uk-UA" sz="3200">
                <a:latin typeface="Times New Roman" pitchFamily="18" charset="0"/>
                <a:cs typeface="Times New Roman" pitchFamily="18" charset="0"/>
              </a:rPr>
              <a:t>полягають у формуванні основ знань латинської мови та базових розділів медичної термінології,  розвитку наукового підходу до формування професійного словника психолога і розширення його загальнолінгвістичного світогляду, ерудиції.</a:t>
            </a:r>
          </a:p>
        </p:txBody>
      </p:sp>
      <p:pic>
        <p:nvPicPr>
          <p:cNvPr id="2355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05663" y="1084263"/>
            <a:ext cx="4681537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1"/>
          <p:cNvSpPr txBox="1">
            <a:spLocks noChangeArrowheads="1"/>
          </p:cNvSpPr>
          <p:nvPr/>
        </p:nvSpPr>
        <p:spPr bwMode="auto">
          <a:xfrm>
            <a:off x="319088" y="169863"/>
            <a:ext cx="11398250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uk-UA" b="1" i="1">
              <a:latin typeface="Calibri" pitchFamily="34" charset="0"/>
            </a:endParaRPr>
          </a:p>
          <a:p>
            <a:r>
              <a:rPr lang="uk-UA" sz="3200" b="1" i="1">
                <a:latin typeface="Calibri" pitchFamily="34" charset="0"/>
              </a:rPr>
              <a:t>Структура</a:t>
            </a:r>
            <a:r>
              <a:rPr lang="uk-UA" sz="3200">
                <a:latin typeface="Calibri" pitchFamily="34" charset="0"/>
              </a:rPr>
              <a:t> навчальної дисципліни </a:t>
            </a:r>
            <a:r>
              <a:rPr lang="uk-UA" sz="3200" b="1">
                <a:latin typeface="Calibri" pitchFamily="34" charset="0"/>
              </a:rPr>
              <a:t>«Латинська мова»</a:t>
            </a:r>
            <a:r>
              <a:rPr lang="uk-UA" sz="3200">
                <a:latin typeface="Calibri" pitchFamily="34" charset="0"/>
              </a:rPr>
              <a:t>:</a:t>
            </a:r>
          </a:p>
        </p:txBody>
      </p:sp>
      <p:sp>
        <p:nvSpPr>
          <p:cNvPr id="24578" name="TextBox 2"/>
          <p:cNvSpPr txBox="1">
            <a:spLocks noChangeArrowheads="1"/>
          </p:cNvSpPr>
          <p:nvPr/>
        </p:nvSpPr>
        <p:spPr bwMode="auto">
          <a:xfrm>
            <a:off x="319088" y="1031875"/>
            <a:ext cx="11753850" cy="490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 i="1">
                <a:latin typeface="Times New Roman" pitchFamily="18" charset="0"/>
              </a:rPr>
              <a:t>Модуль І. </a:t>
            </a:r>
            <a:r>
              <a:rPr lang="ru-RU" sz="2400" b="1" i="1">
                <a:latin typeface="Times New Roman" pitchFamily="18" charset="0"/>
              </a:rPr>
              <a:t>Лексико–фонетичне і граматико–синтаксичне забезпечення теми “Фонетика. Морфологія. Синтаксис. Структура медичних термінів”</a:t>
            </a:r>
            <a:r>
              <a:rPr lang="uk-UA" sz="2400" b="1" i="1">
                <a:latin typeface="Times New Roman" pitchFamily="18" charset="0"/>
              </a:rPr>
              <a:t>: </a:t>
            </a:r>
          </a:p>
          <a:p>
            <a:r>
              <a:rPr lang="uk-UA" sz="2400">
                <a:latin typeface="Times New Roman" pitchFamily="18" charset="0"/>
                <a:cs typeface="Times New Roman" pitchFamily="18" charset="0"/>
              </a:rPr>
              <a:t>вивчення основ фонетики,  морфології та синтаксису словосполучення латинської мови;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переклад і морфолого-синтаксичний аналіз кількаслівних медичних термінів- номенклатурних найменувань з різними типами означень. </a:t>
            </a:r>
            <a:r>
              <a:rPr lang="uk-UA" sz="2400">
                <a:latin typeface="Times New Roman" pitchFamily="18" charset="0"/>
                <a:cs typeface="Times New Roman" pitchFamily="18" charset="0"/>
              </a:rPr>
              <a:t> </a:t>
            </a:r>
            <a:endParaRPr lang="uk-UA" sz="2400" b="1" i="1">
              <a:latin typeface="Calibri" pitchFamily="34" charset="0"/>
            </a:endParaRPr>
          </a:p>
          <a:p>
            <a:endParaRPr lang="uk-UA" sz="2400" b="1" i="1">
              <a:latin typeface="Calibri" pitchFamily="34" charset="0"/>
            </a:endParaRPr>
          </a:p>
          <a:p>
            <a:r>
              <a:rPr lang="uk-UA" sz="2800" b="1" i="1">
                <a:latin typeface="Times New Roman" pitchFamily="18" charset="0"/>
              </a:rPr>
              <a:t>Модуль ІІ </a:t>
            </a:r>
            <a:r>
              <a:rPr lang="uk-UA" sz="2400" b="1" i="1">
                <a:latin typeface="Times New Roman" pitchFamily="18" charset="0"/>
              </a:rPr>
              <a:t>.«</a:t>
            </a:r>
            <a:r>
              <a:rPr lang="ru-RU" sz="2400" b="1" i="1"/>
              <a:t>Структура</a:t>
            </a:r>
            <a:r>
              <a:rPr lang="uk-UA" sz="2400" b="1" i="1">
                <a:latin typeface="Times New Roman" pitchFamily="18" charset="0"/>
              </a:rPr>
              <a:t> </a:t>
            </a:r>
            <a:r>
              <a:rPr lang="ru-RU" sz="2400" b="1" i="1"/>
              <a:t>та семантика медичних термінів</a:t>
            </a:r>
            <a:r>
              <a:rPr lang="uk-UA" sz="2400" b="1" i="1"/>
              <a:t>. Термінологічне словотворення. Основи клінічної термінології</a:t>
            </a:r>
            <a:r>
              <a:rPr lang="ru-RU" sz="2400" b="1" i="1">
                <a:latin typeface="Times New Roman" pitchFamily="18" charset="0"/>
                <a:cs typeface="Calibri" pitchFamily="34" charset="0"/>
              </a:rPr>
              <a:t>»: </a:t>
            </a:r>
          </a:p>
          <a:p>
            <a:r>
              <a:rPr lang="uk-UA" sz="2400">
                <a:latin typeface="Times New Roman" pitchFamily="18" charset="0"/>
                <a:cs typeface="Calibri" pitchFamily="34" charset="0"/>
              </a:rPr>
              <a:t>вивчення найуживаніших  синонімічних і антонімічних префіксів латинського та грецького походження,  грецьких терміноелементів у клінічній термінології; синтез термінів-композитів за заданими інформативними морфемами і терміноелементами; структурний та лексико-семантичний аналіз термінів психології. </a:t>
            </a:r>
            <a:endParaRPr lang="uk-UA" sz="2800" b="1" i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Box 1"/>
          <p:cNvSpPr txBox="1">
            <a:spLocks noChangeArrowheads="1"/>
          </p:cNvSpPr>
          <p:nvPr/>
        </p:nvSpPr>
        <p:spPr bwMode="auto">
          <a:xfrm>
            <a:off x="412750" y="798513"/>
            <a:ext cx="7099300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latin typeface="Calibri" pitchFamily="34" charset="0"/>
              </a:rPr>
              <a:t>    </a:t>
            </a:r>
            <a:r>
              <a:rPr lang="uk-UA" sz="3200" b="1" i="1">
                <a:latin typeface="Times New Roman" pitchFamily="18" charset="0"/>
              </a:rPr>
              <a:t>В</a:t>
            </a:r>
            <a:r>
              <a:rPr lang="ru-RU" sz="3200" b="1" i="1">
                <a:latin typeface="Times New Roman" pitchFamily="18" charset="0"/>
              </a:rPr>
              <a:t>ид</a:t>
            </a:r>
            <a:r>
              <a:rPr lang="uk-UA" sz="3200" b="1" i="1">
                <a:latin typeface="Times New Roman" pitchFamily="18" charset="0"/>
              </a:rPr>
              <a:t>и </a:t>
            </a:r>
            <a:r>
              <a:rPr lang="ru-RU" sz="3200" b="1" i="1">
                <a:latin typeface="Times New Roman" pitchFamily="18" charset="0"/>
              </a:rPr>
              <a:t> навчальної діяльності</a:t>
            </a:r>
            <a:r>
              <a:rPr lang="uk-UA" sz="3200" b="1" i="1">
                <a:latin typeface="Times New Roman" pitchFamily="18" charset="0"/>
              </a:rPr>
              <a:t>:</a:t>
            </a:r>
            <a:endParaRPr lang="uk-UA" sz="3200">
              <a:latin typeface="Times New Roman" pitchFamily="18" charset="0"/>
            </a:endParaRPr>
          </a:p>
          <a:p>
            <a:endParaRPr lang="uk-UA" sz="2400">
              <a:latin typeface="Times New Roman" pitchFamily="18" charset="0"/>
            </a:endParaRPr>
          </a:p>
          <a:p>
            <a:r>
              <a:rPr lang="uk-UA" sz="2400">
                <a:latin typeface="Times New Roman" pitchFamily="18" charset="0"/>
              </a:rPr>
              <a:t>- </a:t>
            </a:r>
            <a:r>
              <a:rPr lang="ru-RU" sz="2400">
                <a:latin typeface="Times New Roman" pitchFamily="18" charset="0"/>
              </a:rPr>
              <a:t>практичні заняття</a:t>
            </a:r>
            <a:r>
              <a:rPr lang="uk-UA" sz="2400">
                <a:latin typeface="Times New Roman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</a:rPr>
              <a:t>самостійна робота</a:t>
            </a:r>
            <a:r>
              <a:rPr lang="uk-UA" sz="2400">
                <a:latin typeface="Times New Roman" pitchFamily="18" charset="0"/>
              </a:rPr>
              <a:t>.</a:t>
            </a:r>
          </a:p>
          <a:p>
            <a:pPr>
              <a:buFontTx/>
              <a:buChar char="-"/>
            </a:pPr>
            <a:endParaRPr lang="uk-UA" sz="2400" b="1">
              <a:latin typeface="Times New Roman" pitchFamily="18" charset="0"/>
            </a:endParaRPr>
          </a:p>
          <a:p>
            <a:pPr>
              <a:buFontTx/>
              <a:buChar char="-"/>
            </a:pPr>
            <a:endParaRPr lang="uk-UA" sz="2400" b="1">
              <a:latin typeface="Times New Roman" pitchFamily="18" charset="0"/>
            </a:endParaRPr>
          </a:p>
          <a:p>
            <a:r>
              <a:rPr lang="uk-UA" sz="2400" b="1">
                <a:latin typeface="Times New Roman" pitchFamily="18" charset="0"/>
              </a:rPr>
              <a:t>   </a:t>
            </a:r>
            <a:r>
              <a:rPr lang="uk-UA" sz="3200" b="1" i="1">
                <a:latin typeface="Times New Roman" pitchFamily="18" charset="0"/>
              </a:rPr>
              <a:t>Методи контролю:</a:t>
            </a:r>
            <a:endParaRPr lang="ru-RU" sz="3200" b="1">
              <a:latin typeface="Times New Roman" pitchFamily="18" charset="0"/>
            </a:endParaRPr>
          </a:p>
          <a:p>
            <a:endParaRPr lang="ru-RU" sz="2400" b="1">
              <a:latin typeface="Times New Roman" pitchFamily="18" charset="0"/>
            </a:endParaRPr>
          </a:p>
          <a:p>
            <a:r>
              <a:rPr lang="ru-RU" sz="2400" b="1">
                <a:latin typeface="Times New Roman" pitchFamily="18" charset="0"/>
              </a:rPr>
              <a:t> </a:t>
            </a:r>
            <a:r>
              <a:rPr lang="uk-UA" sz="2400" b="1">
                <a:latin typeface="Times New Roman" pitchFamily="18" charset="0"/>
              </a:rPr>
              <a:t>- п</a:t>
            </a:r>
            <a:r>
              <a:rPr lang="ru-RU" sz="2400" b="1">
                <a:latin typeface="Times New Roman" pitchFamily="18" charset="0"/>
              </a:rPr>
              <a:t>оточний контроль</a:t>
            </a:r>
            <a:r>
              <a:rPr lang="ru-RU" sz="2400">
                <a:latin typeface="Times New Roman" pitchFamily="18" charset="0"/>
              </a:rPr>
              <a:t> усіх видів робіт теоретичної підготовки та практичних навичок на кожному практичному занятті традиційною оцінкою</a:t>
            </a:r>
            <a:r>
              <a:rPr lang="uk-UA" sz="2400">
                <a:latin typeface="Times New Roman" pitchFamily="18" charset="0"/>
              </a:rPr>
              <a:t>;</a:t>
            </a:r>
            <a:endParaRPr lang="uk-UA" sz="2400" b="1">
              <a:latin typeface="Times New Roman" pitchFamily="18" charset="0"/>
            </a:endParaRPr>
          </a:p>
          <a:p>
            <a:r>
              <a:rPr lang="uk-UA" sz="2400" b="1">
                <a:latin typeface="Times New Roman" pitchFamily="18" charset="0"/>
              </a:rPr>
              <a:t>- п</a:t>
            </a:r>
            <a:r>
              <a:rPr lang="ru-RU" sz="2400" b="1">
                <a:latin typeface="Times New Roman" pitchFamily="18" charset="0"/>
              </a:rPr>
              <a:t>ідсумковий контроль</a:t>
            </a:r>
            <a:r>
              <a:rPr lang="ru-RU" sz="2400">
                <a:latin typeface="Times New Roman" pitchFamily="18" charset="0"/>
              </a:rPr>
              <a:t> </a:t>
            </a:r>
            <a:r>
              <a:rPr lang="uk-UA" sz="2400">
                <a:latin typeface="Times New Roman" pitchFamily="18" charset="0"/>
              </a:rPr>
              <a:t>– </a:t>
            </a:r>
            <a:r>
              <a:rPr lang="ru-RU" sz="2400">
                <a:latin typeface="Times New Roman" pitchFamily="18" charset="0"/>
              </a:rPr>
              <a:t>залік  на останньому практичному занятті</a:t>
            </a:r>
            <a:r>
              <a:rPr lang="uk-UA" sz="2400">
                <a:latin typeface="Times New Roman" pitchFamily="18" charset="0"/>
              </a:rPr>
              <a:t>. </a:t>
            </a:r>
          </a:p>
        </p:txBody>
      </p:sp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381000" y="214313"/>
            <a:ext cx="11398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uk-UA" sz="3200">
              <a:latin typeface="Calibri" pitchFamily="34" charset="0"/>
            </a:endParaRPr>
          </a:p>
        </p:txBody>
      </p:sp>
      <p:pic>
        <p:nvPicPr>
          <p:cNvPr id="2560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66000" y="1049338"/>
            <a:ext cx="42672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"/>
          <p:cNvSpPr txBox="1">
            <a:spLocks noChangeArrowheads="1"/>
          </p:cNvSpPr>
          <p:nvPr/>
        </p:nvSpPr>
        <p:spPr bwMode="auto">
          <a:xfrm>
            <a:off x="319088" y="169863"/>
            <a:ext cx="11398250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uk-UA" b="1" i="1">
              <a:latin typeface="Calibri" pitchFamily="34" charset="0"/>
            </a:endParaRPr>
          </a:p>
          <a:p>
            <a:pPr algn="ctr"/>
            <a:r>
              <a:rPr lang="uk-UA" sz="3200" b="1" i="1">
                <a:latin typeface="Times New Roman" pitchFamily="18" charset="0"/>
              </a:rPr>
              <a:t>У результаті вивчення </a:t>
            </a:r>
            <a:r>
              <a:rPr lang="uk-UA" sz="3200">
                <a:latin typeface="Times New Roman" pitchFamily="18" charset="0"/>
              </a:rPr>
              <a:t>навчальної дисципліни </a:t>
            </a:r>
            <a:r>
              <a:rPr lang="uk-UA" sz="3200" b="1">
                <a:latin typeface="Times New Roman" pitchFamily="18" charset="0"/>
              </a:rPr>
              <a:t>«Латинська мова»</a:t>
            </a:r>
            <a:r>
              <a:rPr lang="uk-UA" sz="3200">
                <a:latin typeface="Times New Roman" pitchFamily="18" charset="0"/>
              </a:rPr>
              <a:t>  здобувач освіти повинен:</a:t>
            </a:r>
          </a:p>
        </p:txBody>
      </p:sp>
      <p:sp>
        <p:nvSpPr>
          <p:cNvPr id="26626" name="TextBox 2"/>
          <p:cNvSpPr txBox="1">
            <a:spLocks noChangeArrowheads="1"/>
          </p:cNvSpPr>
          <p:nvPr/>
        </p:nvSpPr>
        <p:spPr bwMode="auto">
          <a:xfrm>
            <a:off x="134938" y="1676400"/>
            <a:ext cx="11264900" cy="474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uk-UA">
              <a:latin typeface="Calibri" pitchFamily="34" charset="0"/>
            </a:endParaRPr>
          </a:p>
          <a:p>
            <a:r>
              <a:rPr lang="uk-UA" sz="2400">
                <a:latin typeface="Times New Roman" pitchFamily="18" charset="0"/>
              </a:rPr>
              <a:t>- вести пошук</a:t>
            </a:r>
            <a:r>
              <a:rPr lang="uk-UA" sz="2400">
                <a:latin typeface="Calibri" pitchFamily="34" charset="0"/>
              </a:rPr>
              <a:t>, </a:t>
            </a:r>
            <a:r>
              <a:rPr lang="uk-UA" sz="2400">
                <a:latin typeface="Times New Roman" pitchFamily="18" charset="0"/>
              </a:rPr>
              <a:t>опрацьовувати і аналізувати фахову літературу, бази даних наукових джерел</a:t>
            </a:r>
            <a:r>
              <a:rPr lang="uk-UA" sz="2400">
                <a:latin typeface="Calibri" pitchFamily="34" charset="0"/>
              </a:rPr>
              <a:t>;</a:t>
            </a:r>
          </a:p>
          <a:p>
            <a:r>
              <a:rPr lang="uk-UA" sz="2400">
                <a:latin typeface="Times New Roman" pitchFamily="18" charset="0"/>
              </a:rPr>
              <a:t>- конструювати </a:t>
            </a:r>
            <a:r>
              <a:rPr lang="uk-UA" sz="2400">
                <a:latin typeface="Times New Roman" pitchFamily="18" charset="0"/>
                <a:cs typeface="Calibri" pitchFamily="34" charset="0"/>
              </a:rPr>
              <a:t>клінічні терміни-композити, </a:t>
            </a:r>
            <a:r>
              <a:rPr lang="ru-RU" sz="2400">
                <a:latin typeface="Times New Roman" pitchFamily="18" charset="0"/>
              </a:rPr>
              <a:t>здійснювати переклад і морфолого-синтаксичний аналіз багатослівних медичних термінів з різними типами означень</a:t>
            </a:r>
            <a:r>
              <a:rPr lang="uk-UA" sz="2400">
                <a:latin typeface="Times New Roman" pitchFamily="18" charset="0"/>
              </a:rPr>
              <a:t> зі спеціальності «Психологія»;</a:t>
            </a:r>
          </a:p>
          <a:p>
            <a:r>
              <a:rPr lang="uk-UA" sz="2400">
                <a:latin typeface="Times New Roman" pitchFamily="18" charset="0"/>
              </a:rPr>
              <a:t>- коректно</a:t>
            </a:r>
            <a:r>
              <a:rPr lang="uk-UA" sz="2400" b="1" i="1">
                <a:latin typeface="Times New Roman" pitchFamily="18" charset="0"/>
              </a:rPr>
              <a:t> </a:t>
            </a:r>
            <a:r>
              <a:rPr lang="uk-UA" sz="2400">
                <a:latin typeface="Times New Roman" pitchFamily="18" charset="0"/>
              </a:rPr>
              <a:t>застосовувати  усно і письмово необхідну інформацію у здійсненні професійної діяльності;</a:t>
            </a:r>
          </a:p>
          <a:p>
            <a:r>
              <a:rPr lang="uk-UA" sz="2400">
                <a:latin typeface="Times New Roman" pitchFamily="18" charset="0"/>
              </a:rPr>
              <a:t>- з</a:t>
            </a:r>
            <a:r>
              <a:rPr lang="ru-RU" sz="2400">
                <a:latin typeface="Times New Roman" pitchFamily="18" charset="0"/>
              </a:rPr>
              <a:t>розуміло і однозначно доносити власні знання, висновки та аргументацію з проблем охорони здоров’я та соціального забезпечення і дотичних питань до фахівців і нефахівців</a:t>
            </a:r>
            <a:r>
              <a:rPr lang="uk-UA" sz="2400">
                <a:latin typeface="Times New Roman" pitchFamily="18" charset="0"/>
              </a:rPr>
              <a:t>, у роботі в команді; </a:t>
            </a:r>
          </a:p>
          <a:p>
            <a:r>
              <a:rPr lang="uk-UA" sz="2400">
                <a:latin typeface="Times New Roman" pitchFamily="18" charset="0"/>
              </a:rPr>
              <a:t>- нести </a:t>
            </a:r>
            <a:r>
              <a:rPr lang="ru-RU" sz="2400">
                <a:latin typeface="Times New Roman" pitchFamily="18" charset="0"/>
              </a:rPr>
              <a:t>відповідальність за професійний розвиток, здатність до подальшого професійного</a:t>
            </a:r>
            <a:r>
              <a:rPr lang="uk-UA" sz="2400">
                <a:latin typeface="Times New Roman" pitchFamily="18" charset="0"/>
              </a:rPr>
              <a:t> особистісного зростання.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 bwMode="auto">
          <a:xfrm>
            <a:off x="1333500" y="1058863"/>
            <a:ext cx="10693400" cy="1714500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uk-UA" sz="3200" b="1" cap="none" dirty="0" smtClean="0">
                <a:ln>
                  <a:noFill/>
                </a:ln>
                <a:latin typeface="Times New Roman" pitchFamily="18" charset="0"/>
              </a:rPr>
              <a:t>«</a:t>
            </a:r>
            <a:r>
              <a:rPr lang="en-US" sz="3200" b="1" cap="none" dirty="0" smtClean="0">
                <a:ln>
                  <a:noFill/>
                </a:ln>
                <a:latin typeface="Times New Roman" pitchFamily="18" charset="0"/>
              </a:rPr>
              <a:t>Faber </a:t>
            </a:r>
            <a:r>
              <a:rPr lang="en-US" sz="3200" b="1" cap="none" dirty="0" err="1" smtClean="0">
                <a:ln>
                  <a:noFill/>
                </a:ln>
                <a:latin typeface="Times New Roman" pitchFamily="18" charset="0"/>
              </a:rPr>
              <a:t>est</a:t>
            </a:r>
            <a:r>
              <a:rPr lang="en-US" sz="3200" b="1" cap="none" dirty="0" smtClean="0">
                <a:ln>
                  <a:noFill/>
                </a:ln>
                <a:latin typeface="Times New Roman" pitchFamily="18" charset="0"/>
              </a:rPr>
              <a:t> </a:t>
            </a:r>
            <a:r>
              <a:rPr lang="en-US" sz="3200" b="1" cap="none" dirty="0" err="1" smtClean="0">
                <a:ln>
                  <a:noFill/>
                </a:ln>
                <a:latin typeface="Times New Roman" pitchFamily="18" charset="0"/>
              </a:rPr>
              <a:t>suae</a:t>
            </a:r>
            <a:r>
              <a:rPr lang="en-US" sz="3200" b="1" cap="none" dirty="0" smtClean="0">
                <a:ln>
                  <a:noFill/>
                </a:ln>
                <a:latin typeface="Times New Roman" pitchFamily="18" charset="0"/>
              </a:rPr>
              <a:t> </a:t>
            </a:r>
            <a:r>
              <a:rPr lang="en-US" sz="3200" b="1" cap="none" dirty="0" err="1" smtClean="0">
                <a:ln>
                  <a:noFill/>
                </a:ln>
                <a:latin typeface="Times New Roman" pitchFamily="18" charset="0"/>
              </a:rPr>
              <a:t>quisque</a:t>
            </a:r>
            <a:r>
              <a:rPr lang="en-US" sz="3200" b="1" cap="none" dirty="0" smtClean="0">
                <a:ln>
                  <a:noFill/>
                </a:ln>
                <a:latin typeface="Times New Roman" pitchFamily="18" charset="0"/>
              </a:rPr>
              <a:t> </a:t>
            </a:r>
            <a:r>
              <a:rPr lang="en-US" sz="3200" b="1" cap="none" dirty="0" err="1" smtClean="0">
                <a:ln>
                  <a:noFill/>
                </a:ln>
                <a:latin typeface="Times New Roman" pitchFamily="18" charset="0"/>
              </a:rPr>
              <a:t>fortunae</a:t>
            </a:r>
            <a:r>
              <a:rPr lang="uk-UA" sz="3200" b="1" cap="none" dirty="0" smtClean="0">
                <a:ln>
                  <a:noFill/>
                </a:ln>
                <a:latin typeface="Times New Roman" pitchFamily="18" charset="0"/>
              </a:rPr>
              <a:t>».</a:t>
            </a:r>
            <a:br>
              <a:rPr lang="uk-UA" sz="3200" b="1" cap="none" dirty="0" smtClean="0">
                <a:ln>
                  <a:noFill/>
                </a:ln>
                <a:latin typeface="Times New Roman" pitchFamily="18" charset="0"/>
              </a:rPr>
            </a:br>
            <a:r>
              <a:rPr lang="uk-UA" sz="3200" b="1" cap="none" dirty="0" smtClean="0">
                <a:ln>
                  <a:noFill/>
                </a:ln>
                <a:latin typeface="Times New Roman" pitchFamily="18" charset="0"/>
              </a:rPr>
              <a:t/>
            </a:r>
            <a:br>
              <a:rPr lang="uk-UA" sz="3200" b="1" cap="none" dirty="0" smtClean="0">
                <a:ln>
                  <a:noFill/>
                </a:ln>
                <a:latin typeface="Times New Roman" pitchFamily="18" charset="0"/>
              </a:rPr>
            </a:br>
            <a:r>
              <a:rPr lang="uk-UA" sz="3200" cap="none" dirty="0" smtClean="0">
                <a:ln>
                  <a:noFill/>
                </a:ln>
                <a:latin typeface="Times New Roman" pitchFamily="18" charset="0"/>
              </a:rPr>
              <a:t> </a:t>
            </a:r>
            <a:r>
              <a:rPr lang="uk-UA" sz="3200" b="1" cap="none" dirty="0" smtClean="0">
                <a:ln>
                  <a:noFill/>
                </a:ln>
                <a:latin typeface="Times New Roman" pitchFamily="18" charset="0"/>
              </a:rPr>
              <a:t>(«Кожен є ковалем своєї долі»)</a:t>
            </a:r>
            <a:r>
              <a:rPr lang="uk-UA" sz="3200" cap="none" dirty="0" smtClean="0">
                <a:ln>
                  <a:noFill/>
                </a:ln>
                <a:latin typeface="Times New Roman" pitchFamily="18" charset="0"/>
              </a:rPr>
              <a:t/>
            </a:r>
            <a:br>
              <a:rPr lang="uk-UA" sz="3200" cap="none" dirty="0" smtClean="0">
                <a:ln>
                  <a:noFill/>
                </a:ln>
                <a:latin typeface="Times New Roman" pitchFamily="18" charset="0"/>
              </a:rPr>
            </a:br>
            <a:r>
              <a:rPr lang="uk-UA" sz="3200" cap="none" dirty="0" err="1" smtClean="0">
                <a:ln>
                  <a:noFill/>
                </a:ln>
                <a:latin typeface="Times New Roman" pitchFamily="18" charset="0"/>
              </a:rPr>
              <a:t>Аппій</a:t>
            </a:r>
            <a:r>
              <a:rPr lang="uk-UA" sz="3200" cap="none" dirty="0" smtClean="0">
                <a:ln>
                  <a:noFill/>
                </a:ln>
                <a:latin typeface="Times New Roman" pitchFamily="18" charset="0"/>
              </a:rPr>
              <a:t> Клавдій</a:t>
            </a:r>
            <a:r>
              <a:rPr lang="uk-UA" sz="3200" cap="none" dirty="0" smtClean="0">
                <a:ln>
                  <a:noFill/>
                </a:ln>
              </a:rPr>
              <a:t/>
            </a:r>
            <a:br>
              <a:rPr lang="uk-UA" sz="3200" cap="none" dirty="0" smtClean="0">
                <a:ln>
                  <a:noFill/>
                </a:ln>
              </a:rPr>
            </a:br>
            <a:r>
              <a:rPr lang="ru-RU" sz="3200" cap="none" dirty="0" smtClean="0">
                <a:ln>
                  <a:noFill/>
                </a:ln>
                <a:latin typeface="Monotype Corsiva" pitchFamily="66" charset="0"/>
              </a:rPr>
              <a:t/>
            </a:r>
            <a:br>
              <a:rPr lang="ru-RU" sz="3200" cap="none" dirty="0" smtClean="0">
                <a:ln>
                  <a:noFill/>
                </a:ln>
                <a:latin typeface="Monotype Corsiva" pitchFamily="66" charset="0"/>
              </a:rPr>
            </a:br>
            <a:endParaRPr lang="ru-RU" sz="3200" cap="none" dirty="0" smtClean="0">
              <a:ln>
                <a:noFill/>
              </a:ln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9288" y="3203575"/>
            <a:ext cx="11239500" cy="2693988"/>
          </a:xfrm>
        </p:spPr>
        <p:txBody>
          <a:bodyPr rtlCol="0" anchor="t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endParaRPr lang="uk-UA" sz="1000" smtClean="0"/>
          </a:p>
          <a:p>
            <a:pPr algn="ctr" eaLnBrk="1" fontAlgn="auto" hangingPunct="1">
              <a:lnSpc>
                <a:spcPct val="8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sz="2100" smtClean="0">
                <a:latin typeface="Monotype Corsiva" pitchFamily="66" charset="0"/>
              </a:rPr>
              <a:t> </a:t>
            </a:r>
            <a:r>
              <a:rPr lang="uk-UA" sz="6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Чекаємо вас на нашій кафедрі</a:t>
            </a:r>
            <a:r>
              <a:rPr lang="uk-UA" sz="6600" smtClean="0">
                <a:solidFill>
                  <a:srgbClr val="FF0000"/>
                </a:solidFill>
                <a:latin typeface="Monotype Corsiva" pitchFamily="66" charset="0"/>
              </a:rPr>
              <a:t>,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sz="6600" smtClean="0">
                <a:solidFill>
                  <a:srgbClr val="FF0000"/>
                </a:solidFill>
                <a:latin typeface="Monotype Corsiva" pitchFamily="66" charset="0"/>
              </a:rPr>
              <a:t>шановна студентська спільното!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Небеса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Небеса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а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TM03457452[[fn=Небесная]]</Template>
  <TotalTime>1573</TotalTime>
  <Words>410</Words>
  <Application>Microsoft Office PowerPoint</Application>
  <PresentationFormat>Произвольный</PresentationFormat>
  <Paragraphs>42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17</vt:i4>
      </vt:variant>
      <vt:variant>
        <vt:lpstr>Заголовки слайдов</vt:lpstr>
      </vt:variant>
      <vt:variant>
        <vt:i4>9</vt:i4>
      </vt:variant>
    </vt:vector>
  </HeadingPairs>
  <TitlesOfParts>
    <vt:vector size="31" baseType="lpstr">
      <vt:lpstr>Arial</vt:lpstr>
      <vt:lpstr>Calibri Light</vt:lpstr>
      <vt:lpstr>Calibri</vt:lpstr>
      <vt:lpstr>Times New Roman</vt:lpstr>
      <vt:lpstr>Monotype Corsiva</vt:lpstr>
      <vt:lpstr>Небеса</vt:lpstr>
      <vt:lpstr>Небеса</vt:lpstr>
      <vt:lpstr>Небеса</vt:lpstr>
      <vt:lpstr>Небеса</vt:lpstr>
      <vt:lpstr>Небеса</vt:lpstr>
      <vt:lpstr>Небеса</vt:lpstr>
      <vt:lpstr>Небеса</vt:lpstr>
      <vt:lpstr>Небеса</vt:lpstr>
      <vt:lpstr>Небеса</vt:lpstr>
      <vt:lpstr>Небеса</vt:lpstr>
      <vt:lpstr>Небеса</vt:lpstr>
      <vt:lpstr>Небеса</vt:lpstr>
      <vt:lpstr>Небеса</vt:lpstr>
      <vt:lpstr>Небеса</vt:lpstr>
      <vt:lpstr>Небеса</vt:lpstr>
      <vt:lpstr>Небеса</vt:lpstr>
      <vt:lpstr>Небеса</vt:lpstr>
      <vt:lpstr>  ВІННИЦЬКИЙ НАЦІОНАЛЬНИЙ МЕДИЧНИЙ УНІВЕРСИТЕТ ім. М.І. ПИРОГОВА   КАФЕДРА ЛАТИНСЬКОЇ МОВИ  ТА  МЕДИЧНОЇ  ТЕРМІНОЛОГІЇ     ВИБІРКОВА НАВЧАЛЬНА ДИСЦИПЛІНА   Латинська мова   для здобувачів першого бакалаврського рівня вищої освіти спеціальності  «Психологія»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«Faber est suae quisque fortunae».   («Кожен є ковалем своєї долі») Аппій Клавдій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ОХОРОНИ ЗДОРОВ’Я УКРАЇНИ ВІННИЦЬКИЙ НАЦІОНАЛЬНИЙ МЕДИЧНИЙ УНІВЕРСИТЕТ  ІМ. М. І. ПИРОГОВА   Кафедра іноземних мов з курсом латинської мови та медичної термінології     «Культура Стародавнього Риму»</dc:title>
  <dc:creator>Павлюк Анна Ігорівна</dc:creator>
  <cp:lastModifiedBy>User</cp:lastModifiedBy>
  <cp:revision>70</cp:revision>
  <dcterms:created xsi:type="dcterms:W3CDTF">2020-12-20T10:26:06Z</dcterms:created>
  <dcterms:modified xsi:type="dcterms:W3CDTF">2025-06-20T11:58:13Z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0x010100B7ABA4C65AF0CF479D737D7EC1DB96AC</vt:lpwstr>
  </property>
</Properties>
</file>