
<file path=[Content_Types].xml><?xml version="1.0" encoding="utf-8"?>
<Types xmlns="http://schemas.openxmlformats.org/package/2006/content-types">
  <Default Extension="xml" ContentType="application/vnd.openxmlformats-package.core-properties+xml"/>
  <Default Extension="dat" ContentType="application/x-fontdata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e86c64429e249bf" /><Relationship Type="http://schemas.openxmlformats.org/officeDocument/2006/relationships/extended-properties" Target="/docProps/app.xml" Id="R8d881fa834644663" /><Relationship Type="http://schemas.openxmlformats.org/officeDocument/2006/relationships/officeDocument" Target="/ppt/presentation.xml" Id="R4040f1497baf4e2e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fe9f23d4843d4141"/>
  </p:sldMasterIdLst>
  <p:notesMasterIdLst>
    <p:notesMasterId xmlns:r="http://schemas.openxmlformats.org/officeDocument/2006/relationships" r:id="Rbec51ce0207548b3"/>
  </p:notesMasterIdLst>
  <p:sldIdLst>
    <p:sldId xmlns:r="http://schemas.openxmlformats.org/officeDocument/2006/relationships" id="256" r:id="R62bf1e04852b4445"/>
    <p:sldId xmlns:r="http://schemas.openxmlformats.org/officeDocument/2006/relationships" id="257" r:id="Ra291f8105b474a2c"/>
    <p:sldId xmlns:r="http://schemas.openxmlformats.org/officeDocument/2006/relationships" id="258" r:id="Rd6cb9b12ee5a4658"/>
    <p:sldId xmlns:r="http://schemas.openxmlformats.org/officeDocument/2006/relationships" id="259" r:id="R3e5699f934744012"/>
    <p:sldId xmlns:r="http://schemas.openxmlformats.org/officeDocument/2006/relationships" id="260" r:id="R4b81ab8b06ed4486"/>
    <p:sldId xmlns:r="http://schemas.openxmlformats.org/officeDocument/2006/relationships" id="261" r:id="R1c79bf378d3248b1"/>
    <p:sldId xmlns:r="http://schemas.openxmlformats.org/officeDocument/2006/relationships" id="262" r:id="R440dbae3a5e34033"/>
  </p:sldIdLst>
  <p:sldSz cx="12192000" cy="6858000"/>
  <p:notesSz cx="6858000" cy="9144000"/>
  <p:embeddedFontLst>
    <p:embeddedFont>
      <p:font typeface="Gill Sans"/>
      <p:regular xmlns:r="http://schemas.openxmlformats.org/officeDocument/2006/relationships" r:id="R9263a7fa8e1b46eb"/>
      <p:bold xmlns:r="http://schemas.openxmlformats.org/officeDocument/2006/relationships" r:id="Rd059586575854061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13533969f204e5c" /><Relationship Type="http://schemas.openxmlformats.org/officeDocument/2006/relationships/slideMaster" Target="/ppt/slideMasters/slideMaster1.xml" Id="Rfe9f23d4843d4141" /><Relationship Type="http://schemas.openxmlformats.org/officeDocument/2006/relationships/notesMaster" Target="/ppt/notesMasters/notesMaster1.xml" Id="Rbec51ce0207548b3" /><Relationship Type="http://schemas.openxmlformats.org/officeDocument/2006/relationships/presProps" Target="/ppt/presProps.xml" Id="Rdf42ed2c64bc467a" /><Relationship Type="http://schemas.openxmlformats.org/officeDocument/2006/relationships/viewProps" Target="/ppt/viewProps.xml" Id="R41a2e3a737954b7e" /><Relationship Type="http://schemas.openxmlformats.org/officeDocument/2006/relationships/tableStyles" Target="/ppt/tableStyles.xml" Id="Rc047a39b921e4a53" /><Relationship Type="http://schemas.openxmlformats.org/officeDocument/2006/relationships/font" Target="/ppt/fonts/font.dat" Id="R9263a7fa8e1b46eb" /><Relationship Type="http://schemas.openxmlformats.org/officeDocument/2006/relationships/font" Target="/ppt/fonts/font2.dat" Id="Rd059586575854061" /><Relationship Type="http://schemas.openxmlformats.org/officeDocument/2006/relationships/slide" Target="/ppt/slides/slide1.xml" Id="R62bf1e04852b4445" /><Relationship Type="http://schemas.openxmlformats.org/officeDocument/2006/relationships/slide" Target="/ppt/slides/slide2.xml" Id="Ra291f8105b474a2c" /><Relationship Type="http://schemas.openxmlformats.org/officeDocument/2006/relationships/slide" Target="/ppt/slides/slide3.xml" Id="Rd6cb9b12ee5a4658" /><Relationship Type="http://schemas.openxmlformats.org/officeDocument/2006/relationships/slide" Target="/ppt/slides/slide4.xml" Id="R3e5699f934744012" /><Relationship Type="http://schemas.openxmlformats.org/officeDocument/2006/relationships/slide" Target="/ppt/slides/slide5.xml" Id="R4b81ab8b06ed4486" /><Relationship Type="http://schemas.openxmlformats.org/officeDocument/2006/relationships/slide" Target="/ppt/slides/slide6.xml" Id="R1c79bf378d3248b1" /><Relationship Type="http://schemas.openxmlformats.org/officeDocument/2006/relationships/slide" Target="/ppt/slides/slide7.xml" Id="R440dbae3a5e3403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f4589391cd74f7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beb2303d133446f" /><Relationship Type="http://schemas.openxmlformats.org/officeDocument/2006/relationships/notesMaster" Target="/ppt/notesMasters/notesMaster1.xml" Id="R7906429223a7476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b3134ba9e454d19" /><Relationship Type="http://schemas.openxmlformats.org/officeDocument/2006/relationships/notesMaster" Target="/ppt/notesMasters/notesMaster1.xml" Id="Ra88e9cb4d9af4de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503f5d9b8eb4115" /><Relationship Type="http://schemas.openxmlformats.org/officeDocument/2006/relationships/notesMaster" Target="/ppt/notesMasters/notesMaster1.xml" Id="R130a6709321d49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cc56e2dbda24141" /><Relationship Type="http://schemas.openxmlformats.org/officeDocument/2006/relationships/notesMaster" Target="/ppt/notesMasters/notesMaster1.xml" Id="R26383f72136d478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71ce65a88284233" /><Relationship Type="http://schemas.openxmlformats.org/officeDocument/2006/relationships/notesMaster" Target="/ppt/notesMasters/notesMaster1.xml" Id="R1ea28238e0ae433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1f56bcddab14634" /><Relationship Type="http://schemas.openxmlformats.org/officeDocument/2006/relationships/notesMaster" Target="/ppt/notesMasters/notesMaster1.xml" Id="Rac74eba7ad024bb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c598fae51e34fbb" /><Relationship Type="http://schemas.openxmlformats.org/officeDocument/2006/relationships/notesMaster" Target="/ppt/notesMasters/notesMaster1.xml" Id="Raa4dc5ad643743e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титульний аркуш та опис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опис дисципліни; розділи 2–3; силабус: зміст та логістика.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розділ 1: мета, завдання, результати навчання.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розділ 2: шість тем; силабус: зміст дисципліни.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Повні тематичні назви та години за робочою програмою: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1: лекції 4 год; практичні 4 год; самостійна робота 8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2: лекції 2 год; практичні 4 год; самостійна робота 12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3: лекції 2 год; практичні 4 год; самостійна робота 8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4: лекції 2 год; практичні 4 год; самостійна робота 12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5: лекції 2 год; практичні 0 год; самостійна робота 10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6: лекції 2 год; практичні 0 год; самостійна робота 10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ШІ є допоміжним засобом: автор перевіряє факти, джерела, медичні терміни й числа; зазначає інструмент, дату та мету використання. Персональні дані пацієнтів не передають відкритим ШІ-сервісам.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розділ 1: компетентності й результати навчання.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розділи 3–7, 9–11; силабус: форми контролю та політика оцінювання.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Портфоліо: використати власні або навчальні стоматологічні дані; визначити навчальну мету й контрольні запитання, зазначити особистий внесок у командній роботі.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-I1- ОНП 2026р.docx
; Силабус ВК2.1  Дизайн та презентація I1- ОНП 2026.docx
. Розділи: силабус: загальні відомості, укладачі та контакти.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7ec1e4222c9410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6fcfa799633491d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e9ffe5181d14282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c0862c5f1a64e46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04053b12573466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b0f9b0bb0c84fc7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f34546683924ff6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49454b7a52a41d2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95d820abd64d30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85acf34b83346f5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815886d071446c5" /></Relationships>
</file>

<file path=ppt/slideLayouts/slideLayout1.xml><?xml version="1.0" encoding="utf-8"?>
<p:sldLayout xmlns:p="http://schemas.openxmlformats.org/presentationml/2006/main" matchingName="Титульный слайд" type="title">
  <p:cSld name="TITL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Google Shape;12;p2">
            <a:extLst xmlns:a="http://schemas.openxmlformats.org/drawingml/2006/main">
              <a:ext uri="{FF2B5EF4-FFF2-40B4-BE49-F238E27FC236}">
                <a16:creationId xmlns:a16="http://schemas.microsoft.com/office/drawing/2014/main" id="{347359C0-BAAA-4296-9981-F82D7BFB64A0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3" name="Google Shape;13;p2">
            <a:extLst xmlns:a="http://schemas.openxmlformats.org/drawingml/2006/main">
              <a:ext uri="{FF2B5EF4-FFF2-40B4-BE49-F238E27FC236}">
                <a16:creationId xmlns:a16="http://schemas.microsoft.com/office/drawing/2014/main" id="{79F3C4C1-BAF8-4B96-9AC2-746952D80390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2695194" y="4352544"/>
            <a:ext cx="6801612" cy="123989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14" name="Google Shape;14;p2">
            <a:extLst xmlns:a="http://schemas.openxmlformats.org/drawingml/2006/main">
              <a:ext uri="{FF2B5EF4-FFF2-40B4-BE49-F238E27FC236}">
                <a16:creationId xmlns:a16="http://schemas.microsoft.com/office/drawing/2014/main" id="{F55233C3-6225-41D4-BBEF-E6C4DF6A3E6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5" name="Google Shape;15;p2">
            <a:extLst xmlns:a="http://schemas.openxmlformats.org/drawingml/2006/main">
              <a:ext uri="{FF2B5EF4-FFF2-40B4-BE49-F238E27FC236}">
                <a16:creationId xmlns:a16="http://schemas.microsoft.com/office/drawing/2014/main" id="{BF51A7BB-4974-4A94-A7C3-937529FCB60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6" name="Google Shape;16;p2">
            <a:extLst xmlns:a="http://schemas.openxmlformats.org/drawingml/2006/main">
              <a:ext uri="{FF2B5EF4-FFF2-40B4-BE49-F238E27FC236}">
                <a16:creationId xmlns:a16="http://schemas.microsoft.com/office/drawing/2014/main" id="{DC5C62FE-CCC4-4463-89F6-0DD293AE5C5B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matchingName="Заголовок и объект" type="obj">
  <p:cSld name="OBJEC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Google Shape;18;p3">
            <a:extLst xmlns:a="http://schemas.openxmlformats.org/drawingml/2006/main">
              <a:ext uri="{FF2B5EF4-FFF2-40B4-BE49-F238E27FC236}">
                <a16:creationId xmlns:a16="http://schemas.microsoft.com/office/drawing/2014/main" id="{1D6DD208-32C6-47D2-838B-E23AB4A5AD7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9" name="Google Shape;19;p3">
            <a:extLst xmlns:a="http://schemas.openxmlformats.org/drawingml/2006/main">
              <a:ext uri="{FF2B5EF4-FFF2-40B4-BE49-F238E27FC236}">
                <a16:creationId xmlns:a16="http://schemas.microsoft.com/office/drawing/2014/main" id="{B573BDDF-81E5-486E-877C-3A39ED3EE91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0" name="Google Shape;20;p3">
            <a:extLst xmlns:a="http://schemas.openxmlformats.org/drawingml/2006/main">
              <a:ext uri="{FF2B5EF4-FFF2-40B4-BE49-F238E27FC236}">
                <a16:creationId xmlns:a16="http://schemas.microsoft.com/office/drawing/2014/main" id="{56B20722-8A19-4798-BC93-74C3D9166EEC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1" name="Google Shape;21;p3">
            <a:extLst xmlns:a="http://schemas.openxmlformats.org/drawingml/2006/main">
              <a:ext uri="{FF2B5EF4-FFF2-40B4-BE49-F238E27FC236}">
                <a16:creationId xmlns:a16="http://schemas.microsoft.com/office/drawing/2014/main" id="{630E4C10-F2EC-456B-A5B2-6DE112A4D685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2" name="Google Shape;22;p3">
            <a:extLst xmlns:a="http://schemas.openxmlformats.org/drawingml/2006/main">
              <a:ext uri="{FF2B5EF4-FFF2-40B4-BE49-F238E27FC236}">
                <a16:creationId xmlns:a16="http://schemas.microsoft.com/office/drawing/2014/main" id="{6CEF2C70-9295-45B9-AC6D-FE93D2FC2424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matchingName="Объект с подписью" type="objTx">
  <p:cSld name="OBJECT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Google Shape;24;p4">
            <a:extLst xmlns:a="http://schemas.openxmlformats.org/drawingml/2006/main">
              <a:ext uri="{FF2B5EF4-FFF2-40B4-BE49-F238E27FC236}">
                <a16:creationId xmlns:a16="http://schemas.microsoft.com/office/drawing/2014/main" id="{3A5A716E-AEC4-4967-BDA9-8D158372C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0"/>
            <a:ext cx="6096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>
            <a:extLst xmlns:a="http://schemas.openxmlformats.org/drawingml/2006/main">
              <a:ext uri="{FF2B5EF4-FFF2-40B4-BE49-F238E27FC236}">
                <a16:creationId xmlns:a16="http://schemas.microsoft.com/office/drawing/2014/main" id="{05CACFA4-86B1-47C0-8487-B57C6522539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4672" y="224382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6" name="Google Shape;26;p4">
            <a:extLst xmlns:a="http://schemas.openxmlformats.org/drawingml/2006/main">
              <a:ext uri="{FF2B5EF4-FFF2-40B4-BE49-F238E27FC236}">
                <a16:creationId xmlns:a16="http://schemas.microsoft.com/office/drawing/2014/main" id="{44F39748-A8B0-430F-89F0-4BB4DFE7738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36080" y="804672"/>
            <a:ext cx="4815840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27" name="Google Shape;27;p4">
            <a:extLst xmlns:a="http://schemas.openxmlformats.org/drawingml/2006/main">
              <a:ext uri="{FF2B5EF4-FFF2-40B4-BE49-F238E27FC236}">
                <a16:creationId xmlns:a16="http://schemas.microsoft.com/office/drawing/2014/main" id="{CC4E139D-3551-4119-85F0-EAC3A6A1781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115568" y="3549918"/>
            <a:ext cx="3794760" cy="219403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28" name="Google Shape;28;p4">
            <a:extLst xmlns:a="http://schemas.openxmlformats.org/drawingml/2006/main">
              <a:ext uri="{FF2B5EF4-FFF2-40B4-BE49-F238E27FC236}">
                <a16:creationId xmlns:a16="http://schemas.microsoft.com/office/drawing/2014/main" id="{EB7AC217-5A41-45BD-9CE1-66461970A1E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9" name="Google Shape;29;p4">
            <a:extLst xmlns:a="http://schemas.openxmlformats.org/drawingml/2006/main">
              <a:ext uri="{FF2B5EF4-FFF2-40B4-BE49-F238E27FC236}">
                <a16:creationId xmlns:a16="http://schemas.microsoft.com/office/drawing/2014/main" id="{E325EDF0-B022-4B00-A45C-D581010BA315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0" name="Google Shape;30;p4">
            <a:extLst xmlns:a="http://schemas.openxmlformats.org/drawingml/2006/main">
              <a:ext uri="{FF2B5EF4-FFF2-40B4-BE49-F238E27FC236}">
                <a16:creationId xmlns:a16="http://schemas.microsoft.com/office/drawing/2014/main" id="{54921C60-778C-459C-A4B5-15B8F22252C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matchingName="Заголовок раздела" type="secHead">
  <p:cSld name="SECTION_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2" name="Google Shape;32;p5">
            <a:extLst xmlns:a="http://schemas.openxmlformats.org/drawingml/2006/main">
              <a:ext uri="{FF2B5EF4-FFF2-40B4-BE49-F238E27FC236}">
                <a16:creationId xmlns:a16="http://schemas.microsoft.com/office/drawing/2014/main" id="{DBD4E379-FA45-49E8-8ED4-053F881CF95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3" name="Google Shape;33;p5">
            <a:extLst xmlns:a="http://schemas.openxmlformats.org/drawingml/2006/main">
              <a:ext uri="{FF2B5EF4-FFF2-40B4-BE49-F238E27FC236}">
                <a16:creationId xmlns:a16="http://schemas.microsoft.com/office/drawing/2014/main" id="{2842C285-AF14-48B4-A073-62F99C2DB5D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695194" y="4352465"/>
            <a:ext cx="6801612" cy="12650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34" name="Google Shape;34;p5">
            <a:extLst xmlns:a="http://schemas.openxmlformats.org/drawingml/2006/main">
              <a:ext uri="{FF2B5EF4-FFF2-40B4-BE49-F238E27FC236}">
                <a16:creationId xmlns:a16="http://schemas.microsoft.com/office/drawing/2014/main" id="{2392182F-9AA0-4A99-8D9D-A4D7811A7E3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5" name="Google Shape;35;p5">
            <a:extLst xmlns:a="http://schemas.openxmlformats.org/drawingml/2006/main">
              <a:ext uri="{FF2B5EF4-FFF2-40B4-BE49-F238E27FC236}">
                <a16:creationId xmlns:a16="http://schemas.microsoft.com/office/drawing/2014/main" id="{A75BD250-0F4B-4095-B92F-76DBEE39B2C9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6" name="Google Shape;36;p5">
            <a:extLst xmlns:a="http://schemas.openxmlformats.org/drawingml/2006/main">
              <a:ext uri="{FF2B5EF4-FFF2-40B4-BE49-F238E27FC236}">
                <a16:creationId xmlns:a16="http://schemas.microsoft.com/office/drawing/2014/main" id="{9FDA5E68-931E-4B05-932E-C139177AA355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matchingName="Два объекта" type="twoObj">
  <p:cSld name="TWO_OBJECT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8" name="Google Shape;38;p6">
            <a:extLst xmlns:a="http://schemas.openxmlformats.org/drawingml/2006/main">
              <a:ext uri="{FF2B5EF4-FFF2-40B4-BE49-F238E27FC236}">
                <a16:creationId xmlns:a16="http://schemas.microsoft.com/office/drawing/2014/main" id="{B6845B14-CA1D-4F28-8C9B-8920680CBE7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9" name="Google Shape;39;p6">
            <a:extLst xmlns:a="http://schemas.openxmlformats.org/drawingml/2006/main">
              <a:ext uri="{FF2B5EF4-FFF2-40B4-BE49-F238E27FC236}">
                <a16:creationId xmlns:a16="http://schemas.microsoft.com/office/drawing/2014/main" id="{89FE700E-2069-4005-9A37-063ED8D418E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1912" y="2638044"/>
            <a:ext cx="4271771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0" name="Google Shape;40;p6">
            <a:extLst xmlns:a="http://schemas.openxmlformats.org/drawingml/2006/main">
              <a:ext uri="{FF2B5EF4-FFF2-40B4-BE49-F238E27FC236}">
                <a16:creationId xmlns:a16="http://schemas.microsoft.com/office/drawing/2014/main" id="{8C098104-3BDF-4208-B5C7-CC7C2F879820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338315" y="2638044"/>
            <a:ext cx="4270247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1" name="Google Shape;41;p6">
            <a:extLst xmlns:a="http://schemas.openxmlformats.org/drawingml/2006/main">
              <a:ext uri="{FF2B5EF4-FFF2-40B4-BE49-F238E27FC236}">
                <a16:creationId xmlns:a16="http://schemas.microsoft.com/office/drawing/2014/main" id="{6B0A3E8E-DE43-4B78-9FBE-7C274D84412E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2" name="Google Shape;42;p6">
            <a:extLst xmlns:a="http://schemas.openxmlformats.org/drawingml/2006/main">
              <a:ext uri="{FF2B5EF4-FFF2-40B4-BE49-F238E27FC236}">
                <a16:creationId xmlns:a16="http://schemas.microsoft.com/office/drawing/2014/main" id="{B77BD412-3096-4A1F-B389-38E2CDFA95A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3" name="Google Shape;43;p6">
            <a:extLst xmlns:a="http://schemas.openxmlformats.org/drawingml/2006/main">
              <a:ext uri="{FF2B5EF4-FFF2-40B4-BE49-F238E27FC236}">
                <a16:creationId xmlns:a16="http://schemas.microsoft.com/office/drawing/2014/main" id="{3F1D4F6B-817C-40EC-913E-975B533E0BB4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matchingName="Сравнение" type="twoTxTwoObj">
  <p:cSld name="TWO_OBJECTS_WITH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5" name="Google Shape;45;p7">
            <a:extLst xmlns:a="http://schemas.openxmlformats.org/drawingml/2006/main">
              <a:ext uri="{FF2B5EF4-FFF2-40B4-BE49-F238E27FC236}">
                <a16:creationId xmlns:a16="http://schemas.microsoft.com/office/drawing/2014/main" id="{74B6391B-A65D-48CB-97E8-2309A4EA8B5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343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6" name="Google Shape;46;p7">
            <a:extLst xmlns:a="http://schemas.openxmlformats.org/drawingml/2006/main">
              <a:ext uri="{FF2B5EF4-FFF2-40B4-BE49-F238E27FC236}">
                <a16:creationId xmlns:a16="http://schemas.microsoft.com/office/drawing/2014/main" id="{78D1D434-4F74-4D64-AC1E-D5287C6A7F3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583436" y="3143250"/>
            <a:ext cx="4270248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7" name="Google Shape;47;p7">
            <a:extLst xmlns:a="http://schemas.openxmlformats.org/drawingml/2006/main">
              <a:ext uri="{FF2B5EF4-FFF2-40B4-BE49-F238E27FC236}">
                <a16:creationId xmlns:a16="http://schemas.microsoft.com/office/drawing/2014/main" id="{7EEDC684-B7D0-4A30-BD15-0252F84C9D9A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6338316" y="3143250"/>
            <a:ext cx="4253484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8" name="Google Shape;48;p7">
            <a:extLst xmlns:a="http://schemas.openxmlformats.org/drawingml/2006/main">
              <a:ext uri="{FF2B5EF4-FFF2-40B4-BE49-F238E27FC236}">
                <a16:creationId xmlns:a16="http://schemas.microsoft.com/office/drawing/2014/main" id="{426687BF-8E7A-4F59-8F52-D282493402D5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33831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9" name="Google Shape;49;p7">
            <a:extLst xmlns:a="http://schemas.openxmlformats.org/drawingml/2006/main">
              <a:ext uri="{FF2B5EF4-FFF2-40B4-BE49-F238E27FC236}">
                <a16:creationId xmlns:a16="http://schemas.microsoft.com/office/drawing/2014/main" id="{B5790913-285C-4FCE-A14E-482181965025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0" name="Google Shape;50;p7">
            <a:extLst xmlns:a="http://schemas.openxmlformats.org/drawingml/2006/main">
              <a:ext uri="{FF2B5EF4-FFF2-40B4-BE49-F238E27FC236}">
                <a16:creationId xmlns:a16="http://schemas.microsoft.com/office/drawing/2014/main" id="{6E96FF8B-274B-4D35-B1DD-AD326BC12AF9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1" name="Google Shape;51;p7">
            <a:extLst xmlns:a="http://schemas.openxmlformats.org/drawingml/2006/main">
              <a:ext uri="{FF2B5EF4-FFF2-40B4-BE49-F238E27FC236}">
                <a16:creationId xmlns:a16="http://schemas.microsoft.com/office/drawing/2014/main" id="{9F4C7A03-8E12-4F9F-8CA8-0C85AD8731D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  <p:sp>
        <p:nvSpPr>
          <p:cNvPr id="52" name="Google Shape;52;p7">
            <a:extLst xmlns:a="http://schemas.openxmlformats.org/drawingml/2006/main">
              <a:ext uri="{FF2B5EF4-FFF2-40B4-BE49-F238E27FC236}">
                <a16:creationId xmlns:a16="http://schemas.microsoft.com/office/drawing/2014/main" id="{5E4CC9F2-35CE-439B-8977-2BA90E1E0EF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matchingName="Только заголовок" type="titleOnly">
  <p:cSld name="TITLE_ONL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4" name="Google Shape;54;p8">
            <a:extLst xmlns:a="http://schemas.openxmlformats.org/drawingml/2006/main">
              <a:ext uri="{FF2B5EF4-FFF2-40B4-BE49-F238E27FC236}">
                <a16:creationId xmlns:a16="http://schemas.microsoft.com/office/drawing/2014/main" id="{4E60D42D-3281-426D-BD0A-C2389F6CB24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5" name="Google Shape;55;p8">
            <a:extLst xmlns:a="http://schemas.openxmlformats.org/drawingml/2006/main">
              <a:ext uri="{FF2B5EF4-FFF2-40B4-BE49-F238E27FC236}">
                <a16:creationId xmlns:a16="http://schemas.microsoft.com/office/drawing/2014/main" id="{B13041F9-E03B-4EB8-8182-BA35F1CC751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6" name="Google Shape;56;p8">
            <a:extLst xmlns:a="http://schemas.openxmlformats.org/drawingml/2006/main">
              <a:ext uri="{FF2B5EF4-FFF2-40B4-BE49-F238E27FC236}">
                <a16:creationId xmlns:a16="http://schemas.microsoft.com/office/drawing/2014/main" id="{08C684EB-5695-47A9-BC8D-428DFC6207EE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7" name="Google Shape;57;p8">
            <a:extLst xmlns:a="http://schemas.openxmlformats.org/drawingml/2006/main">
              <a:ext uri="{FF2B5EF4-FFF2-40B4-BE49-F238E27FC236}">
                <a16:creationId xmlns:a16="http://schemas.microsoft.com/office/drawing/2014/main" id="{91A97B53-9E30-4FF8-B320-B17424D9451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matchingName="Пустой слайд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Google Shape;59;p9">
            <a:extLst xmlns:a="http://schemas.openxmlformats.org/drawingml/2006/main">
              <a:ext uri="{FF2B5EF4-FFF2-40B4-BE49-F238E27FC236}">
                <a16:creationId xmlns:a16="http://schemas.microsoft.com/office/drawing/2014/main" id="{2D39FFE2-8CA7-4D6F-876A-006267F69C4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0" name="Google Shape;60;p9">
            <a:extLst xmlns:a="http://schemas.openxmlformats.org/drawingml/2006/main">
              <a:ext uri="{FF2B5EF4-FFF2-40B4-BE49-F238E27FC236}">
                <a16:creationId xmlns:a16="http://schemas.microsoft.com/office/drawing/2014/main" id="{D060FA4D-4287-4A85-8D22-5A2DC3A6C49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1" name="Google Shape;61;p9">
            <a:extLst xmlns:a="http://schemas.openxmlformats.org/drawingml/2006/main">
              <a:ext uri="{FF2B5EF4-FFF2-40B4-BE49-F238E27FC236}">
                <a16:creationId xmlns:a16="http://schemas.microsoft.com/office/drawing/2014/main" id="{6D4A6658-4568-4C6A-8311-78C86204222A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matchingName="Рисунок с подписью" type="picTx">
  <p:cSld name="PICTURE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Google Shape;63;p10">
            <a:extLst xmlns:a="http://schemas.openxmlformats.org/drawingml/2006/main">
              <a:ext uri="{FF2B5EF4-FFF2-40B4-BE49-F238E27FC236}">
                <a16:creationId xmlns:a16="http://schemas.microsoft.com/office/drawing/2014/main" id="{D5052363-661A-4D4F-A5E4-8339D0F8C0E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8523" y="2243828"/>
            <a:ext cx="4494998" cy="1134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4" name="Google Shape;64;p10">
            <a:extLst xmlns:a="http://schemas.openxmlformats.org/drawingml/2006/main">
              <a:ext uri="{FF2B5EF4-FFF2-40B4-BE49-F238E27FC236}">
                <a16:creationId xmlns:a16="http://schemas.microsoft.com/office/drawing/2014/main" id="{E1795EA2-5DDF-46AF-9B71-6FA35DDFC753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6095999" y="0"/>
            <a:ext cx="6102097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8D8"/>
          </a:solidFill>
          <a:ln xmlns:a="http://schemas.openxmlformats.org/drawingml/2006/main">
            <a:noFill/>
          </a:ln>
        </p:spPr>
      </p:sp>
      <p:sp>
        <p:nvSpPr>
          <p:cNvPr id="65" name="Google Shape;65;p10">
            <a:extLst xmlns:a="http://schemas.openxmlformats.org/drawingml/2006/main">
              <a:ext uri="{FF2B5EF4-FFF2-40B4-BE49-F238E27FC236}">
                <a16:creationId xmlns:a16="http://schemas.microsoft.com/office/drawing/2014/main" id="{252464C7-92E6-45B6-AE37-49FC0E253E4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115568" y="3549918"/>
            <a:ext cx="3794760" cy="219403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66" name="Google Shape;66;p10">
            <a:extLst xmlns:a="http://schemas.openxmlformats.org/drawingml/2006/main">
              <a:ext uri="{FF2B5EF4-FFF2-40B4-BE49-F238E27FC236}">
                <a16:creationId xmlns:a16="http://schemas.microsoft.com/office/drawing/2014/main" id="{C784602F-2172-4F64-B50A-C1CE76E5F76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7" name="Google Shape;67;p10">
            <a:extLst xmlns:a="http://schemas.openxmlformats.org/drawingml/2006/main">
              <a:ext uri="{FF2B5EF4-FFF2-40B4-BE49-F238E27FC236}">
                <a16:creationId xmlns:a16="http://schemas.microsoft.com/office/drawing/2014/main" id="{A23C1EC7-04F8-48B6-85B7-9E56C7973CCE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8" name="Google Shape;68;p10">
            <a:extLst xmlns:a="http://schemas.openxmlformats.org/drawingml/2006/main">
              <a:ext uri="{FF2B5EF4-FFF2-40B4-BE49-F238E27FC236}">
                <a16:creationId xmlns:a16="http://schemas.microsoft.com/office/drawing/2014/main" id="{966CCDE5-A004-4266-84DB-8128BD72D541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matchingName="Заголовок и вертикальный текст" type="vertTx">
  <p:cSld name="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0" name="Google Shape;70;p11">
            <a:extLst xmlns:a="http://schemas.openxmlformats.org/drawingml/2006/main">
              <a:ext uri="{FF2B5EF4-FFF2-40B4-BE49-F238E27FC236}">
                <a16:creationId xmlns:a16="http://schemas.microsoft.com/office/drawing/2014/main" id="{5E23359B-3B4C-45D2-9726-D2A2814861B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1" name="Google Shape;71;p11">
            <a:extLst xmlns:a="http://schemas.openxmlformats.org/drawingml/2006/main">
              <a:ext uri="{FF2B5EF4-FFF2-40B4-BE49-F238E27FC236}">
                <a16:creationId xmlns:a16="http://schemas.microsoft.com/office/drawing/2014/main" id="{94BEAF6C-6725-4B80-9495-2DF1E0F0456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4545009" y="324172"/>
            <a:ext cx="3101983" cy="772972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2" name="Google Shape;72;p11">
            <a:extLst xmlns:a="http://schemas.openxmlformats.org/drawingml/2006/main">
              <a:ext uri="{FF2B5EF4-FFF2-40B4-BE49-F238E27FC236}">
                <a16:creationId xmlns:a16="http://schemas.microsoft.com/office/drawing/2014/main" id="{7760E9D4-973B-4AC8-AE14-7D3F26FC5CD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3" name="Google Shape;73;p11">
            <a:extLst xmlns:a="http://schemas.openxmlformats.org/drawingml/2006/main">
              <a:ext uri="{FF2B5EF4-FFF2-40B4-BE49-F238E27FC236}">
                <a16:creationId xmlns:a16="http://schemas.microsoft.com/office/drawing/2014/main" id="{4E7DB4FF-C696-4453-B4B7-F619C71B8A6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4" name="Google Shape;74;p11">
            <a:extLst xmlns:a="http://schemas.openxmlformats.org/drawingml/2006/main">
              <a:ext uri="{FF2B5EF4-FFF2-40B4-BE49-F238E27FC236}">
                <a16:creationId xmlns:a16="http://schemas.microsoft.com/office/drawing/2014/main" id="{06D53759-1DCF-41ED-9C53-CDEDC67030F3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6" name="Google Shape;76;p12">
            <a:extLst xmlns:a="http://schemas.openxmlformats.org/drawingml/2006/main">
              <a:ext uri="{FF2B5EF4-FFF2-40B4-BE49-F238E27FC236}">
                <a16:creationId xmlns:a16="http://schemas.microsoft.com/office/drawing/2014/main" id="{941DCCC6-17EB-4936-A7E5-63639551193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 rot="5400000">
            <a:off x="6810676" y="2779696"/>
            <a:ext cx="4983480" cy="1298608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7" name="Google Shape;77;p12">
            <a:extLst xmlns:a="http://schemas.openxmlformats.org/drawingml/2006/main">
              <a:ext uri="{FF2B5EF4-FFF2-40B4-BE49-F238E27FC236}">
                <a16:creationId xmlns:a16="http://schemas.microsoft.com/office/drawing/2014/main" id="{45696CAA-65F5-4FD0-A32C-95B62EBCBA0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2838641" y="329756"/>
            <a:ext cx="4983480" cy="619848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8" name="Google Shape;78;p12">
            <a:extLst xmlns:a="http://schemas.openxmlformats.org/drawingml/2006/main">
              <a:ext uri="{FF2B5EF4-FFF2-40B4-BE49-F238E27FC236}">
                <a16:creationId xmlns:a16="http://schemas.microsoft.com/office/drawing/2014/main" id="{8EC4D4EF-7DB5-4D2B-AFCD-527CBCEAB15D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9" name="Google Shape;79;p12">
            <a:extLst xmlns:a="http://schemas.openxmlformats.org/drawingml/2006/main">
              <a:ext uri="{FF2B5EF4-FFF2-40B4-BE49-F238E27FC236}">
                <a16:creationId xmlns:a16="http://schemas.microsoft.com/office/drawing/2014/main" id="{4AB2EB9D-6850-44C3-B962-B9157614DB1F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80" name="Google Shape;80;p12">
            <a:extLst xmlns:a="http://schemas.openxmlformats.org/drawingml/2006/main">
              <a:ext uri="{FF2B5EF4-FFF2-40B4-BE49-F238E27FC236}">
                <a16:creationId xmlns:a16="http://schemas.microsoft.com/office/drawing/2014/main" id="{8B15BB20-2BD9-400A-B823-4AFFB02F0FA2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8280a64e1004bf3" /><Relationship Type="http://schemas.openxmlformats.org/officeDocument/2006/relationships/slideLayout" Target="/ppt/slideLayouts/slideLayout1.xml" Id="Rb363cf0e0dd44073" /><Relationship Type="http://schemas.openxmlformats.org/officeDocument/2006/relationships/slideLayout" Target="/ppt/slideLayouts/slideLayout2.xml" Id="R0c4ed01b608947d7" /><Relationship Type="http://schemas.openxmlformats.org/officeDocument/2006/relationships/slideLayout" Target="/ppt/slideLayouts/slideLayout3.xml" Id="Rff760a013e5642aa" /><Relationship Type="http://schemas.openxmlformats.org/officeDocument/2006/relationships/slideLayout" Target="/ppt/slideLayouts/slideLayout4.xml" Id="R126c6eca4d624261" /><Relationship Type="http://schemas.openxmlformats.org/officeDocument/2006/relationships/slideLayout" Target="/ppt/slideLayouts/slideLayout5.xml" Id="R4835aba8f1ac4f78" /><Relationship Type="http://schemas.openxmlformats.org/officeDocument/2006/relationships/slideLayout" Target="/ppt/slideLayouts/slideLayout6.xml" Id="Ree748dc2f55c4fb2" /><Relationship Type="http://schemas.openxmlformats.org/officeDocument/2006/relationships/slideLayout" Target="/ppt/slideLayouts/slideLayout7.xml" Id="Rf4460bc4532c4c4a" /><Relationship Type="http://schemas.openxmlformats.org/officeDocument/2006/relationships/slideLayout" Target="/ppt/slideLayouts/slideLayout8.xml" Id="R033170fb74604712" /><Relationship Type="http://schemas.openxmlformats.org/officeDocument/2006/relationships/slideLayout" Target="/ppt/slideLayouts/slideLayout9.xml" Id="Rf2caacb138714ceb" /><Relationship Type="http://schemas.openxmlformats.org/officeDocument/2006/relationships/slideLayout" Target="/ppt/slideLayouts/slideLayout10.xml" Id="Re5034762d116425a" /><Relationship Type="http://schemas.openxmlformats.org/officeDocument/2006/relationships/slideLayout" Target="/ppt/slideLayouts/slideLayout11.xml" Id="Rc38788bbd0d54b6c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F2F2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Google Shape;6;p1">
            <a:extLst xmlns:a="http://schemas.openxmlformats.org/drawingml/2006/main">
              <a:ext uri="{FF2B5EF4-FFF2-40B4-BE49-F238E27FC236}">
                <a16:creationId xmlns:a16="http://schemas.microsoft.com/office/drawing/2014/main" id="{CD63FCAF-5EA3-4FE0-928A-D5C44534D97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 xmlns:a="http://schemas.openxmlformats.org/drawingml/2006/main">
            <a:endParaRPr/>
          </a:p>
        </p:txBody>
      </p:sp>
      <p:sp>
        <p:nvSpPr>
          <p:cNvPr id="7" name="Google Shape;7;p1">
            <a:extLst xmlns:a="http://schemas.openxmlformats.org/drawingml/2006/main">
              <a:ext uri="{FF2B5EF4-FFF2-40B4-BE49-F238E27FC236}">
                <a16:creationId xmlns:a16="http://schemas.microsoft.com/office/drawing/2014/main" id="{3778EEFB-6167-49FB-850F-2A55534EB27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marR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 marL="914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2pPr>
            <a:lvl3pPr marL="1371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3pPr>
            <a:lvl4pPr marL="1828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4pPr>
            <a:lvl5pPr marL="22860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5pPr>
            <a:lvl6pPr marL="27432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L="3200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L="3657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L="4114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8" name="Google Shape;8;p1">
            <a:extLst xmlns:a="http://schemas.openxmlformats.org/drawingml/2006/main">
              <a:ext uri="{FF2B5EF4-FFF2-40B4-BE49-F238E27FC236}">
                <a16:creationId xmlns:a16="http://schemas.microsoft.com/office/drawing/2014/main" id="{3CE0B5AB-6130-47F0-8B86-3DD5EB908A05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9" name="Google Shape;9;p1">
            <a:extLst xmlns:a="http://schemas.openxmlformats.org/drawingml/2006/main">
              <a:ext uri="{FF2B5EF4-FFF2-40B4-BE49-F238E27FC236}">
                <a16:creationId xmlns:a16="http://schemas.microsoft.com/office/drawing/2014/main" id="{5F9BA3BA-C8DB-4954-BE31-C67ED16C342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10" name="Google Shape;10;p1">
            <a:extLst xmlns:a="http://schemas.openxmlformats.org/drawingml/2006/main">
              <a:ext uri="{FF2B5EF4-FFF2-40B4-BE49-F238E27FC236}">
                <a16:creationId xmlns:a16="http://schemas.microsoft.com/office/drawing/2014/main" id="{2C2464D2-44AA-40F5-A6B0-6D83BD0B0ED5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1pPr>
            <a:lvl2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2pPr>
            <a:lvl3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3pPr>
            <a:lvl4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4pPr>
            <a:lvl5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5pPr>
            <a:lvl6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6pPr>
            <a:lvl7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7pPr>
            <a:lvl8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8pPr>
            <a:lvl9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363cf0e0dd44073"/>
    <p:sldLayoutId xmlns:r="http://schemas.openxmlformats.org/officeDocument/2006/relationships" id="2147483650" r:id="R0c4ed01b608947d7"/>
    <p:sldLayoutId xmlns:r="http://schemas.openxmlformats.org/officeDocument/2006/relationships" id="2147483651" r:id="Rff760a013e5642aa"/>
    <p:sldLayoutId xmlns:r="http://schemas.openxmlformats.org/officeDocument/2006/relationships" id="2147483652" r:id="R126c6eca4d624261"/>
    <p:sldLayoutId xmlns:r="http://schemas.openxmlformats.org/officeDocument/2006/relationships" id="2147483653" r:id="R4835aba8f1ac4f78"/>
    <p:sldLayoutId xmlns:r="http://schemas.openxmlformats.org/officeDocument/2006/relationships" id="2147483654" r:id="Ree748dc2f55c4fb2"/>
    <p:sldLayoutId xmlns:r="http://schemas.openxmlformats.org/officeDocument/2006/relationships" id="2147483655" r:id="Rf4460bc4532c4c4a"/>
    <p:sldLayoutId xmlns:r="http://schemas.openxmlformats.org/officeDocument/2006/relationships" id="2147483656" r:id="R033170fb74604712"/>
    <p:sldLayoutId xmlns:r="http://schemas.openxmlformats.org/officeDocument/2006/relationships" id="2147483657" r:id="Rf2caacb138714ceb"/>
    <p:sldLayoutId xmlns:r="http://schemas.openxmlformats.org/officeDocument/2006/relationships" id="2147483658" r:id="Re5034762d116425a"/>
    <p:sldLayoutId xmlns:r="http://schemas.openxmlformats.org/officeDocument/2006/relationships" id="2147483659" r:id="Rc38788bbd0d54b6c"/>
  </p:sldLayoutIdLst>
  <p:hf sldNum="0" hdr="0" ftr="0" dt="0"/>
  <p:txStyles>
    <p:title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1e8fa9b86f40b0" /><Relationship Type="http://schemas.openxmlformats.org/officeDocument/2006/relationships/notesSlide" Target="/ppt/notesSlides/notesSlide1.xml" Id="R44e84d3cc1dd45f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4254d3b2924805" /><Relationship Type="http://schemas.openxmlformats.org/officeDocument/2006/relationships/notesSlide" Target="/ppt/notesSlides/notesSlide2.xml" Id="R25e5346dd6ac407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c4b756f0d0dc4559" /><Relationship Type="http://schemas.openxmlformats.org/officeDocument/2006/relationships/notesSlide" Target="/ppt/notesSlides/notesSlide3.xml" Id="R05fb5fca5f044b9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3953efad34b54f2e" /><Relationship Type="http://schemas.openxmlformats.org/officeDocument/2006/relationships/notesSlide" Target="/ppt/notesSlides/notesSlide4.xml" Id="R668250ed0ec4409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5c4c7284e02642f5" /><Relationship Type="http://schemas.openxmlformats.org/officeDocument/2006/relationships/notesSlide" Target="/ppt/notesSlides/notesSlide5.xml" Id="R80d1e2da69104f2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e9b0da8d4d0c44d1" /><Relationship Type="http://schemas.openxmlformats.org/officeDocument/2006/relationships/notesSlide" Target="/ppt/notesSlides/notesSlide6.xml" Id="R116a1daa0d8842e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7020e1cbb0a64ad4" /><Relationship Type="http://schemas.openxmlformats.org/officeDocument/2006/relationships/notesSlide" Target="/ppt/notesSlides/notesSlide7.xml" Id="Rd037191e5f5a4b44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6" name="Google Shape;86;p13">
            <a:extLst xmlns:a="http://schemas.openxmlformats.org/drawingml/2006/main">
              <a:ext uri="{FF2B5EF4-FFF2-40B4-BE49-F238E27FC236}">
                <a16:creationId xmlns:a16="http://schemas.microsoft.com/office/drawing/2014/main" id="{05B26629-1956-43C9-83EB-72C229D63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5125" y="244611"/>
            <a:ext cx="7107469" cy="193899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Autofit/>
          </a:bodyPr>
          <a:lstStyle xmlns:a="http://schemas.openxmlformats.org/drawingml/2006/main"/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Вінницький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національний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медичний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університет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endParaRPr sz="2400"/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ім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. М.І. Пирогова МОЗ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України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</a:p>
          <a:p xmlns:a="http://schemas.openxmlformats.org/drawingml/2006/main">
            <a:pPr lvl="0" algn="ctr">
              <a:buNone/>
            </a:pP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Кафедра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Стоматології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дитячого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віку</a:t>
            </a: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8" name="Google Shape;88;p13">
            <a:extLst xmlns:a="http://schemas.openxmlformats.org/drawingml/2006/main">
              <a:ext uri="{FF2B5EF4-FFF2-40B4-BE49-F238E27FC236}">
                <a16:creationId xmlns:a16="http://schemas.microsoft.com/office/drawing/2014/main" id="{B7E0B05B-87FE-414F-A2C6-27EB978D95F0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2283691" y="2430019"/>
            <a:ext cx="7772400" cy="14700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 fontScale="90000"/>
          </a:bodyPr>
          <a:lstStyle xmlns:a="http://schemas.openxmlformats.org/drawingml/2006/main"/>
          <a:p xmlns:a="http://schemas.openxmlformats.org/drawingml/2006/main">
            <a:pPr lvl="0">
              <a:buClr>
                <a:srgbClr val="C00000"/>
              </a:buClr>
              <a:buNone/>
            </a:pPr>
            <a:r>
              <a:rPr>
                <a:solidFill>
                  <a:srgbClr val="FF0000"/>
                </a:solidFill>
              </a:rPr>
              <a:t>ВК 2.1 ДИЗАЙН ТА ПРЕЗЕНТАЦІЯ РЕЗУЛЬТАТІВ</a:t>
            </a:r>
            <a:br/>
            <a:r>
              <a:rPr>
                <a:solidFill>
                  <a:srgbClr val="FF0000"/>
                </a:solidFill>
              </a:rPr>
              <a:t>НАУКОВОГО ДОСЛІДЖЕННЯ</a:t>
            </a:r>
            <a:endParaRPr/>
          </a:p>
        </p:txBody>
      </p:sp>
      <p:sp>
        <p:nvSpPr>
          <p:cNvPr id="4" name="TextBox 3">
            <a:extLst xmlns:a="http://schemas.openxmlformats.org/drawingml/2006/main">
              <a:ext uri="{FF2B5EF4-FFF2-40B4-BE49-F238E27FC236}">
                <a16:creationId xmlns:a16="http://schemas.microsoft.com/office/drawing/2014/main" id="{3965E002-9F13-A1EC-D355-C6FA222F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09800" y="4371183"/>
            <a:ext cx="7772399" cy="18893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СПЕЦІАЛЬНІСТЬ: I1 «СТОМАТОЛОГІЯ»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ГАЛУЗЬ: I «ОХОРОНА ЗДОРОВ’Я ТА СОЦІАЛЬНЕ ЗАБЕЗПЕЧЕННЯ»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ОСВІТНЬО-НАУКОВА ПРОГРАМА: «СТОМАТОЛОГІЯ», 2026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РІВЕНЬ ВИЩОЇ ОСВІТИ: третій (освітньо-науковий)</a:t>
            </a:r>
          </a:p>
        </p:txBody>
      </p:sp>
    </p:spTree>
    <p:extLst>
      <p:ext uri="{BB962C8B-B14F-4D97-AF65-F5344CB8AC3E}">
        <p14:creationId xmlns:p14="http://schemas.microsoft.com/office/powerpoint/2010/main" val="672417797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3" name="Google Shape;93;p14">
            <a:extLst xmlns:a="http://schemas.openxmlformats.org/drawingml/2006/main">
              <a:ext uri="{FF2B5EF4-FFF2-40B4-BE49-F238E27FC236}">
                <a16:creationId xmlns:a16="http://schemas.microsoft.com/office/drawing/2014/main" id="{CAEEB63C-402B-40F9-B36B-E237857E7BA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440611" y="395582"/>
            <a:ext cx="9635706" cy="1847286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ПАСПОРТ ОСВІТНЬОГО КОМПОНЕНТА</a:t>
            </a:r>
          </a:p>
        </p:txBody>
      </p:sp>
      <p:sp>
        <p:nvSpPr>
          <p:cNvPr id="94" name="Google Shape;94;p14">
            <a:extLst xmlns:a="http://schemas.openxmlformats.org/drawingml/2006/main">
              <a:ext uri="{FF2B5EF4-FFF2-40B4-BE49-F238E27FC236}">
                <a16:creationId xmlns:a16="http://schemas.microsoft.com/office/drawing/2014/main" id="{A31FC671-4236-4164-9E6C-8FFB4AC960F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989825" y="2468767"/>
            <a:ext cx="9328031" cy="375087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ВК 2.1 «Дизайн та презентація результатів наукового дослідження»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 • ОНП 2026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Рівень: третій (освітньо-науковий), доктор філософії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Курс: 2 (III семестр) • Навчальний рік: 2026–2027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Обсяг: 90 год / 3 кредити ЄКТС • 1 модуль, 6 тем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Статус: вибіркова • Форма контролю: залік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Кафедра: стоматології дитячого віку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Мова викладання: українська</a:t>
            </a:r>
          </a:p>
        </p:txBody>
      </p:sp>
    </p:spTree>
    <p:extLst>
      <p:ext uri="{BB962C8B-B14F-4D97-AF65-F5344CB8AC3E}">
        <p14:creationId xmlns:p14="http://schemas.microsoft.com/office/powerpoint/2010/main" val="2070279129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9" name="Google Shape;99;p15">
            <a:extLst xmlns:a="http://schemas.openxmlformats.org/drawingml/2006/main">
              <a:ext uri="{FF2B5EF4-FFF2-40B4-BE49-F238E27FC236}">
                <a16:creationId xmlns:a16="http://schemas.microsoft.com/office/drawing/2014/main" id="{E44C8E55-5D1E-4140-B352-7A627B7901E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2664" y="755329"/>
            <a:ext cx="5018705" cy="153308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МЕТА ТА ЗАВДАННЯ КУРСУ</a:t>
            </a:r>
          </a:p>
        </p:txBody>
      </p:sp>
      <p:sp>
        <p:nvSpPr>
          <p:cNvPr id="100" name="Google Shape;100;p15">
            <a:extLst xmlns:a="http://schemas.openxmlformats.org/drawingml/2006/main">
              <a:ext uri="{FF2B5EF4-FFF2-40B4-BE49-F238E27FC236}">
                <a16:creationId xmlns:a16="http://schemas.microsoft.com/office/drawing/2014/main" id="{CE8325CC-1445-41D5-ABCF-7435ABBFD43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2664" y="2650439"/>
            <a:ext cx="5355825" cy="184392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8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Мета: опанувати планування, оформлення й публічне представлення оригінального стоматологічного дослідження, аргументацію висновків і критичне оцінювання доказів.</a:t>
            </a:r>
          </a:p>
        </p:txBody>
      </p:sp>
      <p:sp>
        <p:nvSpPr>
          <p:cNvPr id="101" name="Google Shape;101;p15">
            <a:extLst xmlns:a="http://schemas.openxmlformats.org/drawingml/2006/main">
              <a:ext uri="{FF2B5EF4-FFF2-40B4-BE49-F238E27FC236}">
                <a16:creationId xmlns:a16="http://schemas.microsoft.com/office/drawing/2014/main" id="{32AC2E44-07F9-4D25-953D-11653117332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642341" y="804672"/>
            <a:ext cx="4856671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Будувати доказову доповідь для фахової та нефахової аудиторії.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Готувати зображення, графіки, анімацію, відео та 3D-матеріали.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Дотримуватися доброчесності й захищати персональні дані.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Перевіряти факти, джерела та результати допоміжного використання ШІ.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Працювати в команді та аргументовано обговорювати результати.</a:t>
            </a:r>
          </a:p>
        </p:txBody>
      </p:sp>
    </p:spTree>
    <p:extLst>
      <p:ext uri="{BB962C8B-B14F-4D97-AF65-F5344CB8AC3E}">
        <p14:creationId xmlns:p14="http://schemas.microsoft.com/office/powerpoint/2010/main" val="1839129213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6" name="Google Shape;106;p16">
            <a:extLst xmlns:a="http://schemas.openxmlformats.org/drawingml/2006/main">
              <a:ext uri="{FF2B5EF4-FFF2-40B4-BE49-F238E27FC236}">
                <a16:creationId xmlns:a16="http://schemas.microsoft.com/office/drawing/2014/main" id="{44F5C9C9-258E-4AD3-92BC-03E303050FD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4286" y="2071299"/>
            <a:ext cx="4837003" cy="1870973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ЗМІСТ ДИСЦИПЛІНИ</a:t>
            </a:r>
          </a:p>
        </p:txBody>
      </p:sp>
      <p:sp>
        <p:nvSpPr>
          <p:cNvPr id="107" name="Google Shape;107;p16">
            <a:extLst xmlns:a="http://schemas.openxmlformats.org/drawingml/2006/main">
              <a:ext uri="{FF2B5EF4-FFF2-40B4-BE49-F238E27FC236}">
                <a16:creationId xmlns:a16="http://schemas.microsoft.com/office/drawing/2014/main" id="{3FE0FE73-6FC0-4ABE-A970-75D0D2A7DAE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461185" y="804672"/>
            <a:ext cx="5279366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1. Наукова презентація: структура, дизайн, аудиторія; ШІ для чернетки плану.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2. Двовимірні зображення: формати, опрацювання та знеособлення.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3. Анімація, текст та об’єкти: послідовність показу і переходи.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4. Графіки й таблиці: тип даних, шкали, розподіли та невизначеність.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5. Наукове відео: запис, монтаж і перевірка автоматичних субтитрів.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6. 3D-візуалізація: полігональні моделі, NURBS, DICOM → STL/OBJ та 3D-друк.</a:t>
            </a:r>
          </a:p>
        </p:txBody>
      </p:sp>
    </p:spTree>
    <p:extLst>
      <p:ext uri="{BB962C8B-B14F-4D97-AF65-F5344CB8AC3E}">
        <p14:creationId xmlns:p14="http://schemas.microsoft.com/office/powerpoint/2010/main" val="1129765802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2" name="Google Shape;112;p17">
            <a:extLst xmlns:a="http://schemas.openxmlformats.org/drawingml/2006/main">
              <a:ext uri="{FF2B5EF4-FFF2-40B4-BE49-F238E27FC236}">
                <a16:creationId xmlns:a16="http://schemas.microsoft.com/office/drawing/2014/main" id="{5BD3A2C2-0497-4207-8486-3FD0F3C1F7D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61540" y="1691737"/>
            <a:ext cx="4880136" cy="2914768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ОЧІКУВАНІ РЕЗУЛЬТАТИ НАВЧАННЯ</a:t>
            </a:r>
          </a:p>
        </p:txBody>
      </p:sp>
      <p:sp>
        <p:nvSpPr>
          <p:cNvPr id="113" name="Google Shape;113;p17">
            <a:extLst xmlns:a="http://schemas.openxmlformats.org/drawingml/2006/main">
              <a:ext uri="{FF2B5EF4-FFF2-40B4-BE49-F238E27FC236}">
                <a16:creationId xmlns:a16="http://schemas.microsoft.com/office/drawing/2014/main" id="{0E723DEF-0D99-415C-A663-127600044DF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53333" y="770165"/>
            <a:ext cx="4815840" cy="549261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Підготувати й обговорити доповідь, зокрема коротке повідомлення іноземною мовою (РН03).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Створити графік, обґрунтувати висновки й пояснити обмеження даних (РН04).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Знеособити матеріали, перевірити джерела та задокументувати використання ШІ (РН09).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Підготувати анімацію й демонстраційну 3D-модель для освітнього або практичного застосування (РН11).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Створити відеофрагмент і спільну доповідь із зазначенням особистого внеску (РН12, РН03).</a:t>
            </a:r>
          </a:p>
        </p:txBody>
      </p:sp>
    </p:spTree>
    <p:extLst>
      <p:ext uri="{BB962C8B-B14F-4D97-AF65-F5344CB8AC3E}">
        <p14:creationId xmlns:p14="http://schemas.microsoft.com/office/powerpoint/2010/main" val="984976424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8" name="Google Shape;118;p18">
            <a:extLst xmlns:a="http://schemas.openxmlformats.org/drawingml/2006/main">
              <a:ext uri="{FF2B5EF4-FFF2-40B4-BE49-F238E27FC236}">
                <a16:creationId xmlns:a16="http://schemas.microsoft.com/office/drawing/2014/main" id="{9473C206-3797-4557-B739-44C6BF3D98B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СТРУКТУРА ТА КОНТРОЛЬ</a:t>
            </a:r>
          </a:p>
        </p:txBody>
      </p:sp>
      <p:sp>
        <p:nvSpPr>
          <p:cNvPr id="119" name="Google Shape;119;p18">
            <a:extLst xmlns:a="http://schemas.openxmlformats.org/drawingml/2006/main">
              <a:ext uri="{FF2B5EF4-FFF2-40B4-BE49-F238E27FC236}">
                <a16:creationId xmlns:a16="http://schemas.microsoft.com/office/drawing/2014/main" id="{4924BADD-E4D9-4FB7-8335-6B49AC2EF7B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792481" y="2130387"/>
            <a:ext cx="481584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 — 14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16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Самостійна робота — 60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Разом — 90 год / 3 кредити ЄКТС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теми 1–4; відео й 3D — самостійна робота з обговоренням.</a:t>
            </a:r>
          </a:p>
        </p:txBody>
      </p:sp>
      <p:sp>
        <p:nvSpPr>
          <p:cNvPr id="120" name="Google Shape;120;p18">
            <a:extLst xmlns:a="http://schemas.openxmlformats.org/drawingml/2006/main">
              <a:ext uri="{FF2B5EF4-FFF2-40B4-BE49-F238E27FC236}">
                <a16:creationId xmlns:a16="http://schemas.microsoft.com/office/drawing/2014/main" id="{82FBE8B7-AAB3-4E15-B2CC-A72A36716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9911" y="1974193"/>
            <a:ext cx="5082398" cy="428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Поточний контроль: практичні завдання, обговорення й портфоліо.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Портфоліо: презентація, повідомлення іноземною мовою, ілюстрація, графік або таблиця, відео- чи 3D-фрагмент.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Підсумковий контроль — залік у III семестрі. Презентація оцінюється в межах поточної роботи.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Виконання навчального плану; середня оцінка не нижче 3,0. Перерахунок за таблицею ВНМУ у 200-бальну шкалу.</a:t>
            </a:r>
          </a:p>
        </p:txBody>
      </p:sp>
      <p:sp>
        <p:nvSpPr>
          <p:cNvPr id="121" name="Google Shape;121;p18">
            <a:extLst xmlns:a="http://schemas.openxmlformats.org/drawingml/2006/main">
              <a:ext uri="{FF2B5EF4-FFF2-40B4-BE49-F238E27FC236}">
                <a16:creationId xmlns:a16="http://schemas.microsoft.com/office/drawing/2014/main" id="{2F87F2DA-8C2A-4EA3-81A7-1F404D663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3336" y="510644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sz="3200" b="1" i="0" u="none" cap="none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ФОРМИ НАВЧАННЯ </a:t>
            </a:r>
            <a:endParaRPr sz="3200" b="1" i="0" u="none" cap="none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1803702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6" name="Google Shape;126;p19">
            <a:extLst xmlns:a="http://schemas.openxmlformats.org/drawingml/2006/main">
              <a:ext uri="{FF2B5EF4-FFF2-40B4-BE49-F238E27FC236}">
                <a16:creationId xmlns:a16="http://schemas.microsoft.com/office/drawing/2014/main" id="{238B3176-6B13-41CA-9EF1-2D6C50EDCF6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ОРГАНІЗАЦІЯ ТА КОНТАКТИ</a:t>
            </a:r>
          </a:p>
        </p:txBody>
      </p:sp>
      <p:sp>
        <p:nvSpPr>
          <p:cNvPr id="127" name="Google Shape;127;p19">
            <a:extLst xmlns:a="http://schemas.openxmlformats.org/drawingml/2006/main">
              <a:ext uri="{FF2B5EF4-FFF2-40B4-BE49-F238E27FC236}">
                <a16:creationId xmlns:a16="http://schemas.microsoft.com/office/drawing/2014/main" id="{6B8FE78D-82C5-404F-B354-FD24CDFE150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070829" y="2354842"/>
            <a:ext cx="3607682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 стоматології дитячого віку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ОНП «Стоматологія», 2026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 (освітньо-науковий) рівень</a:t>
            </a:r>
          </a:p>
        </p:txBody>
      </p:sp>
      <p:sp>
        <p:nvSpPr>
          <p:cNvPr id="128" name="Google Shape;128;p19">
            <a:extLst xmlns:a="http://schemas.openxmlformats.org/drawingml/2006/main">
              <a:ext uri="{FF2B5EF4-FFF2-40B4-BE49-F238E27FC236}">
                <a16:creationId xmlns:a16="http://schemas.microsoft.com/office/drawing/2014/main" id="{E8BE2589-63BF-4D2F-8561-F73074AB7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325" y="329490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700"/>
              </a:spcAft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Укладач програми: д.мед.н., проф. М.О. Дмітрієв</a:t>
            </a:r>
          </a:p>
          <a:p xmlns:a="http://schemas.openxmlformats.org/drawingml/2006/main">
            <a:pPr algn="l">
              <a:spcAft>
                <a:spcPts val="700"/>
              </a:spcAft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Викладачі: к.мед.н., ас. А.В. Черниш; д.мед.н., проф. М.О. Дмітрієв</a:t>
            </a:r>
          </a:p>
        </p:txBody>
      </p:sp>
      <p:sp>
        <p:nvSpPr>
          <p:cNvPr id="130" name="Google Shape;130;p19">
            <a:extLst xmlns:a="http://schemas.openxmlformats.org/drawingml/2006/main">
              <a:ext uri="{FF2B5EF4-FFF2-40B4-BE49-F238E27FC236}">
                <a16:creationId xmlns:a16="http://schemas.microsoft.com/office/drawing/2014/main" id="{DE5EFCC3-FB01-4CC2-AF9A-BD8037D16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35305" y="2408390"/>
            <a:ext cx="4505385" cy="3524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Контакти кафедри: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21028, м. Вінниця, вул. Стуса, 2А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Тел.: +380 63 628 31 78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E-mail: child.stom@vnmu.edu.ua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Сайт: www.vnmu.edu.ua → кафедра стоматології дитячого віку</a:t>
            </a:r>
          </a:p>
        </p:txBody>
      </p:sp>
    </p:spTree>
    <p:extLst>
      <p:ext uri="{BB962C8B-B14F-4D97-AF65-F5344CB8AC3E}">
        <p14:creationId xmlns:p14="http://schemas.microsoft.com/office/powerpoint/2010/main" val="328900758"/>
      </p:ext>
    </p:extLst>
  </p:cSld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2026-10-05T20:28:23.4650000Z</dcterms:created>
  <dcterms:modified xsi:type="dcterms:W3CDTF">2026-10-05T20:28:23.4650000Z</dcterms:modified>
</coreProperties>
</file>