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9"/>
  </p:notesMasterIdLst>
  <p:sldIdLst>
    <p:sldId id="256" r:id="rId2"/>
    <p:sldId id="359" r:id="rId3"/>
    <p:sldId id="364" r:id="rId4"/>
    <p:sldId id="360" r:id="rId5"/>
    <p:sldId id="361" r:id="rId6"/>
    <p:sldId id="363" r:id="rId7"/>
    <p:sldId id="344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960E-DE90-4223-BBEA-3640764A0D5A}" type="datetimeFigureOut">
              <a:rPr lang="uk-UA" smtClean="0"/>
              <a:pPr/>
              <a:t>04.05.2022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8F2ED-7A07-49F2-A4B2-BD4FB929255F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298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241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87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0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92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5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661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57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29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070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5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4488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98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8733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57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96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18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534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0458" y="1124744"/>
            <a:ext cx="8458200" cy="3700466"/>
          </a:xfrm>
        </p:spPr>
        <p:txBody>
          <a:bodyPr>
            <a:noAutofit/>
          </a:bodyPr>
          <a:lstStyle/>
          <a:p>
            <a:r>
              <a:rPr lang="ru-RU" sz="3200" b="1" dirty="0"/>
              <a:t>АНТОТАЦІЯ ВИБІРКОВОЇ ДИСЦИПЛІНИ</a:t>
            </a:r>
            <a:br>
              <a:rPr lang="ru-RU" sz="3600" b="1" dirty="0"/>
            </a:br>
            <a:r>
              <a:rPr lang="ru-RU" sz="3600" b="1" dirty="0">
                <a:solidFill>
                  <a:schemeClr val="accent1"/>
                </a:solidFill>
              </a:rPr>
              <a:t>ВК 6.</a:t>
            </a:r>
            <a:r>
              <a:rPr lang="en-US" sz="3600" b="1" dirty="0">
                <a:solidFill>
                  <a:schemeClr val="accent1"/>
                </a:solidFill>
              </a:rPr>
              <a:t>6</a:t>
            </a:r>
            <a:r>
              <a:rPr lang="ru-RU" sz="3600" b="1" dirty="0">
                <a:solidFill>
                  <a:schemeClr val="accent1"/>
                </a:solidFill>
              </a:rPr>
              <a:t>. </a:t>
            </a:r>
            <a:r>
              <a:rPr lang="uk-UA" sz="3600" b="1" dirty="0">
                <a:solidFill>
                  <a:schemeClr val="accent1"/>
                </a:solidFill>
              </a:rPr>
              <a:t>Практичний курс</a:t>
            </a:r>
            <a:r>
              <a:rPr lang="en-US" sz="3600" b="1" dirty="0">
                <a:solidFill>
                  <a:schemeClr val="accent1"/>
                </a:solidFill>
              </a:rPr>
              <a:t> </a:t>
            </a:r>
            <a:r>
              <a:rPr lang="uk-UA" sz="3600" b="1" dirty="0">
                <a:solidFill>
                  <a:schemeClr val="accent1"/>
                </a:solidFill>
              </a:rPr>
              <a:t>судово-медичної</a:t>
            </a:r>
            <a:r>
              <a:rPr lang="en-US" sz="3600" b="1" dirty="0">
                <a:solidFill>
                  <a:schemeClr val="accent1"/>
                </a:solidFill>
              </a:rPr>
              <a:t> </a:t>
            </a:r>
            <a:r>
              <a:rPr lang="uk-UA" sz="3600" b="1" dirty="0">
                <a:solidFill>
                  <a:schemeClr val="accent1"/>
                </a:solidFill>
              </a:rPr>
              <a:t>гістології</a:t>
            </a:r>
            <a:br>
              <a:rPr lang="ru-RU" sz="3600" dirty="0"/>
            </a:br>
            <a:br>
              <a:rPr lang="ru-RU" sz="3200" dirty="0"/>
            </a:br>
            <a:endParaRPr lang="uk-UA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289425"/>
            <a:ext cx="8358246" cy="1071570"/>
          </a:xfrm>
        </p:spPr>
        <p:txBody>
          <a:bodyPr/>
          <a:lstStyle/>
          <a:p>
            <a:r>
              <a:rPr lang="uk-UA" dirty="0"/>
              <a:t> </a:t>
            </a:r>
            <a:r>
              <a:rPr lang="uk-UA" sz="2400" b="1" dirty="0">
                <a:solidFill>
                  <a:schemeClr val="tx1"/>
                </a:solidFill>
              </a:rPr>
              <a:t>для студентів 6 курсу спеціальності </a:t>
            </a:r>
          </a:p>
          <a:p>
            <a:r>
              <a:rPr lang="uk-UA" sz="2400" b="1" dirty="0">
                <a:solidFill>
                  <a:schemeClr val="tx1"/>
                </a:solidFill>
              </a:rPr>
              <a:t>222 «Медицина»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211C75-BF7F-4026-8026-46869CCEA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-41499"/>
            <a:ext cx="2587793" cy="18373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257D56-FD93-440D-AD03-4D0C049580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767"/>
            <a:ext cx="1049146" cy="1628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33380-7409-4CD4-A4CC-77F0F5BA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A655736-447B-401F-842F-69A4DBE69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60848"/>
            <a:ext cx="6591985" cy="3777622"/>
          </a:xfrm>
        </p:spPr>
        <p:txBody>
          <a:bodyPr>
            <a:normAutofit lnSpcReduction="10000"/>
          </a:bodyPr>
          <a:lstStyle/>
          <a:p>
            <a:r>
              <a:rPr lang="uk-UA" dirty="0"/>
              <a:t>навчання з використанням гістологічних препаратів здебільшого тваринного походження;</a:t>
            </a:r>
          </a:p>
          <a:p>
            <a:endParaRPr lang="uk-UA" dirty="0"/>
          </a:p>
          <a:p>
            <a:r>
              <a:rPr lang="uk-UA" dirty="0"/>
              <a:t>проходження курсу молодого бійця з використанням олівців та фломастерів;</a:t>
            </a:r>
          </a:p>
          <a:p>
            <a:endParaRPr lang="uk-UA" dirty="0"/>
          </a:p>
          <a:p>
            <a:r>
              <a:rPr lang="uk-UA" dirty="0"/>
              <a:t>відмінність зображень наведених в підручниках від реальної картинки під мікроскопом;</a:t>
            </a:r>
          </a:p>
          <a:p>
            <a:endParaRPr lang="uk-UA" dirty="0"/>
          </a:p>
          <a:p>
            <a:r>
              <a:rPr lang="uk-UA" dirty="0"/>
              <a:t>складність самостійного опрацювання матеріалу з теми судово-медичної гістології.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D62F83-A53A-40B3-93DE-205AADA3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1837">
            <a:off x="6374389" y="2499864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79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ACE1BF3-6E11-4BF9-BF47-91C5311FF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1720" y="836712"/>
            <a:ext cx="6591985" cy="3777622"/>
          </a:xfrm>
        </p:spPr>
        <p:txBody>
          <a:bodyPr/>
          <a:lstStyle/>
          <a:p>
            <a:pPr marL="0" indent="0">
              <a:buNone/>
            </a:pPr>
            <a:r>
              <a:rPr lang="uk-UA" b="1" dirty="0"/>
              <a:t>ОЧІКУВАННЯ                                      РЕАЛЬНІСТЬ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756539-7F9B-45F2-9DB7-A1B1FC1D1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1986621"/>
            <a:ext cx="3771900" cy="38766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C65CB37-1790-4ADC-BD6D-96A4F5D77E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75"/>
          <a:stretch/>
        </p:blipFill>
        <p:spPr>
          <a:xfrm rot="10800000">
            <a:off x="5598165" y="1991059"/>
            <a:ext cx="2646243" cy="387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90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C11F24-D440-4CE3-8048-1EEBB65D3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5B8E7AE-109A-429F-90EB-6C57CBBD6B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sz="2000" dirty="0"/>
              <a:t>оволодіння здобувачами освіти практичних навичок щодо мікроскопічної ідентифікації органів людини, що найбільш часто відбираються з метою судово-гістологічного дослідження;</a:t>
            </a:r>
          </a:p>
          <a:p>
            <a:r>
              <a:rPr lang="uk-UA" sz="2000" dirty="0"/>
              <a:t>формування достатнього обсягу практичних навичок і знань, з метою виявлення провідних патологічних станів, що зустрічаються в судово-медичній танатології;</a:t>
            </a:r>
          </a:p>
          <a:p>
            <a:r>
              <a:rPr lang="uk-UA" sz="2000" dirty="0"/>
              <a:t>набуття здобувачами освіти навичок описування виявлених мікроскопічних змін, етапів та елементів дослідження гістологічних препаратів.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1759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0491C7-B649-4DAA-B846-646E19922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1"/>
                </a:solidFill>
              </a:rPr>
              <a:t>ШЛЯХИ ДОСЯГНЕННЯ МЕТИ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8DB9B5C-F143-42B2-9784-ABBF9BF3D3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sz="2000" dirty="0"/>
              <a:t>У випадку поновлення аудиторного навчання: заняття проводяться з використанням мікроскопа під'єднаного до проектора; використовуються архівні гістологічні препарати; архівні фото препаратів.</a:t>
            </a:r>
          </a:p>
          <a:p>
            <a:r>
              <a:rPr lang="uk-UA" sz="2000" dirty="0"/>
              <a:t>У випадку продовження дистанційного навчання: заняття проводиться на базі рекомендованих ЗВО програм (</a:t>
            </a:r>
            <a:r>
              <a:rPr lang="uk-UA" sz="2000" dirty="0" err="1"/>
              <a:t>майкрософт</a:t>
            </a:r>
            <a:r>
              <a:rPr lang="uk-UA" sz="2000" dirty="0"/>
              <a:t> </a:t>
            </a:r>
            <a:r>
              <a:rPr lang="uk-UA" sz="2000" dirty="0" err="1"/>
              <a:t>тімз</a:t>
            </a:r>
            <a:r>
              <a:rPr lang="uk-UA" sz="2000" dirty="0"/>
              <a:t> тощо) шляхом демонстрації картинки від мікроскопа в реальному режимі часу; використовуються архівні гістологічні препарати.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13016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93B30B-8776-46DE-BBA7-7D8E751DB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accent1"/>
                </a:solidFill>
              </a:rPr>
              <a:t>ОЧІКУВАНІ РЕЗУЛЬТАТИ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A296201-0282-4B02-88EC-7AC2E0EE6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strike="sngStrike" dirty="0"/>
              <a:t>Створення раси </a:t>
            </a:r>
            <a:r>
              <a:rPr lang="uk-UA" strike="sngStrike" dirty="0" err="1"/>
              <a:t>надлюдей</a:t>
            </a:r>
            <a:r>
              <a:rPr lang="uk-UA" strike="sngStrike" dirty="0"/>
              <a:t>-студентів, що зможуть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Оволодіння здобувачами освіти таких навичок як:</a:t>
            </a:r>
          </a:p>
          <a:p>
            <a:r>
              <a:rPr lang="uk-UA" dirty="0"/>
              <a:t>мікроскопічна ідентифікація препаратів головного мозку, легень, серця, печінки, нирок, підшлункової залози, шкіри;</a:t>
            </a:r>
          </a:p>
          <a:p>
            <a:r>
              <a:rPr lang="uk-UA" dirty="0"/>
              <a:t>етапність дослідження та опису мікропрепаратів вищенаведених органів;</a:t>
            </a:r>
          </a:p>
          <a:p>
            <a:r>
              <a:rPr lang="uk-UA" dirty="0"/>
              <a:t>ідентифікація основних методів фарбування, що застосовуються в судовій гістології (ГЕ, Судан ІІІ, Ван </a:t>
            </a:r>
            <a:r>
              <a:rPr lang="uk-UA" dirty="0" err="1"/>
              <a:t>Гізон</a:t>
            </a:r>
            <a:r>
              <a:rPr lang="uk-UA" dirty="0"/>
              <a:t>);</a:t>
            </a:r>
          </a:p>
          <a:p>
            <a:r>
              <a:rPr lang="uk-UA" dirty="0"/>
              <a:t>формування попередніх висновків щодо найбільш розповсюджених патологій, що зустрічаються в судовій гістології.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97651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828800"/>
            <a:ext cx="6858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Розробник</a:t>
            </a:r>
            <a:r>
              <a:rPr lang="en-US" sz="2800" dirty="0"/>
              <a:t> </a:t>
            </a:r>
            <a:r>
              <a:rPr lang="uk-UA" sz="2800" dirty="0"/>
              <a:t>дисципліни:</a:t>
            </a:r>
            <a:endParaRPr lang="en-US" sz="2800" dirty="0"/>
          </a:p>
          <a:p>
            <a:pPr algn="ctr"/>
            <a:r>
              <a:rPr lang="uk-UA" sz="2800" dirty="0"/>
              <a:t>Гунас В.І.</a:t>
            </a:r>
          </a:p>
          <a:p>
            <a:pPr algn="ctr"/>
            <a:endParaRPr lang="uk-UA" sz="2800" dirty="0"/>
          </a:p>
          <a:p>
            <a:pPr algn="ctr"/>
            <a:r>
              <a:rPr lang="uk-UA" sz="2800" dirty="0"/>
              <a:t>Лектори дисципліни:</a:t>
            </a:r>
          </a:p>
          <a:p>
            <a:pPr algn="ctr"/>
            <a:r>
              <a:rPr lang="uk-UA" sz="2800" dirty="0"/>
              <a:t>Гунас В.І.</a:t>
            </a:r>
          </a:p>
          <a:p>
            <a:pPr algn="ctr"/>
            <a:r>
              <a:rPr lang="uk-UA" sz="2800" dirty="0"/>
              <a:t>Бондарчук Г.О.</a:t>
            </a:r>
          </a:p>
        </p:txBody>
      </p:sp>
    </p:spTree>
    <p:extLst>
      <p:ext uri="{BB962C8B-B14F-4D97-AF65-F5344CB8AC3E}">
        <p14:creationId xmlns:p14="http://schemas.microsoft.com/office/powerpoint/2010/main" val="152520958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1007</TotalTime>
  <Words>282</Words>
  <Application>Microsoft Office PowerPoint</Application>
  <PresentationFormat>Екран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Times New Roman</vt:lpstr>
      <vt:lpstr>Wingdings 3</vt:lpstr>
      <vt:lpstr>Легкий дым</vt:lpstr>
      <vt:lpstr>АНТОТАЦІЯ ВИБІРКОВОЇ ДИСЦИПЛІНИ ВК 6.6. Практичний курс судово-медичної гістології  </vt:lpstr>
      <vt:lpstr>АКТУАЛЬНІСТЬ КУРСУ</vt:lpstr>
      <vt:lpstr>Презентація PowerPoint</vt:lpstr>
      <vt:lpstr>МЕТА КУРСУ</vt:lpstr>
      <vt:lpstr>ШЛЯХИ ДОСЯГНЕННЯ МЕТИ</vt:lpstr>
      <vt:lpstr>ОЧІКУВАНІ РЕЗУЛЬТАТИ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3. ОСНОВИ ГОСПОДАРСЬКОЇ ДІЯЛЬНОСТІ ТА СТРАХУВАННЯ У СФЕРІ ОХОРОНИ ЗДОРОВ'Я. ПОНЯТТЯ ТА ВИДИ МЕДИЧНОЇ ДОПОМОГИ. МЕДИЧНА ПОСЛУГА, ДОГОВІР ПРО НАДАННЯ МЕДИЧНИХ ПОСЛУГ.</dc:title>
  <dc:creator>larisa moiseenko</dc:creator>
  <cp:lastModifiedBy>Валерій Ігорович Гунас</cp:lastModifiedBy>
  <cp:revision>140</cp:revision>
  <dcterms:created xsi:type="dcterms:W3CDTF">2017-12-16T18:03:10Z</dcterms:created>
  <dcterms:modified xsi:type="dcterms:W3CDTF">2022-05-04T12:26:03Z</dcterms:modified>
</cp:coreProperties>
</file>