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media/image11.svg" ContentType="image/svg+xml"/>
  <Override PartName="/ppt/media/image14.svg" ContentType="image/svg+xml"/>
  <Override PartName="/ppt/media/image18.svg" ContentType="image/svg+xml"/>
  <Override PartName="/ppt/media/image2.svg" ContentType="image/svg+xml"/>
  <Override PartName="/ppt/media/image5.svg" ContentType="image/svg+xml"/>
  <Override PartName="/ppt/media/image8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9" r:id="rId4"/>
    <p:sldId id="257" r:id="rId5"/>
    <p:sldId id="258" r:id="rId6"/>
    <p:sldId id="260" r:id="rId7"/>
    <p:sldId id="261" r:id="rId8"/>
    <p:sldId id="262" r:id="rId9"/>
  </p:sldIdLst>
  <p:sldSz cx="18288000" cy="10287000"/>
  <p:notesSz cx="6858000" cy="9144000"/>
  <p:embeddedFontLst>
    <p:embeddedFont>
      <p:font typeface="Raleway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68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font" Target="fonts/font1.fntdata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jpeg"/><Relationship Id="rId2" Type="http://schemas.openxmlformats.org/officeDocument/2006/relationships/image" Target="../media/image14.svg"/><Relationship Id="rId1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19.png"/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svg"/><Relationship Id="rId1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14.svg"/><Relationship Id="rId1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122205">
                <a:alpha val="100000"/>
              </a:srgbClr>
            </a:gs>
            <a:gs pos="20000">
              <a:srgbClr val="343B30">
                <a:alpha val="100000"/>
              </a:srgbClr>
            </a:gs>
            <a:gs pos="40000">
              <a:srgbClr val="505B4A">
                <a:alpha val="100000"/>
              </a:srgbClr>
            </a:gs>
            <a:gs pos="60000">
              <a:srgbClr val="505B4A">
                <a:alpha val="100000"/>
              </a:srgbClr>
            </a:gs>
            <a:gs pos="80000">
              <a:srgbClr val="343B30">
                <a:alpha val="100000"/>
              </a:srgbClr>
            </a:gs>
            <a:gs pos="100000">
              <a:srgbClr val="122205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988996" flipH="1">
            <a:off x="4651819" y="-194037"/>
            <a:ext cx="10507953" cy="10904480"/>
          </a:xfrm>
          <a:custGeom>
            <a:avLst/>
            <a:gdLst/>
            <a:ahLst/>
            <a:cxnLst/>
            <a:rect l="l" t="t" r="r" b="b"/>
            <a:pathLst>
              <a:path w="10507953" h="10904480">
                <a:moveTo>
                  <a:pt x="10507953" y="0"/>
                </a:moveTo>
                <a:lnTo>
                  <a:pt x="0" y="0"/>
                </a:lnTo>
                <a:lnTo>
                  <a:pt x="0" y="10904480"/>
                </a:lnTo>
                <a:lnTo>
                  <a:pt x="10507953" y="10904480"/>
                </a:lnTo>
                <a:lnTo>
                  <a:pt x="10507953" y="0"/>
                </a:lnTo>
                <a:close/>
              </a:path>
            </a:pathLst>
          </a:custGeom>
          <a:blipFill>
            <a:blip r:embed="rId1">
              <a:alphaModFix amt="25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0">
            <a:off x="2114550" y="1504950"/>
            <a:ext cx="5314950" cy="7277100"/>
            <a:chOff x="0" y="0"/>
            <a:chExt cx="1399822" cy="191660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99822" cy="1916602"/>
            </a:xfrm>
            <a:custGeom>
              <a:avLst/>
              <a:gdLst/>
              <a:ahLst/>
              <a:cxnLst/>
              <a:rect l="l" t="t" r="r" b="b"/>
              <a:pathLst>
                <a:path w="1399822" h="1916602">
                  <a:moveTo>
                    <a:pt x="87398" y="0"/>
                  </a:moveTo>
                  <a:lnTo>
                    <a:pt x="1312424" y="0"/>
                  </a:lnTo>
                  <a:cubicBezTo>
                    <a:pt x="1360693" y="0"/>
                    <a:pt x="1399822" y="39129"/>
                    <a:pt x="1399822" y="87398"/>
                  </a:cubicBezTo>
                  <a:lnTo>
                    <a:pt x="1399822" y="1829205"/>
                  </a:lnTo>
                  <a:cubicBezTo>
                    <a:pt x="1399822" y="1852384"/>
                    <a:pt x="1390614" y="1874614"/>
                    <a:pt x="1374224" y="1891004"/>
                  </a:cubicBezTo>
                  <a:cubicBezTo>
                    <a:pt x="1357834" y="1907394"/>
                    <a:pt x="1335604" y="1916602"/>
                    <a:pt x="1312424" y="1916602"/>
                  </a:cubicBezTo>
                  <a:lnTo>
                    <a:pt x="87398" y="1916602"/>
                  </a:lnTo>
                  <a:cubicBezTo>
                    <a:pt x="39129" y="1916602"/>
                    <a:pt x="0" y="1877473"/>
                    <a:pt x="0" y="1829205"/>
                  </a:cubicBezTo>
                  <a:lnTo>
                    <a:pt x="0" y="87398"/>
                  </a:lnTo>
                  <a:cubicBezTo>
                    <a:pt x="0" y="64219"/>
                    <a:pt x="9208" y="41989"/>
                    <a:pt x="25598" y="25598"/>
                  </a:cubicBezTo>
                  <a:cubicBezTo>
                    <a:pt x="41989" y="9208"/>
                    <a:pt x="64219" y="0"/>
                    <a:pt x="87398" y="0"/>
                  </a:cubicBezTo>
                  <a:close/>
                </a:path>
              </a:pathLst>
            </a:custGeom>
            <a:ln w="4762" cap="rnd">
              <a:solidFill>
                <a:srgbClr val="FFFFFF">
                  <a:alpha val="80000"/>
                </a:srgbClr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399822" cy="19547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grpSp>
        <p:nvGrpSpPr>
          <p:cNvPr id="6" name="Group 6"/>
          <p:cNvGrpSpPr/>
          <p:nvPr/>
        </p:nvGrpSpPr>
        <p:grpSpPr>
          <a:xfrm rot="0">
            <a:off x="2114550" y="1504950"/>
            <a:ext cx="5314950" cy="7277100"/>
            <a:chOff x="0" y="0"/>
            <a:chExt cx="1399822" cy="191660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99822" cy="1916602"/>
            </a:xfrm>
            <a:custGeom>
              <a:avLst/>
              <a:gdLst/>
              <a:ahLst/>
              <a:cxnLst/>
              <a:rect l="l" t="t" r="r" b="b"/>
              <a:pathLst>
                <a:path w="1399822" h="1916602">
                  <a:moveTo>
                    <a:pt x="87398" y="0"/>
                  </a:moveTo>
                  <a:lnTo>
                    <a:pt x="1312424" y="0"/>
                  </a:lnTo>
                  <a:cubicBezTo>
                    <a:pt x="1360693" y="0"/>
                    <a:pt x="1399822" y="39129"/>
                    <a:pt x="1399822" y="87398"/>
                  </a:cubicBezTo>
                  <a:lnTo>
                    <a:pt x="1399822" y="1829205"/>
                  </a:lnTo>
                  <a:cubicBezTo>
                    <a:pt x="1399822" y="1852384"/>
                    <a:pt x="1390614" y="1874614"/>
                    <a:pt x="1374224" y="1891004"/>
                  </a:cubicBezTo>
                  <a:cubicBezTo>
                    <a:pt x="1357834" y="1907394"/>
                    <a:pt x="1335604" y="1916602"/>
                    <a:pt x="1312424" y="1916602"/>
                  </a:cubicBezTo>
                  <a:lnTo>
                    <a:pt x="87398" y="1916602"/>
                  </a:lnTo>
                  <a:cubicBezTo>
                    <a:pt x="39129" y="1916602"/>
                    <a:pt x="0" y="1877473"/>
                    <a:pt x="0" y="1829205"/>
                  </a:cubicBezTo>
                  <a:lnTo>
                    <a:pt x="0" y="87398"/>
                  </a:lnTo>
                  <a:cubicBezTo>
                    <a:pt x="0" y="64219"/>
                    <a:pt x="9208" y="41989"/>
                    <a:pt x="25598" y="25598"/>
                  </a:cubicBezTo>
                  <a:cubicBezTo>
                    <a:pt x="41989" y="9208"/>
                    <a:pt x="64219" y="0"/>
                    <a:pt x="87398" y="0"/>
                  </a:cubicBezTo>
                  <a:close/>
                </a:path>
              </a:pathLst>
            </a:custGeom>
            <a:solidFill>
              <a:srgbClr val="FFFFFF">
                <a:alpha val="7843"/>
              </a:srgbClr>
            </a:solidFill>
            <a:ln cap="rnd">
              <a:noFill/>
              <a:prstDash val="solid"/>
              <a:round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399822" cy="19547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0">
            <a:off x="3028950" y="2190750"/>
            <a:ext cx="6115050" cy="5905500"/>
            <a:chOff x="0" y="0"/>
            <a:chExt cx="947381" cy="91491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47381" cy="914916"/>
            </a:xfrm>
            <a:custGeom>
              <a:avLst/>
              <a:gdLst/>
              <a:ahLst/>
              <a:cxnLst/>
              <a:rect l="l" t="t" r="r" b="b"/>
              <a:pathLst>
                <a:path w="947381" h="914916">
                  <a:moveTo>
                    <a:pt x="82293" y="0"/>
                  </a:moveTo>
                  <a:lnTo>
                    <a:pt x="865088" y="0"/>
                  </a:lnTo>
                  <a:cubicBezTo>
                    <a:pt x="886914" y="0"/>
                    <a:pt x="907845" y="8670"/>
                    <a:pt x="923278" y="24103"/>
                  </a:cubicBezTo>
                  <a:cubicBezTo>
                    <a:pt x="938711" y="39536"/>
                    <a:pt x="947381" y="60467"/>
                    <a:pt x="947381" y="82293"/>
                  </a:cubicBezTo>
                  <a:lnTo>
                    <a:pt x="947381" y="832624"/>
                  </a:lnTo>
                  <a:cubicBezTo>
                    <a:pt x="947381" y="878073"/>
                    <a:pt x="910537" y="914916"/>
                    <a:pt x="865088" y="914916"/>
                  </a:cubicBezTo>
                  <a:lnTo>
                    <a:pt x="82293" y="914916"/>
                  </a:lnTo>
                  <a:cubicBezTo>
                    <a:pt x="60467" y="914916"/>
                    <a:pt x="39536" y="906246"/>
                    <a:pt x="24103" y="890813"/>
                  </a:cubicBezTo>
                  <a:cubicBezTo>
                    <a:pt x="8670" y="875380"/>
                    <a:pt x="0" y="854449"/>
                    <a:pt x="0" y="832624"/>
                  </a:cubicBezTo>
                  <a:lnTo>
                    <a:pt x="0" y="82293"/>
                  </a:lnTo>
                  <a:cubicBezTo>
                    <a:pt x="0" y="36844"/>
                    <a:pt x="36844" y="0"/>
                    <a:pt x="82293" y="0"/>
                  </a:cubicBezTo>
                  <a:close/>
                </a:path>
              </a:pathLst>
            </a:custGeom>
            <a:blipFill>
              <a:blip r:embed="rId3"/>
              <a:stretch>
                <a:fillRect t="-35088" b="-20331"/>
              </a:stretch>
            </a:blipFill>
          </p:spPr>
        </p:sp>
      </p:grpSp>
      <p:grpSp>
        <p:nvGrpSpPr>
          <p:cNvPr id="11" name="Group 11"/>
          <p:cNvGrpSpPr/>
          <p:nvPr/>
        </p:nvGrpSpPr>
        <p:grpSpPr>
          <a:xfrm rot="0">
            <a:off x="1562100" y="4524375"/>
            <a:ext cx="1238250" cy="1238250"/>
            <a:chOff x="0" y="0"/>
            <a:chExt cx="813383" cy="81338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3383" cy="813383"/>
            </a:xfrm>
            <a:custGeom>
              <a:avLst/>
              <a:gdLst/>
              <a:ahLst/>
              <a:cxnLst/>
              <a:rect l="l" t="t" r="r" b="b"/>
              <a:pathLst>
                <a:path w="813383" h="813383">
                  <a:moveTo>
                    <a:pt x="406691" y="0"/>
                  </a:moveTo>
                  <a:cubicBezTo>
                    <a:pt x="182082" y="0"/>
                    <a:pt x="0" y="182082"/>
                    <a:pt x="0" y="406691"/>
                  </a:cubicBezTo>
                  <a:cubicBezTo>
                    <a:pt x="0" y="631301"/>
                    <a:pt x="182082" y="813383"/>
                    <a:pt x="406691" y="813383"/>
                  </a:cubicBezTo>
                  <a:cubicBezTo>
                    <a:pt x="631301" y="813383"/>
                    <a:pt x="813383" y="631301"/>
                    <a:pt x="813383" y="406691"/>
                  </a:cubicBezTo>
                  <a:cubicBezTo>
                    <a:pt x="813383" y="182082"/>
                    <a:pt x="631301" y="0"/>
                    <a:pt x="406691" y="0"/>
                  </a:cubicBezTo>
                  <a:close/>
                </a:path>
              </a:pathLst>
            </a:custGeom>
            <a:solidFill>
              <a:srgbClr val="CCE9BB">
                <a:alpha val="19608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76255" y="38155"/>
              <a:ext cx="660873" cy="6989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grpSp>
        <p:nvGrpSpPr>
          <p:cNvPr id="14" name="Group 14"/>
          <p:cNvGrpSpPr/>
          <p:nvPr/>
        </p:nvGrpSpPr>
        <p:grpSpPr>
          <a:xfrm rot="0">
            <a:off x="1764506" y="4726781"/>
            <a:ext cx="833438" cy="833438"/>
            <a:chOff x="0" y="0"/>
            <a:chExt cx="840694" cy="84069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40694" cy="840694"/>
            </a:xfrm>
            <a:custGeom>
              <a:avLst/>
              <a:gdLst/>
              <a:ahLst/>
              <a:cxnLst/>
              <a:rect l="l" t="t" r="r" b="b"/>
              <a:pathLst>
                <a:path w="840694" h="840694">
                  <a:moveTo>
                    <a:pt x="420347" y="0"/>
                  </a:moveTo>
                  <a:cubicBezTo>
                    <a:pt x="188196" y="0"/>
                    <a:pt x="0" y="188196"/>
                    <a:pt x="0" y="420347"/>
                  </a:cubicBezTo>
                  <a:cubicBezTo>
                    <a:pt x="0" y="652498"/>
                    <a:pt x="188196" y="840694"/>
                    <a:pt x="420347" y="840694"/>
                  </a:cubicBezTo>
                  <a:cubicBezTo>
                    <a:pt x="652498" y="840694"/>
                    <a:pt x="840694" y="652498"/>
                    <a:pt x="840694" y="420347"/>
                  </a:cubicBezTo>
                  <a:cubicBezTo>
                    <a:pt x="840694" y="188196"/>
                    <a:pt x="652498" y="0"/>
                    <a:pt x="420347" y="0"/>
                  </a:cubicBezTo>
                  <a:close/>
                </a:path>
              </a:pathLst>
            </a:custGeom>
            <a:solidFill>
              <a:srgbClr val="2B2B2B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8815" y="40715"/>
              <a:ext cx="683064" cy="7211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sp>
        <p:nvSpPr>
          <p:cNvPr id="17" name="Freeform 17"/>
          <p:cNvSpPr/>
          <p:nvPr/>
        </p:nvSpPr>
        <p:spPr>
          <a:xfrm rot="5400000" flipH="1">
            <a:off x="1752600" y="4714875"/>
            <a:ext cx="857250" cy="857250"/>
          </a:xfrm>
          <a:custGeom>
            <a:avLst/>
            <a:gdLst/>
            <a:ahLst/>
            <a:cxnLst/>
            <a:rect l="l" t="t" r="r" b="b"/>
            <a:pathLst>
              <a:path w="857250" h="857250">
                <a:moveTo>
                  <a:pt x="857250" y="0"/>
                </a:moveTo>
                <a:lnTo>
                  <a:pt x="0" y="0"/>
                </a:lnTo>
                <a:lnTo>
                  <a:pt x="0" y="857250"/>
                </a:lnTo>
                <a:lnTo>
                  <a:pt x="857250" y="857250"/>
                </a:lnTo>
                <a:lnTo>
                  <a:pt x="857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 rot="0">
            <a:off x="2328037" y="798404"/>
            <a:ext cx="53728" cy="53728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CE9BB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74078" tIns="74078" rIns="74078" bIns="74078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9269730" y="3083560"/>
            <a:ext cx="8399780" cy="20313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altLang="en-US" sz="6600" b="1" spc="-211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ВК 5.8 Невідкладні стани в акушерстві</a:t>
            </a:r>
            <a:endParaRPr lang="uk-UA" altLang="en-US" sz="6600" b="1" spc="-211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0229850" y="3969034"/>
            <a:ext cx="7600950" cy="1172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50"/>
              </a:lnSpc>
            </a:pPr>
            <a:endParaRPr lang="en-US" sz="8800" b="1" spc="-211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7" name="AutoShape 27"/>
          <p:cNvSpPr/>
          <p:nvPr/>
        </p:nvSpPr>
        <p:spPr>
          <a:xfrm flipV="1">
            <a:off x="10229850" y="5471825"/>
            <a:ext cx="6838950" cy="0"/>
          </a:xfrm>
          <a:prstGeom prst="line">
            <a:avLst/>
          </a:prstGeom>
          <a:ln w="38100" cap="flat">
            <a:solidFill>
              <a:srgbClr val="CCE9B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3" name="TextBox 6"/>
          <p:cNvSpPr txBox="1"/>
          <p:nvPr/>
        </p:nvSpPr>
        <p:spPr>
          <a:xfrm>
            <a:off x="9372600" y="5765165"/>
            <a:ext cx="8552180" cy="293941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3600" b="1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ІЗ Педіатрія</a:t>
            </a:r>
            <a:endParaRPr lang="uk-UA" altLang="en-US" sz="3600" spc="-197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Галузь знань: </a:t>
            </a:r>
            <a:r>
              <a:rPr lang="uk-UA" altLang="en-US" sz="3600" b="1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 Охорона здоров</a:t>
            </a:r>
            <a:r>
              <a:rPr lang="en-US" altLang="uk-UA" sz="3600" b="1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’</a:t>
            </a:r>
            <a:r>
              <a:rPr lang="uk-UA" altLang="en-US" sz="3600" b="1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я</a:t>
            </a:r>
            <a:endParaRPr lang="uk-UA" altLang="en-US" sz="3600" b="1" spc="-197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Освітньо-професійна програма: </a:t>
            </a:r>
            <a:r>
              <a:rPr lang="uk-UA" altLang="en-US" sz="3600" b="1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“Педіатрія”</a:t>
            </a:r>
            <a:endParaRPr lang="uk-UA" altLang="en-US" sz="3600" spc="-197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Рівень вищої освіти: </a:t>
            </a:r>
            <a:r>
              <a:rPr lang="uk-UA" altLang="en-US" sz="3600" b="1" spc="-197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Другий (магістерський)</a:t>
            </a:r>
            <a:endParaRPr lang="uk-UA" altLang="en-US" sz="3600" b="1" spc="-197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34" name="Text Box 33"/>
          <p:cNvSpPr txBox="1"/>
          <p:nvPr/>
        </p:nvSpPr>
        <p:spPr>
          <a:xfrm>
            <a:off x="5334000" y="190500"/>
            <a:ext cx="8552180" cy="12592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000" b="1">
                <a:solidFill>
                  <a:schemeClr val="bg1"/>
                </a:solidFill>
                <a:latin typeface="Times New Roman Bold" panose="02020603050405020304" charset="0"/>
                <a:cs typeface="Times New Roman Bold" panose="02020603050405020304" charset="0"/>
              </a:rPr>
              <a:t>Вінницький національний медичний університет ім. М.І. Пирогова МОЗ України</a:t>
            </a:r>
            <a:endParaRPr lang="uk-UA" altLang="en-US" sz="2000" b="1">
              <a:solidFill>
                <a:schemeClr val="bg1"/>
              </a:solidFill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000" b="1">
                <a:solidFill>
                  <a:schemeClr val="bg1"/>
                </a:solidFill>
                <a:latin typeface="Times New Roman Bold" panose="02020603050405020304" charset="0"/>
                <a:cs typeface="Times New Roman Bold" panose="02020603050405020304" charset="0"/>
              </a:rPr>
              <a:t>Кафедра акушерства та гінекології №2</a:t>
            </a:r>
            <a:endParaRPr lang="uk-UA" altLang="en-US" sz="2000" b="1">
              <a:solidFill>
                <a:schemeClr val="bg1"/>
              </a:solidFill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pic>
        <p:nvPicPr>
          <p:cNvPr id="18" name="Picture 17" descr="Фаховий каталог ВК Педіатрія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68600" y="175260"/>
            <a:ext cx="2613025" cy="26130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122205">
                <a:alpha val="100000"/>
              </a:srgbClr>
            </a:gs>
            <a:gs pos="20000">
              <a:srgbClr val="343B30">
                <a:alpha val="100000"/>
              </a:srgbClr>
            </a:gs>
            <a:gs pos="40000">
              <a:srgbClr val="505B4A">
                <a:alpha val="100000"/>
              </a:srgbClr>
            </a:gs>
            <a:gs pos="60000">
              <a:srgbClr val="505B4A">
                <a:alpha val="100000"/>
              </a:srgbClr>
            </a:gs>
            <a:gs pos="80000">
              <a:srgbClr val="343B30">
                <a:alpha val="100000"/>
              </a:srgbClr>
            </a:gs>
            <a:gs pos="100000">
              <a:srgbClr val="122205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430751" flipH="1" flipV="1">
            <a:off x="-4996571" y="303132"/>
            <a:ext cx="12346671" cy="12575313"/>
          </a:xfrm>
          <a:custGeom>
            <a:avLst/>
            <a:gdLst/>
            <a:ahLst/>
            <a:cxnLst/>
            <a:rect l="l" t="t" r="r" b="b"/>
            <a:pathLst>
              <a:path w="12346671" h="12575313">
                <a:moveTo>
                  <a:pt x="12346671" y="12575312"/>
                </a:moveTo>
                <a:lnTo>
                  <a:pt x="0" y="12575312"/>
                </a:lnTo>
                <a:lnTo>
                  <a:pt x="0" y="0"/>
                </a:lnTo>
                <a:lnTo>
                  <a:pt x="12346671" y="0"/>
                </a:lnTo>
                <a:lnTo>
                  <a:pt x="12346671" y="12575312"/>
                </a:lnTo>
                <a:close/>
              </a:path>
            </a:pathLst>
          </a:custGeom>
          <a:blipFill>
            <a:blip r:embed="rId1">
              <a:alphaModFix amt="25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0">
            <a:off x="8839200" y="1219200"/>
            <a:ext cx="7848600" cy="7848600"/>
            <a:chOff x="0" y="0"/>
            <a:chExt cx="5155595" cy="515559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155595" cy="5155595"/>
            </a:xfrm>
            <a:custGeom>
              <a:avLst/>
              <a:gdLst/>
              <a:ahLst/>
              <a:cxnLst/>
              <a:rect l="l" t="t" r="r" b="b"/>
              <a:pathLst>
                <a:path w="5155595" h="5155595">
                  <a:moveTo>
                    <a:pt x="2577797" y="0"/>
                  </a:moveTo>
                  <a:cubicBezTo>
                    <a:pt x="1154119" y="0"/>
                    <a:pt x="0" y="1154119"/>
                    <a:pt x="0" y="2577797"/>
                  </a:cubicBezTo>
                  <a:cubicBezTo>
                    <a:pt x="0" y="4001476"/>
                    <a:pt x="1154119" y="5155595"/>
                    <a:pt x="2577797" y="5155595"/>
                  </a:cubicBezTo>
                  <a:cubicBezTo>
                    <a:pt x="4001476" y="5155595"/>
                    <a:pt x="5155595" y="4001476"/>
                    <a:pt x="5155595" y="2577797"/>
                  </a:cubicBezTo>
                  <a:cubicBezTo>
                    <a:pt x="5155595" y="1154119"/>
                    <a:pt x="4001476" y="0"/>
                    <a:pt x="2577797" y="0"/>
                  </a:cubicBezTo>
                  <a:close/>
                </a:path>
              </a:pathLst>
            </a:custGeom>
            <a:ln w="4762" cap="sq">
              <a:solidFill>
                <a:srgbClr val="FFFFFF">
                  <a:alpha val="80000"/>
                </a:srgbClr>
              </a:soli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483337" y="445237"/>
              <a:ext cx="4188921" cy="42270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grpSp>
        <p:nvGrpSpPr>
          <p:cNvPr id="6" name="Group 6"/>
          <p:cNvGrpSpPr/>
          <p:nvPr/>
        </p:nvGrpSpPr>
        <p:grpSpPr>
          <a:xfrm rot="0">
            <a:off x="8839200" y="1219200"/>
            <a:ext cx="7848600" cy="7848600"/>
            <a:chOff x="0" y="0"/>
            <a:chExt cx="5155595" cy="515559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155595" cy="5155595"/>
            </a:xfrm>
            <a:custGeom>
              <a:avLst/>
              <a:gdLst/>
              <a:ahLst/>
              <a:cxnLst/>
              <a:rect l="l" t="t" r="r" b="b"/>
              <a:pathLst>
                <a:path w="5155595" h="5155595">
                  <a:moveTo>
                    <a:pt x="2577797" y="0"/>
                  </a:moveTo>
                  <a:cubicBezTo>
                    <a:pt x="1154119" y="0"/>
                    <a:pt x="0" y="1154119"/>
                    <a:pt x="0" y="2577797"/>
                  </a:cubicBezTo>
                  <a:cubicBezTo>
                    <a:pt x="0" y="4001476"/>
                    <a:pt x="1154119" y="5155595"/>
                    <a:pt x="2577797" y="5155595"/>
                  </a:cubicBezTo>
                  <a:cubicBezTo>
                    <a:pt x="4001476" y="5155595"/>
                    <a:pt x="5155595" y="4001476"/>
                    <a:pt x="5155595" y="2577797"/>
                  </a:cubicBezTo>
                  <a:cubicBezTo>
                    <a:pt x="5155595" y="1154119"/>
                    <a:pt x="4001476" y="0"/>
                    <a:pt x="2577797" y="0"/>
                  </a:cubicBezTo>
                  <a:close/>
                </a:path>
              </a:pathLst>
            </a:custGeom>
            <a:solidFill>
              <a:srgbClr val="FFFFFF">
                <a:alpha val="7843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483337" y="445237"/>
              <a:ext cx="4188921" cy="42270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0">
            <a:off x="1600200" y="2362200"/>
            <a:ext cx="11163300" cy="5562600"/>
            <a:chOff x="0" y="0"/>
            <a:chExt cx="2940128" cy="146504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940128" cy="1465047"/>
            </a:xfrm>
            <a:custGeom>
              <a:avLst/>
              <a:gdLst/>
              <a:ahLst/>
              <a:cxnLst/>
              <a:rect l="l" t="t" r="r" b="b"/>
              <a:pathLst>
                <a:path w="2940128" h="1465047">
                  <a:moveTo>
                    <a:pt x="45078" y="0"/>
                  </a:moveTo>
                  <a:lnTo>
                    <a:pt x="2895050" y="0"/>
                  </a:lnTo>
                  <a:cubicBezTo>
                    <a:pt x="2907006" y="0"/>
                    <a:pt x="2918471" y="4749"/>
                    <a:pt x="2926925" y="13203"/>
                  </a:cubicBezTo>
                  <a:cubicBezTo>
                    <a:pt x="2935379" y="21657"/>
                    <a:pt x="2940128" y="33123"/>
                    <a:pt x="2940128" y="45078"/>
                  </a:cubicBezTo>
                  <a:lnTo>
                    <a:pt x="2940128" y="1419968"/>
                  </a:lnTo>
                  <a:cubicBezTo>
                    <a:pt x="2940128" y="1431924"/>
                    <a:pt x="2935379" y="1443390"/>
                    <a:pt x="2926925" y="1451844"/>
                  </a:cubicBezTo>
                  <a:cubicBezTo>
                    <a:pt x="2918471" y="1460298"/>
                    <a:pt x="2907006" y="1465047"/>
                    <a:pt x="2895050" y="1465047"/>
                  </a:cubicBezTo>
                  <a:lnTo>
                    <a:pt x="45078" y="1465047"/>
                  </a:lnTo>
                  <a:cubicBezTo>
                    <a:pt x="33123" y="1465047"/>
                    <a:pt x="21657" y="1460298"/>
                    <a:pt x="13203" y="1451844"/>
                  </a:cubicBezTo>
                  <a:cubicBezTo>
                    <a:pt x="4749" y="1443390"/>
                    <a:pt x="0" y="1431924"/>
                    <a:pt x="0" y="1419968"/>
                  </a:cubicBezTo>
                  <a:lnTo>
                    <a:pt x="0" y="45078"/>
                  </a:lnTo>
                  <a:cubicBezTo>
                    <a:pt x="0" y="33123"/>
                    <a:pt x="4749" y="21657"/>
                    <a:pt x="13203" y="13203"/>
                  </a:cubicBezTo>
                  <a:cubicBezTo>
                    <a:pt x="21657" y="4749"/>
                    <a:pt x="33123" y="0"/>
                    <a:pt x="45078" y="0"/>
                  </a:cubicBezTo>
                  <a:close/>
                </a:path>
              </a:pathLst>
            </a:custGeom>
            <a:ln w="4762" cap="rnd">
              <a:solidFill>
                <a:srgbClr val="FFFFFF">
                  <a:alpha val="80000"/>
                </a:srgbClr>
              </a:solidFill>
              <a:prstDash val="solid"/>
              <a:round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940128" cy="15031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0">
            <a:off x="1600200" y="2362200"/>
            <a:ext cx="11163300" cy="5562600"/>
            <a:chOff x="0" y="0"/>
            <a:chExt cx="2940128" cy="146504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940128" cy="1465047"/>
            </a:xfrm>
            <a:custGeom>
              <a:avLst/>
              <a:gdLst/>
              <a:ahLst/>
              <a:cxnLst/>
              <a:rect l="l" t="t" r="r" b="b"/>
              <a:pathLst>
                <a:path w="2940128" h="1465047">
                  <a:moveTo>
                    <a:pt x="45078" y="0"/>
                  </a:moveTo>
                  <a:lnTo>
                    <a:pt x="2895050" y="0"/>
                  </a:lnTo>
                  <a:cubicBezTo>
                    <a:pt x="2907006" y="0"/>
                    <a:pt x="2918471" y="4749"/>
                    <a:pt x="2926925" y="13203"/>
                  </a:cubicBezTo>
                  <a:cubicBezTo>
                    <a:pt x="2935379" y="21657"/>
                    <a:pt x="2940128" y="33123"/>
                    <a:pt x="2940128" y="45078"/>
                  </a:cubicBezTo>
                  <a:lnTo>
                    <a:pt x="2940128" y="1419968"/>
                  </a:lnTo>
                  <a:cubicBezTo>
                    <a:pt x="2940128" y="1431924"/>
                    <a:pt x="2935379" y="1443390"/>
                    <a:pt x="2926925" y="1451844"/>
                  </a:cubicBezTo>
                  <a:cubicBezTo>
                    <a:pt x="2918471" y="1460298"/>
                    <a:pt x="2907006" y="1465047"/>
                    <a:pt x="2895050" y="1465047"/>
                  </a:cubicBezTo>
                  <a:lnTo>
                    <a:pt x="45078" y="1465047"/>
                  </a:lnTo>
                  <a:cubicBezTo>
                    <a:pt x="33123" y="1465047"/>
                    <a:pt x="21657" y="1460298"/>
                    <a:pt x="13203" y="1451844"/>
                  </a:cubicBezTo>
                  <a:cubicBezTo>
                    <a:pt x="4749" y="1443390"/>
                    <a:pt x="0" y="1431924"/>
                    <a:pt x="0" y="1419968"/>
                  </a:cubicBezTo>
                  <a:lnTo>
                    <a:pt x="0" y="45078"/>
                  </a:lnTo>
                  <a:cubicBezTo>
                    <a:pt x="0" y="33123"/>
                    <a:pt x="4749" y="21657"/>
                    <a:pt x="13203" y="13203"/>
                  </a:cubicBezTo>
                  <a:cubicBezTo>
                    <a:pt x="21657" y="4749"/>
                    <a:pt x="33123" y="0"/>
                    <a:pt x="45078" y="0"/>
                  </a:cubicBezTo>
                  <a:close/>
                </a:path>
              </a:pathLst>
            </a:custGeom>
            <a:solidFill>
              <a:srgbClr val="FFFFFF">
                <a:alpha val="7843"/>
              </a:srgbClr>
            </a:solidFill>
            <a:ln cap="rnd">
              <a:noFill/>
              <a:prstDash val="solid"/>
              <a:round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940128" cy="15031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grpSp>
        <p:nvGrpSpPr>
          <p:cNvPr id="19" name="Group 19"/>
          <p:cNvGrpSpPr/>
          <p:nvPr/>
        </p:nvGrpSpPr>
        <p:grpSpPr>
          <a:xfrm rot="0">
            <a:off x="2328037" y="798404"/>
            <a:ext cx="53728" cy="53728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CE9BB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74078" tIns="74078" rIns="74078" bIns="74078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id="24" name="AutoShape 24"/>
          <p:cNvSpPr/>
          <p:nvPr/>
        </p:nvSpPr>
        <p:spPr>
          <a:xfrm>
            <a:off x="2057400" y="2857246"/>
            <a:ext cx="1177895" cy="0"/>
          </a:xfrm>
          <a:prstGeom prst="line">
            <a:avLst/>
          </a:prstGeom>
          <a:ln w="133350" cap="flat">
            <a:solidFill>
              <a:srgbClr val="CCE9B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5" name="TextBox 25"/>
          <p:cNvSpPr txBox="1"/>
          <p:nvPr/>
        </p:nvSpPr>
        <p:spPr>
          <a:xfrm>
            <a:off x="2286000" y="3085846"/>
            <a:ext cx="5349526" cy="1144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65"/>
              </a:lnSpc>
            </a:pPr>
            <a:r>
              <a:rPr lang="uk-UA" altLang="en-US" sz="3600" b="1" spc="50">
                <a:solidFill>
                  <a:srgbClr val="FFFFFF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Паспорт освітнього компонента</a:t>
            </a:r>
            <a:endParaRPr lang="uk-UA" altLang="en-US" sz="3600" b="1" spc="50">
              <a:solidFill>
                <a:srgbClr val="FFFFFF"/>
              </a:solidFill>
              <a:latin typeface="Poppins Semi-Bold"/>
              <a:ea typeface="Poppins Semi-Bold"/>
              <a:cs typeface="Poppins Semi-Bold"/>
              <a:sym typeface="Poppins Semi-Bold"/>
            </a:endParaRPr>
          </a:p>
        </p:txBody>
      </p:sp>
      <p:sp>
        <p:nvSpPr>
          <p:cNvPr id="27" name="TextBox 7"/>
          <p:cNvSpPr txBox="1"/>
          <p:nvPr/>
        </p:nvSpPr>
        <p:spPr>
          <a:xfrm>
            <a:off x="1905000" y="4457700"/>
            <a:ext cx="6376670" cy="305308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3200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3200" b="1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ІЗ Педіатрія</a:t>
            </a:r>
            <a:endParaRPr lang="uk-UA" altLang="en-US" sz="3200" u="none" strike="noStrike" spc="-153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3200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Курс:</a:t>
            </a:r>
            <a:r>
              <a:rPr lang="uk-UA" altLang="en-US" sz="3200" b="1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5-й</a:t>
            </a:r>
            <a:endParaRPr lang="uk-UA" altLang="en-US" sz="3200" u="none" strike="noStrike" spc="-153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3200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Кредити: </a:t>
            </a:r>
            <a:r>
              <a:rPr lang="uk-UA" altLang="en-US" sz="3200" b="1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3</a:t>
            </a:r>
            <a:r>
              <a:rPr lang="uk-UA" altLang="en-US" sz="3200" b="1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,0</a:t>
            </a:r>
            <a:endParaRPr lang="uk-UA" altLang="en-US" sz="3200" u="none" strike="noStrike" spc="-153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3200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Форма контролю: </a:t>
            </a:r>
            <a:r>
              <a:rPr lang="uk-UA" altLang="en-US" sz="3200" b="1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залік</a:t>
            </a:r>
            <a:endParaRPr lang="uk-UA" altLang="en-US" sz="3200" u="none" strike="noStrike" spc="-153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3200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Мова: </a:t>
            </a:r>
            <a:r>
              <a:rPr lang="uk-UA" altLang="en-US" sz="3200" b="1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українська, англійська</a:t>
            </a:r>
            <a:endParaRPr lang="uk-UA" altLang="en-US" sz="3200" u="none" strike="noStrike" spc="-153">
              <a:solidFill>
                <a:schemeClr val="bg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3200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Пререквізити: </a:t>
            </a:r>
            <a:r>
              <a:rPr lang="uk-UA" altLang="en-US" sz="3200" b="1" u="none" strike="noStrike" spc="-153">
                <a:solidFill>
                  <a:schemeClr val="bg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не вимагаються 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ts val="3080"/>
              </a:lnSpc>
              <a:spcBef>
                <a:spcPct val="0"/>
              </a:spcBef>
            </a:pP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pic>
        <p:nvPicPr>
          <p:cNvPr id="28" name="Picture 27" descr="depositphotos_83364950-stock-illustration-flat-health-care-and-medica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20000">
            <a:off x="9928860" y="2350770"/>
            <a:ext cx="5594985" cy="5594985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122205">
                <a:alpha val="100000"/>
              </a:srgbClr>
            </a:gs>
            <a:gs pos="20000">
              <a:srgbClr val="343B30">
                <a:alpha val="100000"/>
              </a:srgbClr>
            </a:gs>
            <a:gs pos="40000">
              <a:srgbClr val="505B4A">
                <a:alpha val="100000"/>
              </a:srgbClr>
            </a:gs>
            <a:gs pos="60000">
              <a:srgbClr val="505B4A">
                <a:alpha val="100000"/>
              </a:srgbClr>
            </a:gs>
            <a:gs pos="80000">
              <a:srgbClr val="343B30">
                <a:alpha val="100000"/>
              </a:srgbClr>
            </a:gs>
            <a:gs pos="100000">
              <a:srgbClr val="122205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0524874" flipH="1">
            <a:off x="-10371944" y="-5408333"/>
            <a:ext cx="21849347" cy="19624686"/>
          </a:xfrm>
          <a:custGeom>
            <a:avLst/>
            <a:gdLst/>
            <a:ahLst/>
            <a:cxnLst/>
            <a:rect l="l" t="t" r="r" b="b"/>
            <a:pathLst>
              <a:path w="21849347" h="19624686">
                <a:moveTo>
                  <a:pt x="21849348" y="0"/>
                </a:moveTo>
                <a:lnTo>
                  <a:pt x="0" y="0"/>
                </a:lnTo>
                <a:lnTo>
                  <a:pt x="0" y="19624687"/>
                </a:lnTo>
                <a:lnTo>
                  <a:pt x="21849348" y="19624687"/>
                </a:lnTo>
                <a:lnTo>
                  <a:pt x="21849348" y="0"/>
                </a:lnTo>
                <a:close/>
              </a:path>
            </a:pathLst>
          </a:custGeom>
          <a:blipFill>
            <a:blip r:embed="rId1">
              <a:alphaModFix amt="25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 rot="0">
            <a:off x="2328037" y="798404"/>
            <a:ext cx="53728" cy="53728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CE9BB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74078" tIns="74078" rIns="74078" bIns="74078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id="22" name="AutoShape 22"/>
          <p:cNvSpPr/>
          <p:nvPr/>
        </p:nvSpPr>
        <p:spPr>
          <a:xfrm>
            <a:off x="304725" y="1790739"/>
            <a:ext cx="5715000" cy="0"/>
          </a:xfrm>
          <a:prstGeom prst="line">
            <a:avLst/>
          </a:prstGeom>
          <a:ln w="28575" cap="flat">
            <a:solidFill>
              <a:srgbClr val="CCE9B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7" name="Text Box 36"/>
          <p:cNvSpPr txBox="1"/>
          <p:nvPr/>
        </p:nvSpPr>
        <p:spPr>
          <a:xfrm>
            <a:off x="304800" y="876300"/>
            <a:ext cx="60960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en-US" sz="5400" b="1">
                <a:solidFill>
                  <a:schemeClr val="bg1"/>
                </a:solidFill>
                <a:latin typeface="Times New Roman Bold" panose="02020603050405020304" charset="0"/>
                <a:cs typeface="Times New Roman Bold" panose="02020603050405020304" charset="0"/>
              </a:rPr>
              <a:t>Чому варто обрати цей курс?</a:t>
            </a:r>
            <a:endParaRPr lang="uk-UA" altLang="en-US" sz="5400" b="1">
              <a:solidFill>
                <a:schemeClr val="bg1"/>
              </a:solidFill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8" name="Text Box 37"/>
          <p:cNvSpPr txBox="1"/>
          <p:nvPr/>
        </p:nvSpPr>
        <p:spPr>
          <a:xfrm>
            <a:off x="250190" y="2872740"/>
            <a:ext cx="9340850" cy="62077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2000" b="1">
                <a:solidFill>
                  <a:schemeClr val="bg1"/>
                </a:solidFill>
              </a:rPr>
              <a:t>Навички порятунку життя «тут і зараз»:</a:t>
            </a:r>
            <a:r>
              <a:rPr lang="en-US" altLang="en-US" sz="2000">
                <a:solidFill>
                  <a:schemeClr val="bg1"/>
                </a:solidFill>
              </a:rPr>
              <a:t> Акушерські невідкладні стани (кровотечі, прееклампсія, емболія) розвиваються блискавично. Курс дає чіткі, автоматизовані алгоритми дій, які дозволяють лікарю не панікувати, а рятувати життя матері та дитини в критичні хвилини.</a:t>
            </a:r>
            <a:endParaRPr lang="en-US" altLang="en-US" sz="2000">
              <a:solidFill>
                <a:schemeClr val="bg1"/>
              </a:solidFill>
            </a:endParaRPr>
          </a:p>
          <a:p>
            <a:endParaRPr lang="en-US" altLang="en-US" sz="2000">
              <a:solidFill>
                <a:schemeClr val="bg1"/>
              </a:solidFill>
            </a:endParaRPr>
          </a:p>
          <a:p>
            <a:r>
              <a:rPr lang="en-US" altLang="en-US" sz="2000" b="1">
                <a:solidFill>
                  <a:schemeClr val="bg1"/>
                </a:solidFill>
              </a:rPr>
              <a:t>Універсальність для будь-якого лікаря:</a:t>
            </a:r>
            <a:r>
              <a:rPr lang="en-US" altLang="en-US" sz="2000">
                <a:solidFill>
                  <a:schemeClr val="bg1"/>
                </a:solidFill>
              </a:rPr>
              <a:t> Критична ситуація з вагітною може статися не лише в пологовому будинку, а й на прийомі у сімейного лікаря, в машині швидкої чи в приймальному відділенні соматичної лікарні. Це базові знання для медика будь-якого профілю.</a:t>
            </a:r>
            <a:endParaRPr lang="en-US" altLang="en-US" sz="2000">
              <a:solidFill>
                <a:schemeClr val="bg1"/>
              </a:solidFill>
            </a:endParaRPr>
          </a:p>
          <a:p>
            <a:endParaRPr lang="en-US" altLang="en-US" sz="2000">
              <a:solidFill>
                <a:schemeClr val="bg1"/>
              </a:solidFill>
            </a:endParaRPr>
          </a:p>
          <a:p>
            <a:r>
              <a:rPr lang="en-US" altLang="en-US" sz="2000" b="1">
                <a:solidFill>
                  <a:schemeClr val="bg1"/>
                </a:solidFill>
              </a:rPr>
              <a:t>Відпрацювання доказових протоколів: </a:t>
            </a:r>
            <a:r>
              <a:rPr lang="en-US" altLang="en-US" sz="2000">
                <a:solidFill>
                  <a:schemeClr val="bg1"/>
                </a:solidFill>
              </a:rPr>
              <a:t>Ви вивчите найсучасніші міжнародні стандарти та критерії надання екстреної допомоги, що захистить вас від лікарських помилок та забезпечить юридичну безпеку вашої медичної практики.</a:t>
            </a:r>
            <a:endParaRPr lang="en-US" altLang="en-US" sz="2000">
              <a:solidFill>
                <a:schemeClr val="bg1"/>
              </a:solidFill>
            </a:endParaRPr>
          </a:p>
          <a:p>
            <a:endParaRPr lang="en-US" altLang="en-US" sz="2000">
              <a:solidFill>
                <a:schemeClr val="bg1"/>
              </a:solidFill>
            </a:endParaRPr>
          </a:p>
          <a:p>
            <a:r>
              <a:rPr lang="en-US" altLang="en-US" sz="2000" b="1">
                <a:solidFill>
                  <a:schemeClr val="bg1"/>
                </a:solidFill>
              </a:rPr>
              <a:t>Розвиток стресостійкості та командної роботи: </a:t>
            </a:r>
            <a:r>
              <a:rPr lang="en-US" altLang="en-US" sz="2000">
                <a:solidFill>
                  <a:schemeClr val="bg1"/>
                </a:solidFill>
              </a:rPr>
              <a:t>Курс моделює реальні стресові сценарії та вчить ефективно взаємодіяти в команді (акушер, анестезіолог, неонатолог), що є ключовим фактором успішної реанімації.</a:t>
            </a:r>
            <a:endParaRPr lang="en-US" altLang="en-US" sz="2000">
              <a:solidFill>
                <a:schemeClr val="bg1"/>
              </a:solidFill>
            </a:endParaRPr>
          </a:p>
        </p:txBody>
      </p:sp>
      <p:pic>
        <p:nvPicPr>
          <p:cNvPr id="39" name="Picture 38" descr="choise.png"/>
          <p:cNvPicPr>
            <a:picLocks noChangeAspect="1"/>
          </p:cNvPicPr>
          <p:nvPr/>
        </p:nvPicPr>
        <p:blipFill>
          <a:blip r:embed="rId3"/>
          <a:srcRect l="25000" r="21500"/>
          <a:stretch>
            <a:fillRect/>
          </a:stretch>
        </p:blipFill>
        <p:spPr>
          <a:xfrm>
            <a:off x="9753600" y="1206500"/>
            <a:ext cx="8153400" cy="7874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122205">
                <a:alpha val="100000"/>
              </a:srgbClr>
            </a:gs>
            <a:gs pos="20000">
              <a:srgbClr val="343B30">
                <a:alpha val="100000"/>
              </a:srgbClr>
            </a:gs>
            <a:gs pos="40000">
              <a:srgbClr val="505B4A">
                <a:alpha val="100000"/>
              </a:srgbClr>
            </a:gs>
            <a:gs pos="60000">
              <a:srgbClr val="505B4A">
                <a:alpha val="100000"/>
              </a:srgbClr>
            </a:gs>
            <a:gs pos="80000">
              <a:srgbClr val="343B30">
                <a:alpha val="100000"/>
              </a:srgbClr>
            </a:gs>
            <a:gs pos="100000">
              <a:srgbClr val="122205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337517">
            <a:off x="5733921" y="1586223"/>
            <a:ext cx="16372732" cy="7055159"/>
          </a:xfrm>
          <a:custGeom>
            <a:avLst/>
            <a:gdLst/>
            <a:ahLst/>
            <a:cxnLst/>
            <a:rect l="l" t="t" r="r" b="b"/>
            <a:pathLst>
              <a:path w="16372732" h="7055159">
                <a:moveTo>
                  <a:pt x="0" y="0"/>
                </a:moveTo>
                <a:lnTo>
                  <a:pt x="16372732" y="0"/>
                </a:lnTo>
                <a:lnTo>
                  <a:pt x="16372732" y="7055159"/>
                </a:lnTo>
                <a:lnTo>
                  <a:pt x="0" y="705515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25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20" name="AutoShape 20"/>
          <p:cNvSpPr/>
          <p:nvPr/>
        </p:nvSpPr>
        <p:spPr>
          <a:xfrm>
            <a:off x="10592117" y="495236"/>
            <a:ext cx="1177895" cy="0"/>
          </a:xfrm>
          <a:prstGeom prst="line">
            <a:avLst/>
          </a:prstGeom>
          <a:ln w="133350" cap="flat">
            <a:solidFill>
              <a:srgbClr val="CCE9B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1" name="TextBox 21"/>
          <p:cNvSpPr txBox="1"/>
          <p:nvPr/>
        </p:nvSpPr>
        <p:spPr>
          <a:xfrm>
            <a:off x="10286683" y="876236"/>
            <a:ext cx="5567363" cy="1525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950"/>
              </a:lnSpc>
            </a:pPr>
            <a:r>
              <a:rPr lang="uk-UA" altLang="en-US" sz="4800" b="1" spc="67">
                <a:solidFill>
                  <a:srgbClr val="FFFFFF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Що ви будете вивчати</a:t>
            </a:r>
            <a:endParaRPr lang="uk-UA" altLang="en-US" sz="4800" b="1" spc="67">
              <a:solidFill>
                <a:srgbClr val="FFFFFF"/>
              </a:solidFill>
              <a:latin typeface="Poppins Semi-Bold"/>
              <a:ea typeface="Poppins Semi-Bold"/>
              <a:cs typeface="Poppins Semi-Bold"/>
              <a:sym typeface="Poppins Semi-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9620250" y="2476500"/>
            <a:ext cx="8376285" cy="744982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just">
              <a:lnSpc>
                <a:spcPts val="2950"/>
              </a:lnSpc>
            </a:pPr>
            <a:r>
              <a:rPr lang="en-US" altLang="en-US"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Патології системи «мати — плід»:</a:t>
            </a:r>
            <a:r>
              <a:rPr lang="en-US" altLang="en-US"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 причини, механізми розвитку та загрози критичних станів в акушерстві (акушерські кровотечі, тяжкі гестози, емболії, сепсис).</a:t>
            </a:r>
            <a:endParaRPr lang="en-US" altLang="en-US"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endParaRPr lang="en-US" altLang="en-US"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r>
              <a:rPr lang="en-US" altLang="en-US"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Екстрену діагностику та клінічне мислення: </a:t>
            </a:r>
            <a:r>
              <a:rPr lang="en-US" altLang="en-US"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алгоритми швидкого розпізнавання загрозливих симптомів, встановлення попереднього діагнозу та оцінки хірургічних ризиків.</a:t>
            </a:r>
            <a:endParaRPr lang="en-US" altLang="en-US"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endParaRPr lang="en-US" altLang="en-US"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r>
              <a:rPr lang="en-US" altLang="en-US"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Невідкладну та інтенсивну терапію:</a:t>
            </a:r>
            <a:r>
              <a:rPr lang="en-US" altLang="en-US"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 принципи ведення пацієнток у термінальних станах, тактику екстреного надання допомоги та стабілізації життєво важливих функцій матері й дитини.</a:t>
            </a:r>
            <a:endParaRPr lang="en-US" altLang="en-US"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endParaRPr lang="en-US" altLang="en-US"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r>
              <a:rPr lang="en-US" altLang="en-US" sz="24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Оперативну допомогу та командну роботу:</a:t>
            </a:r>
            <a:r>
              <a:rPr lang="en-US" altLang="en-US" sz="24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 практичне виконання хірургічних втручань і медичних маніпуляцій для порятунку життя, а також координацію дій у межах мультидисциплінарної команди.</a:t>
            </a:r>
            <a:endParaRPr lang="en-US" altLang="en-US" sz="24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24" name="Picture 23" descr="asset-v1-ZSMU+C6_M1+2018_MAR5+type@asset+block@article-1199-14469.L"/>
          <p:cNvPicPr>
            <a:picLocks noChangeAspect="1"/>
          </p:cNvPicPr>
          <p:nvPr/>
        </p:nvPicPr>
        <p:blipFill>
          <a:blip r:embed="rId3"/>
          <a:srcRect l="17969" r="17188"/>
          <a:stretch>
            <a:fillRect/>
          </a:stretch>
        </p:blipFill>
        <p:spPr>
          <a:xfrm>
            <a:off x="533400" y="1104900"/>
            <a:ext cx="8288655" cy="79019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122205">
                <a:alpha val="100000"/>
              </a:srgbClr>
            </a:gs>
            <a:gs pos="20000">
              <a:srgbClr val="343B30">
                <a:alpha val="100000"/>
              </a:srgbClr>
            </a:gs>
            <a:gs pos="40000">
              <a:srgbClr val="505B4A">
                <a:alpha val="100000"/>
              </a:srgbClr>
            </a:gs>
            <a:gs pos="60000">
              <a:srgbClr val="505B4A">
                <a:alpha val="100000"/>
              </a:srgbClr>
            </a:gs>
            <a:gs pos="80000">
              <a:srgbClr val="343B30">
                <a:alpha val="100000"/>
              </a:srgbClr>
            </a:gs>
            <a:gs pos="100000">
              <a:srgbClr val="122205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кровотечі-660x450"/>
          <p:cNvPicPr>
            <a:picLocks noChangeAspect="1"/>
          </p:cNvPicPr>
          <p:nvPr/>
        </p:nvPicPr>
        <p:blipFill>
          <a:blip r:embed="rId1"/>
          <a:srcRect l="32245"/>
          <a:stretch>
            <a:fillRect/>
          </a:stretch>
        </p:blipFill>
        <p:spPr>
          <a:xfrm>
            <a:off x="-76200" y="2933700"/>
            <a:ext cx="7353300" cy="7400290"/>
          </a:xfrm>
          <a:prstGeom prst="rect">
            <a:avLst/>
          </a:prstGeom>
        </p:spPr>
      </p:pic>
      <p:sp>
        <p:nvSpPr>
          <p:cNvPr id="2" name="Freeform 2"/>
          <p:cNvSpPr/>
          <p:nvPr/>
        </p:nvSpPr>
        <p:spPr>
          <a:xfrm rot="4618440" flipH="1">
            <a:off x="9074873" y="-564593"/>
            <a:ext cx="10507953" cy="10904480"/>
          </a:xfrm>
          <a:custGeom>
            <a:avLst/>
            <a:gdLst/>
            <a:ahLst/>
            <a:cxnLst/>
            <a:rect l="l" t="t" r="r" b="b"/>
            <a:pathLst>
              <a:path w="10507953" h="10904480">
                <a:moveTo>
                  <a:pt x="10507953" y="0"/>
                </a:moveTo>
                <a:lnTo>
                  <a:pt x="0" y="0"/>
                </a:lnTo>
                <a:lnTo>
                  <a:pt x="0" y="10904479"/>
                </a:lnTo>
                <a:lnTo>
                  <a:pt x="10507953" y="10904479"/>
                </a:lnTo>
                <a:lnTo>
                  <a:pt x="10507953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 rot="-2699999">
            <a:off x="6191250" y="2057400"/>
            <a:ext cx="1981200" cy="1981200"/>
            <a:chOff x="0" y="0"/>
            <a:chExt cx="813383" cy="81338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3383" cy="813383"/>
            </a:xfrm>
            <a:custGeom>
              <a:avLst/>
              <a:gdLst/>
              <a:ahLst/>
              <a:cxnLst/>
              <a:rect l="l" t="t" r="r" b="b"/>
              <a:pathLst>
                <a:path w="813383" h="813383">
                  <a:moveTo>
                    <a:pt x="406691" y="0"/>
                  </a:moveTo>
                  <a:cubicBezTo>
                    <a:pt x="182082" y="0"/>
                    <a:pt x="0" y="182082"/>
                    <a:pt x="0" y="406691"/>
                  </a:cubicBezTo>
                  <a:cubicBezTo>
                    <a:pt x="0" y="631301"/>
                    <a:pt x="182082" y="813383"/>
                    <a:pt x="406691" y="813383"/>
                  </a:cubicBezTo>
                  <a:cubicBezTo>
                    <a:pt x="631301" y="813383"/>
                    <a:pt x="813383" y="631301"/>
                    <a:pt x="813383" y="406691"/>
                  </a:cubicBezTo>
                  <a:cubicBezTo>
                    <a:pt x="813383" y="182082"/>
                    <a:pt x="631301" y="0"/>
                    <a:pt x="406691" y="0"/>
                  </a:cubicBezTo>
                  <a:close/>
                </a:path>
              </a:pathLst>
            </a:custGeom>
            <a:solidFill>
              <a:srgbClr val="CCE9BB">
                <a:alpha val="19608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55" y="38155"/>
              <a:ext cx="660873" cy="698973"/>
            </a:xfrm>
            <a:prstGeom prst="rect">
              <a:avLst/>
            </a:prstGeom>
          </p:spPr>
          <p:txBody>
            <a:bodyPr lIns="81280" tIns="81280" rIns="81280" bIns="81280" rtlCol="0" anchor="ctr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grpSp>
        <p:nvGrpSpPr>
          <p:cNvPr id="8" name="Group 8"/>
          <p:cNvGrpSpPr/>
          <p:nvPr/>
        </p:nvGrpSpPr>
        <p:grpSpPr>
          <a:xfrm rot="-2699999">
            <a:off x="6515100" y="2381250"/>
            <a:ext cx="1333500" cy="1333500"/>
            <a:chOff x="0" y="0"/>
            <a:chExt cx="840694" cy="84069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40694" cy="840694"/>
            </a:xfrm>
            <a:custGeom>
              <a:avLst/>
              <a:gdLst/>
              <a:ahLst/>
              <a:cxnLst/>
              <a:rect l="l" t="t" r="r" b="b"/>
              <a:pathLst>
                <a:path w="840694" h="840694">
                  <a:moveTo>
                    <a:pt x="420347" y="0"/>
                  </a:moveTo>
                  <a:cubicBezTo>
                    <a:pt x="188196" y="0"/>
                    <a:pt x="0" y="188196"/>
                    <a:pt x="0" y="420347"/>
                  </a:cubicBezTo>
                  <a:cubicBezTo>
                    <a:pt x="0" y="652498"/>
                    <a:pt x="188196" y="840694"/>
                    <a:pt x="420347" y="840694"/>
                  </a:cubicBezTo>
                  <a:cubicBezTo>
                    <a:pt x="652498" y="840694"/>
                    <a:pt x="840694" y="652498"/>
                    <a:pt x="840694" y="420347"/>
                  </a:cubicBezTo>
                  <a:cubicBezTo>
                    <a:pt x="840694" y="188196"/>
                    <a:pt x="652498" y="0"/>
                    <a:pt x="420347" y="0"/>
                  </a:cubicBezTo>
                  <a:close/>
                </a:path>
              </a:pathLst>
            </a:custGeom>
            <a:solidFill>
              <a:srgbClr val="2B2B2B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8815" y="40715"/>
              <a:ext cx="683064" cy="721164"/>
            </a:xfrm>
            <a:prstGeom prst="rect">
              <a:avLst/>
            </a:prstGeom>
          </p:spPr>
          <p:txBody>
            <a:bodyPr lIns="81280" tIns="81280" rIns="81280" bIns="81280" rtlCol="0" anchor="ctr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sp>
        <p:nvSpPr>
          <p:cNvPr id="11" name="Freeform 11"/>
          <p:cNvSpPr/>
          <p:nvPr/>
        </p:nvSpPr>
        <p:spPr>
          <a:xfrm rot="2700000" flipH="1">
            <a:off x="6496050" y="2362200"/>
            <a:ext cx="1371600" cy="1371600"/>
          </a:xfrm>
          <a:custGeom>
            <a:avLst/>
            <a:gdLst/>
            <a:ahLst/>
            <a:cxnLst/>
            <a:rect l="l" t="t" r="r" b="b"/>
            <a:pathLst>
              <a:path w="1371600" h="1371600">
                <a:moveTo>
                  <a:pt x="1371600" y="0"/>
                </a:moveTo>
                <a:lnTo>
                  <a:pt x="0" y="0"/>
                </a:lnTo>
                <a:lnTo>
                  <a:pt x="0" y="1371600"/>
                </a:lnTo>
                <a:lnTo>
                  <a:pt x="1371600" y="1371600"/>
                </a:lnTo>
                <a:lnTo>
                  <a:pt x="13716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9" name="AutoShape 19"/>
          <p:cNvSpPr/>
          <p:nvPr/>
        </p:nvSpPr>
        <p:spPr>
          <a:xfrm>
            <a:off x="9372880" y="952754"/>
            <a:ext cx="1177895" cy="0"/>
          </a:xfrm>
          <a:prstGeom prst="line">
            <a:avLst/>
          </a:prstGeom>
          <a:ln w="133350" cap="flat">
            <a:solidFill>
              <a:srgbClr val="CCE9B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TextBox 20"/>
          <p:cNvSpPr txBox="1"/>
          <p:nvPr/>
        </p:nvSpPr>
        <p:spPr>
          <a:xfrm>
            <a:off x="8458200" y="1181100"/>
            <a:ext cx="9539605" cy="224091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5950"/>
              </a:lnSpc>
            </a:pPr>
            <a:r>
              <a:rPr lang="uk-UA" altLang="en-US" sz="4800" b="1" spc="67">
                <a:solidFill>
                  <a:srgbClr val="FFFFFF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Що ви зможете за умови опанування курсу</a:t>
            </a:r>
            <a:endParaRPr lang="uk-UA" altLang="en-US" sz="4800" b="1" spc="67">
              <a:solidFill>
                <a:srgbClr val="FFFFFF"/>
              </a:solidFill>
              <a:latin typeface="Poppins Semi-Bold"/>
              <a:ea typeface="Poppins Semi-Bold"/>
              <a:cs typeface="Poppins Semi-Bold"/>
              <a:sym typeface="Poppins Semi-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9372600" y="3009900"/>
            <a:ext cx="8316595" cy="64312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950"/>
              </a:lnSpc>
            </a:pPr>
            <a:r>
              <a:rPr lang="en-US" altLang="en-US" sz="20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Проводити екстрену ультразвукову діагностику: </a:t>
            </a:r>
            <a:r>
              <a:rPr lang="en-US" altLang="en-US" sz="20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фахово оцінювати результати акушерського УЗД та доплерометрії для швидкого розпізнавання критичних станів у системі «мати — плід».</a:t>
            </a:r>
            <a:endParaRPr lang="en-US" altLang="en-US" sz="20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endParaRPr lang="en-US" altLang="en-US" sz="20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r>
              <a:rPr lang="en-US" altLang="en-US" sz="20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Визначати хірургічну тактику:</a:t>
            </a:r>
            <a:r>
              <a:rPr lang="en-US" altLang="en-US" sz="20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 чітко визначати показання до проведення екстрених, малоінвазивних та порожнинних операцій в акушерстві.</a:t>
            </a:r>
            <a:endParaRPr lang="en-US" altLang="en-US" sz="20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endParaRPr lang="en-US" altLang="en-US" sz="20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r>
              <a:rPr lang="en-US" altLang="en-US" sz="20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Зупиняти масивні акушерські кровотечі:</a:t>
            </a:r>
            <a:r>
              <a:rPr lang="en-US" altLang="en-US" sz="20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 на практиці застосовувати балонну тампонаду матки, вакуум-аспірацію, а також накладати компресійні шви (за Б-Лінчем, Хайманом) для невідкладного гемостазу.</a:t>
            </a:r>
            <a:endParaRPr lang="en-US" altLang="en-US" sz="20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endParaRPr lang="en-US" altLang="en-US" sz="20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algn="just">
              <a:lnSpc>
                <a:spcPts val="2950"/>
              </a:lnSpc>
            </a:pPr>
            <a:r>
              <a:rPr lang="en-US" altLang="en-US" sz="20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Виконувати критичні хірургічні маніпуляції: </a:t>
            </a:r>
            <a:r>
              <a:rPr lang="en-US" altLang="en-US" sz="20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володіти технікою дій при гострому розриві матки та дефектах посліду, безпечно використовувати електрохірургічні прилади під час кесаревого розтину та відпрацювати ці навички на тренажерах-симуляторах.</a:t>
            </a:r>
            <a:endParaRPr lang="en-US" altLang="en-US" sz="20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122205">
                <a:alpha val="100000"/>
              </a:srgbClr>
            </a:gs>
            <a:gs pos="20000">
              <a:srgbClr val="343B30">
                <a:alpha val="100000"/>
              </a:srgbClr>
            </a:gs>
            <a:gs pos="40000">
              <a:srgbClr val="505B4A">
                <a:alpha val="100000"/>
              </a:srgbClr>
            </a:gs>
            <a:gs pos="60000">
              <a:srgbClr val="505B4A">
                <a:alpha val="100000"/>
              </a:srgbClr>
            </a:gs>
            <a:gs pos="80000">
              <a:srgbClr val="343B30">
                <a:alpha val="100000"/>
              </a:srgbClr>
            </a:gs>
            <a:gs pos="100000">
              <a:srgbClr val="122205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430751" flipH="1" flipV="1">
            <a:off x="-4996571" y="303132"/>
            <a:ext cx="12346671" cy="12575313"/>
          </a:xfrm>
          <a:custGeom>
            <a:avLst/>
            <a:gdLst/>
            <a:ahLst/>
            <a:cxnLst/>
            <a:rect l="l" t="t" r="r" b="b"/>
            <a:pathLst>
              <a:path w="12346671" h="12575313">
                <a:moveTo>
                  <a:pt x="12346671" y="12575312"/>
                </a:moveTo>
                <a:lnTo>
                  <a:pt x="0" y="12575312"/>
                </a:lnTo>
                <a:lnTo>
                  <a:pt x="0" y="0"/>
                </a:lnTo>
                <a:lnTo>
                  <a:pt x="12346671" y="0"/>
                </a:lnTo>
                <a:lnTo>
                  <a:pt x="12346671" y="12575312"/>
                </a:lnTo>
                <a:close/>
              </a:path>
            </a:pathLst>
          </a:custGeom>
          <a:blipFill>
            <a:blip r:embed="rId1">
              <a:alphaModFix amt="25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0">
            <a:off x="8839200" y="1219200"/>
            <a:ext cx="7848600" cy="7848600"/>
            <a:chOff x="0" y="0"/>
            <a:chExt cx="5155595" cy="515559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155595" cy="5155595"/>
            </a:xfrm>
            <a:custGeom>
              <a:avLst/>
              <a:gdLst/>
              <a:ahLst/>
              <a:cxnLst/>
              <a:rect l="l" t="t" r="r" b="b"/>
              <a:pathLst>
                <a:path w="5155595" h="5155595">
                  <a:moveTo>
                    <a:pt x="2577797" y="0"/>
                  </a:moveTo>
                  <a:cubicBezTo>
                    <a:pt x="1154119" y="0"/>
                    <a:pt x="0" y="1154119"/>
                    <a:pt x="0" y="2577797"/>
                  </a:cubicBezTo>
                  <a:cubicBezTo>
                    <a:pt x="0" y="4001476"/>
                    <a:pt x="1154119" y="5155595"/>
                    <a:pt x="2577797" y="5155595"/>
                  </a:cubicBezTo>
                  <a:cubicBezTo>
                    <a:pt x="4001476" y="5155595"/>
                    <a:pt x="5155595" y="4001476"/>
                    <a:pt x="5155595" y="2577797"/>
                  </a:cubicBezTo>
                  <a:cubicBezTo>
                    <a:pt x="5155595" y="1154119"/>
                    <a:pt x="4001476" y="0"/>
                    <a:pt x="2577797" y="0"/>
                  </a:cubicBezTo>
                  <a:close/>
                </a:path>
              </a:pathLst>
            </a:custGeom>
            <a:ln w="4762" cap="sq">
              <a:solidFill>
                <a:srgbClr val="FFFFFF">
                  <a:alpha val="80000"/>
                </a:srgbClr>
              </a:soli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483337" y="445237"/>
              <a:ext cx="4188921" cy="42270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grpSp>
        <p:nvGrpSpPr>
          <p:cNvPr id="6" name="Group 6"/>
          <p:cNvGrpSpPr/>
          <p:nvPr/>
        </p:nvGrpSpPr>
        <p:grpSpPr>
          <a:xfrm rot="0">
            <a:off x="8839200" y="1219200"/>
            <a:ext cx="7848600" cy="7848600"/>
            <a:chOff x="0" y="0"/>
            <a:chExt cx="5155595" cy="515559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155595" cy="5155595"/>
            </a:xfrm>
            <a:custGeom>
              <a:avLst/>
              <a:gdLst/>
              <a:ahLst/>
              <a:cxnLst/>
              <a:rect l="l" t="t" r="r" b="b"/>
              <a:pathLst>
                <a:path w="5155595" h="5155595">
                  <a:moveTo>
                    <a:pt x="2577797" y="0"/>
                  </a:moveTo>
                  <a:cubicBezTo>
                    <a:pt x="1154119" y="0"/>
                    <a:pt x="0" y="1154119"/>
                    <a:pt x="0" y="2577797"/>
                  </a:cubicBezTo>
                  <a:cubicBezTo>
                    <a:pt x="0" y="4001476"/>
                    <a:pt x="1154119" y="5155595"/>
                    <a:pt x="2577797" y="5155595"/>
                  </a:cubicBezTo>
                  <a:cubicBezTo>
                    <a:pt x="4001476" y="5155595"/>
                    <a:pt x="5155595" y="4001476"/>
                    <a:pt x="5155595" y="2577797"/>
                  </a:cubicBezTo>
                  <a:cubicBezTo>
                    <a:pt x="5155595" y="1154119"/>
                    <a:pt x="4001476" y="0"/>
                    <a:pt x="2577797" y="0"/>
                  </a:cubicBezTo>
                  <a:close/>
                </a:path>
              </a:pathLst>
            </a:custGeom>
            <a:solidFill>
              <a:srgbClr val="FFFFFF">
                <a:alpha val="7843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1451576" y="625679"/>
              <a:ext cx="3366570" cy="42270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just"/>
              <a:r>
                <a:rPr lang="uk-UA" sz="2800" b="1" i="1" u="sng" dirty="0">
                  <a:solidFill>
                    <a:schemeClr val="accent5">
                      <a:lumMod val="40000"/>
                      <a:lumOff val="60000"/>
                    </a:schemeClr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Залік:</a:t>
              </a:r>
              <a:r>
                <a:rPr lang="uk-UA" sz="2800" b="1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 </a:t>
              </a:r>
              <a:r>
                <a:rPr lang="uk-UA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на останньому практичному занятті за умов успішного проходження курсу</a:t>
              </a:r>
              <a:r>
                <a:rPr lang="en-US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 (</a:t>
              </a:r>
              <a:r>
                <a:rPr lang="ru-RU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сума </a:t>
              </a:r>
              <a:r>
                <a:rPr lang="ru-RU" sz="2800" dirty="0" err="1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балів</a:t>
              </a:r>
              <a:r>
                <a:rPr lang="ru-RU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 за </a:t>
              </a:r>
              <a:r>
                <a:rPr lang="ru-RU" sz="2800" dirty="0" err="1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всі</a:t>
              </a:r>
              <a:r>
                <a:rPr lang="ru-RU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 </a:t>
              </a:r>
              <a:r>
                <a:rPr lang="ru-RU" sz="2800" dirty="0" err="1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види</a:t>
              </a:r>
              <a:r>
                <a:rPr lang="ru-RU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 </a:t>
              </a:r>
              <a:r>
                <a:rPr lang="ru-RU" sz="2800" dirty="0" err="1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навчальної</a:t>
              </a:r>
              <a:r>
                <a:rPr lang="ru-RU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 </a:t>
              </a:r>
              <a:r>
                <a:rPr lang="ru-RU" sz="2800" dirty="0" err="1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діяльності</a:t>
              </a:r>
              <a:r>
                <a:rPr lang="ru-RU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 - </a:t>
              </a:r>
              <a:r>
                <a:rPr lang="en-US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122-200 </a:t>
              </a:r>
              <a:r>
                <a:rPr lang="uk-UA" sz="2800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балів) і відсутності академічної заборгованості.</a:t>
              </a:r>
              <a:endParaRPr lang="uk-UA" sz="2800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+mn-ea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 rot="0">
            <a:off x="1600200" y="2362200"/>
            <a:ext cx="9183370" cy="5562600"/>
            <a:chOff x="0" y="0"/>
            <a:chExt cx="2940128" cy="146504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940128" cy="1465047"/>
            </a:xfrm>
            <a:custGeom>
              <a:avLst/>
              <a:gdLst/>
              <a:ahLst/>
              <a:cxnLst/>
              <a:rect l="l" t="t" r="r" b="b"/>
              <a:pathLst>
                <a:path w="2940128" h="1465047">
                  <a:moveTo>
                    <a:pt x="45078" y="0"/>
                  </a:moveTo>
                  <a:lnTo>
                    <a:pt x="2895050" y="0"/>
                  </a:lnTo>
                  <a:cubicBezTo>
                    <a:pt x="2907006" y="0"/>
                    <a:pt x="2918471" y="4749"/>
                    <a:pt x="2926925" y="13203"/>
                  </a:cubicBezTo>
                  <a:cubicBezTo>
                    <a:pt x="2935379" y="21657"/>
                    <a:pt x="2940128" y="33123"/>
                    <a:pt x="2940128" y="45078"/>
                  </a:cubicBezTo>
                  <a:lnTo>
                    <a:pt x="2940128" y="1419968"/>
                  </a:lnTo>
                  <a:cubicBezTo>
                    <a:pt x="2940128" y="1431924"/>
                    <a:pt x="2935379" y="1443390"/>
                    <a:pt x="2926925" y="1451844"/>
                  </a:cubicBezTo>
                  <a:cubicBezTo>
                    <a:pt x="2918471" y="1460298"/>
                    <a:pt x="2907006" y="1465047"/>
                    <a:pt x="2895050" y="1465047"/>
                  </a:cubicBezTo>
                  <a:lnTo>
                    <a:pt x="45078" y="1465047"/>
                  </a:lnTo>
                  <a:cubicBezTo>
                    <a:pt x="33123" y="1465047"/>
                    <a:pt x="21657" y="1460298"/>
                    <a:pt x="13203" y="1451844"/>
                  </a:cubicBezTo>
                  <a:cubicBezTo>
                    <a:pt x="4749" y="1443390"/>
                    <a:pt x="0" y="1431924"/>
                    <a:pt x="0" y="1419968"/>
                  </a:cubicBezTo>
                  <a:lnTo>
                    <a:pt x="0" y="45078"/>
                  </a:lnTo>
                  <a:cubicBezTo>
                    <a:pt x="0" y="33123"/>
                    <a:pt x="4749" y="21657"/>
                    <a:pt x="13203" y="13203"/>
                  </a:cubicBezTo>
                  <a:cubicBezTo>
                    <a:pt x="21657" y="4749"/>
                    <a:pt x="33123" y="0"/>
                    <a:pt x="45078" y="0"/>
                  </a:cubicBezTo>
                  <a:close/>
                </a:path>
              </a:pathLst>
            </a:custGeom>
            <a:ln w="4762" cap="rnd">
              <a:solidFill>
                <a:srgbClr val="FFFFFF">
                  <a:alpha val="80000"/>
                </a:srgbClr>
              </a:solidFill>
              <a:prstDash val="solid"/>
              <a:round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940128" cy="15031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0">
            <a:off x="1600200" y="2362200"/>
            <a:ext cx="8954770" cy="5562600"/>
            <a:chOff x="0" y="0"/>
            <a:chExt cx="2940128" cy="146504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940128" cy="1465047"/>
            </a:xfrm>
            <a:custGeom>
              <a:avLst/>
              <a:gdLst/>
              <a:ahLst/>
              <a:cxnLst/>
              <a:rect l="l" t="t" r="r" b="b"/>
              <a:pathLst>
                <a:path w="2940128" h="1465047">
                  <a:moveTo>
                    <a:pt x="45078" y="0"/>
                  </a:moveTo>
                  <a:lnTo>
                    <a:pt x="2895050" y="0"/>
                  </a:lnTo>
                  <a:cubicBezTo>
                    <a:pt x="2907006" y="0"/>
                    <a:pt x="2918471" y="4749"/>
                    <a:pt x="2926925" y="13203"/>
                  </a:cubicBezTo>
                  <a:cubicBezTo>
                    <a:pt x="2935379" y="21657"/>
                    <a:pt x="2940128" y="33123"/>
                    <a:pt x="2940128" y="45078"/>
                  </a:cubicBezTo>
                  <a:lnTo>
                    <a:pt x="2940128" y="1419968"/>
                  </a:lnTo>
                  <a:cubicBezTo>
                    <a:pt x="2940128" y="1431924"/>
                    <a:pt x="2935379" y="1443390"/>
                    <a:pt x="2926925" y="1451844"/>
                  </a:cubicBezTo>
                  <a:cubicBezTo>
                    <a:pt x="2918471" y="1460298"/>
                    <a:pt x="2907006" y="1465047"/>
                    <a:pt x="2895050" y="1465047"/>
                  </a:cubicBezTo>
                  <a:lnTo>
                    <a:pt x="45078" y="1465047"/>
                  </a:lnTo>
                  <a:cubicBezTo>
                    <a:pt x="33123" y="1465047"/>
                    <a:pt x="21657" y="1460298"/>
                    <a:pt x="13203" y="1451844"/>
                  </a:cubicBezTo>
                  <a:cubicBezTo>
                    <a:pt x="4749" y="1443390"/>
                    <a:pt x="0" y="1431924"/>
                    <a:pt x="0" y="1419968"/>
                  </a:cubicBezTo>
                  <a:lnTo>
                    <a:pt x="0" y="45078"/>
                  </a:lnTo>
                  <a:cubicBezTo>
                    <a:pt x="0" y="33123"/>
                    <a:pt x="4749" y="21657"/>
                    <a:pt x="13203" y="13203"/>
                  </a:cubicBezTo>
                  <a:cubicBezTo>
                    <a:pt x="21657" y="4749"/>
                    <a:pt x="33123" y="0"/>
                    <a:pt x="45078" y="0"/>
                  </a:cubicBezTo>
                  <a:close/>
                </a:path>
              </a:pathLst>
            </a:custGeom>
            <a:solidFill>
              <a:srgbClr val="FFFFFF">
                <a:alpha val="7843"/>
              </a:srgbClr>
            </a:solidFill>
            <a:ln cap="rnd">
              <a:noFill/>
              <a:prstDash val="solid"/>
              <a:round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940128" cy="15031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id="24" name="AutoShape 24"/>
          <p:cNvSpPr/>
          <p:nvPr/>
        </p:nvSpPr>
        <p:spPr>
          <a:xfrm>
            <a:off x="2781300" y="3331273"/>
            <a:ext cx="1177895" cy="0"/>
          </a:xfrm>
          <a:prstGeom prst="line">
            <a:avLst/>
          </a:prstGeom>
          <a:ln w="133350" cap="flat">
            <a:solidFill>
              <a:srgbClr val="CCE9B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5" name="TextBox 25"/>
          <p:cNvSpPr txBox="1"/>
          <p:nvPr/>
        </p:nvSpPr>
        <p:spPr>
          <a:xfrm>
            <a:off x="1945005" y="3695700"/>
            <a:ext cx="6405245" cy="5721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465"/>
              </a:lnSpc>
            </a:pPr>
            <a:r>
              <a:rPr lang="uk-UA" altLang="en-US" sz="5400" b="1" spc="50">
                <a:solidFill>
                  <a:srgbClr val="FFFFFF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Форми навчання</a:t>
            </a:r>
            <a:endParaRPr lang="uk-UA" altLang="en-US" sz="5400" b="1" spc="50">
              <a:solidFill>
                <a:srgbClr val="FFFFFF"/>
              </a:solidFill>
              <a:latin typeface="Poppins Semi-Bold"/>
              <a:ea typeface="Poppins Semi-Bold"/>
              <a:cs typeface="Poppins Semi-Bold"/>
              <a:sym typeface="Poppins Semi-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2065655" y="4444365"/>
            <a:ext cx="7000240" cy="332803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571500" indent="-571500" algn="l">
              <a:lnSpc>
                <a:spcPct val="100000"/>
              </a:lnSpc>
              <a:buFont typeface="Wingdings" panose="05000000000000000000" charset="0"/>
              <a:buChar char=""/>
            </a:pPr>
            <a:r>
              <a:rPr lang="uk-UA" sz="3600" b="1" i="1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Лекції</a:t>
            </a:r>
            <a:endParaRPr lang="uk-UA" sz="3600" b="1" i="1" dirty="0" smtClean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charset="0"/>
              <a:buChar char=""/>
            </a:pPr>
            <a:r>
              <a:rPr lang="uk-UA" sz="3600" b="1" i="1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Практичні / Семінарські</a:t>
            </a:r>
            <a:endParaRPr lang="uk-UA" sz="3600" b="1" i="1" dirty="0" smtClean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charset="0"/>
              <a:buChar char=""/>
            </a:pPr>
            <a:r>
              <a:rPr lang="uk-UA" sz="3600" b="1" i="1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Самостійна робота</a:t>
            </a:r>
            <a:endParaRPr lang="uk-UA" sz="3600" b="1" i="1" dirty="0" smtClean="0">
              <a:solidFill>
                <a:schemeClr val="bg1"/>
              </a:solidFill>
              <a:latin typeface="Calibri" charset="0"/>
              <a:ea typeface="Calibri" charset="0"/>
              <a:cs typeface="Calibri" charset="0"/>
              <a:sym typeface="+mn-ea"/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charset="0"/>
              <a:buChar char=""/>
            </a:pPr>
            <a:r>
              <a:rPr lang="uk-UA" sz="3600" b="1" i="1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Індивідуальна самостійна робота</a:t>
            </a:r>
            <a:endParaRPr lang="uk-UA" sz="3600" b="1" i="1" dirty="0" smtClean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l">
              <a:lnSpc>
                <a:spcPct val="100000"/>
              </a:lnSpc>
            </a:pPr>
            <a:endParaRPr lang="uk-UA" sz="3600" b="1" i="1" dirty="0" smtClean="0">
              <a:solidFill>
                <a:schemeClr val="bg1"/>
              </a:solidFill>
              <a:latin typeface="Calibri" charset="0"/>
              <a:ea typeface="Calibri" charset="0"/>
              <a:cs typeface="Calibri" charset="0"/>
              <a:sym typeface="Raleway"/>
            </a:endParaRPr>
          </a:p>
        </p:txBody>
      </p:sp>
      <p:sp>
        <p:nvSpPr>
          <p:cNvPr id="27" name="Title 1"/>
          <p:cNvSpPr>
            <a:spLocks noGrp="1"/>
          </p:cNvSpPr>
          <p:nvPr/>
        </p:nvSpPr>
        <p:spPr>
          <a:xfrm>
            <a:off x="10972800" y="2476500"/>
            <a:ext cx="5622925" cy="1090295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122205">
                <a:alpha val="100000"/>
              </a:srgbClr>
            </a:gs>
            <a:gs pos="20000">
              <a:srgbClr val="343B30">
                <a:alpha val="100000"/>
              </a:srgbClr>
            </a:gs>
            <a:gs pos="40000">
              <a:srgbClr val="505B4A">
                <a:alpha val="100000"/>
              </a:srgbClr>
            </a:gs>
            <a:gs pos="60000">
              <a:srgbClr val="505B4A">
                <a:alpha val="100000"/>
              </a:srgbClr>
            </a:gs>
            <a:gs pos="80000">
              <a:srgbClr val="343B30">
                <a:alpha val="100000"/>
              </a:srgbClr>
            </a:gs>
            <a:gs pos="100000">
              <a:srgbClr val="122205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337517">
            <a:off x="5733921" y="1586223"/>
            <a:ext cx="16372732" cy="7055159"/>
          </a:xfrm>
          <a:custGeom>
            <a:avLst/>
            <a:gdLst/>
            <a:ahLst/>
            <a:cxnLst/>
            <a:rect l="l" t="t" r="r" b="b"/>
            <a:pathLst>
              <a:path w="16372732" h="7055159">
                <a:moveTo>
                  <a:pt x="0" y="0"/>
                </a:moveTo>
                <a:lnTo>
                  <a:pt x="16372732" y="0"/>
                </a:lnTo>
                <a:lnTo>
                  <a:pt x="16372732" y="7055159"/>
                </a:lnTo>
                <a:lnTo>
                  <a:pt x="0" y="705515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25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0">
            <a:off x="3676650" y="2019300"/>
            <a:ext cx="3733800" cy="6248400"/>
            <a:chOff x="0" y="0"/>
            <a:chExt cx="983388" cy="164566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83388" cy="1645669"/>
            </a:xfrm>
            <a:custGeom>
              <a:avLst/>
              <a:gdLst/>
              <a:ahLst/>
              <a:cxnLst/>
              <a:rect l="l" t="t" r="r" b="b"/>
              <a:pathLst>
                <a:path w="983388" h="1645669">
                  <a:moveTo>
                    <a:pt x="82939" y="0"/>
                  </a:moveTo>
                  <a:lnTo>
                    <a:pt x="900449" y="0"/>
                  </a:lnTo>
                  <a:cubicBezTo>
                    <a:pt x="922446" y="0"/>
                    <a:pt x="943541" y="8738"/>
                    <a:pt x="959095" y="24292"/>
                  </a:cubicBezTo>
                  <a:cubicBezTo>
                    <a:pt x="974650" y="39846"/>
                    <a:pt x="983388" y="60942"/>
                    <a:pt x="983388" y="82939"/>
                  </a:cubicBezTo>
                  <a:lnTo>
                    <a:pt x="983388" y="1562730"/>
                  </a:lnTo>
                  <a:cubicBezTo>
                    <a:pt x="983388" y="1584727"/>
                    <a:pt x="974650" y="1605823"/>
                    <a:pt x="959095" y="1621377"/>
                  </a:cubicBezTo>
                  <a:cubicBezTo>
                    <a:pt x="943541" y="1636931"/>
                    <a:pt x="922446" y="1645669"/>
                    <a:pt x="900449" y="1645669"/>
                  </a:cubicBezTo>
                  <a:lnTo>
                    <a:pt x="82939" y="1645669"/>
                  </a:lnTo>
                  <a:cubicBezTo>
                    <a:pt x="60942" y="1645669"/>
                    <a:pt x="39846" y="1636931"/>
                    <a:pt x="24292" y="1621377"/>
                  </a:cubicBezTo>
                  <a:cubicBezTo>
                    <a:pt x="8738" y="1605823"/>
                    <a:pt x="0" y="1584727"/>
                    <a:pt x="0" y="1562730"/>
                  </a:cubicBezTo>
                  <a:lnTo>
                    <a:pt x="0" y="82939"/>
                  </a:lnTo>
                  <a:cubicBezTo>
                    <a:pt x="0" y="60942"/>
                    <a:pt x="8738" y="39846"/>
                    <a:pt x="24292" y="24292"/>
                  </a:cubicBezTo>
                  <a:cubicBezTo>
                    <a:pt x="39846" y="8738"/>
                    <a:pt x="60942" y="0"/>
                    <a:pt x="82939" y="0"/>
                  </a:cubicBezTo>
                  <a:close/>
                </a:path>
              </a:pathLst>
            </a:custGeom>
            <a:ln w="4762" cap="rnd">
              <a:solidFill>
                <a:srgbClr val="FFFFFF">
                  <a:alpha val="80000"/>
                </a:srgbClr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983388" cy="16837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grpSp>
        <p:nvGrpSpPr>
          <p:cNvPr id="6" name="Group 6"/>
          <p:cNvGrpSpPr/>
          <p:nvPr/>
        </p:nvGrpSpPr>
        <p:grpSpPr>
          <a:xfrm rot="0">
            <a:off x="3676650" y="2019300"/>
            <a:ext cx="3733800" cy="6248400"/>
            <a:chOff x="0" y="0"/>
            <a:chExt cx="983388" cy="164566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83388" cy="1645669"/>
            </a:xfrm>
            <a:custGeom>
              <a:avLst/>
              <a:gdLst/>
              <a:ahLst/>
              <a:cxnLst/>
              <a:rect l="l" t="t" r="r" b="b"/>
              <a:pathLst>
                <a:path w="983388" h="1645669">
                  <a:moveTo>
                    <a:pt x="82939" y="0"/>
                  </a:moveTo>
                  <a:lnTo>
                    <a:pt x="900449" y="0"/>
                  </a:lnTo>
                  <a:cubicBezTo>
                    <a:pt x="922446" y="0"/>
                    <a:pt x="943541" y="8738"/>
                    <a:pt x="959095" y="24292"/>
                  </a:cubicBezTo>
                  <a:cubicBezTo>
                    <a:pt x="974650" y="39846"/>
                    <a:pt x="983388" y="60942"/>
                    <a:pt x="983388" y="82939"/>
                  </a:cubicBezTo>
                  <a:lnTo>
                    <a:pt x="983388" y="1562730"/>
                  </a:lnTo>
                  <a:cubicBezTo>
                    <a:pt x="983388" y="1584727"/>
                    <a:pt x="974650" y="1605823"/>
                    <a:pt x="959095" y="1621377"/>
                  </a:cubicBezTo>
                  <a:cubicBezTo>
                    <a:pt x="943541" y="1636931"/>
                    <a:pt x="922446" y="1645669"/>
                    <a:pt x="900449" y="1645669"/>
                  </a:cubicBezTo>
                  <a:lnTo>
                    <a:pt x="82939" y="1645669"/>
                  </a:lnTo>
                  <a:cubicBezTo>
                    <a:pt x="60942" y="1645669"/>
                    <a:pt x="39846" y="1636931"/>
                    <a:pt x="24292" y="1621377"/>
                  </a:cubicBezTo>
                  <a:cubicBezTo>
                    <a:pt x="8738" y="1605823"/>
                    <a:pt x="0" y="1584727"/>
                    <a:pt x="0" y="1562730"/>
                  </a:cubicBezTo>
                  <a:lnTo>
                    <a:pt x="0" y="82939"/>
                  </a:lnTo>
                  <a:cubicBezTo>
                    <a:pt x="0" y="60942"/>
                    <a:pt x="8738" y="39846"/>
                    <a:pt x="24292" y="24292"/>
                  </a:cubicBezTo>
                  <a:cubicBezTo>
                    <a:pt x="39846" y="8738"/>
                    <a:pt x="60942" y="0"/>
                    <a:pt x="82939" y="0"/>
                  </a:cubicBezTo>
                  <a:close/>
                </a:path>
              </a:pathLst>
            </a:custGeom>
            <a:solidFill>
              <a:srgbClr val="FFFFFF">
                <a:alpha val="7843"/>
              </a:srgbClr>
            </a:solidFill>
            <a:ln cap="rnd">
              <a:noFill/>
              <a:prstDash val="solid"/>
              <a:round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983388" cy="16837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id="20" name="AutoShape 20"/>
          <p:cNvSpPr/>
          <p:nvPr/>
        </p:nvSpPr>
        <p:spPr>
          <a:xfrm>
            <a:off x="11025187" y="2958084"/>
            <a:ext cx="1177895" cy="0"/>
          </a:xfrm>
          <a:prstGeom prst="line">
            <a:avLst/>
          </a:prstGeom>
          <a:ln w="133350" cap="flat">
            <a:solidFill>
              <a:srgbClr val="CCE9B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1" name="TextBox 21"/>
          <p:cNvSpPr txBox="1"/>
          <p:nvPr/>
        </p:nvSpPr>
        <p:spPr>
          <a:xfrm>
            <a:off x="11025505" y="3148330"/>
            <a:ext cx="6958330" cy="7626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950"/>
              </a:lnSpc>
            </a:pPr>
            <a:r>
              <a:rPr lang="uk-UA" altLang="en-US" sz="4800" b="1" spc="67">
                <a:solidFill>
                  <a:srgbClr val="FFFFFF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Контактна інформація</a:t>
            </a:r>
            <a:endParaRPr lang="uk-UA" altLang="en-US" sz="4800" b="1" spc="67">
              <a:solidFill>
                <a:srgbClr val="FFFFFF"/>
              </a:solidFill>
              <a:latin typeface="Poppins Semi-Bold"/>
              <a:ea typeface="Poppins Semi-Bold"/>
              <a:cs typeface="Poppins Semi-Bold"/>
              <a:sym typeface="Poppins Semi-Bold"/>
            </a:endParaRPr>
          </a:p>
        </p:txBody>
      </p:sp>
      <p:sp>
        <p:nvSpPr>
          <p:cNvPr id="23" name="Text Box 22"/>
          <p:cNvSpPr txBox="1"/>
          <p:nvPr/>
        </p:nvSpPr>
        <p:spPr>
          <a:xfrm>
            <a:off x="1371600" y="342900"/>
            <a:ext cx="8380730" cy="208724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uk-UA" altLang="en-US" sz="6600" b="1">
                <a:solidFill>
                  <a:schemeClr val="bg1"/>
                </a:solidFill>
                <a:latin typeface="Times New Roman Bold" panose="02020603050405020304" charset="0"/>
                <a:cs typeface="Times New Roman Bold" panose="02020603050405020304" charset="0"/>
              </a:rPr>
              <a:t>Розробники курсу</a:t>
            </a:r>
            <a:endParaRPr lang="uk-UA" altLang="en-US" sz="6600" b="1">
              <a:solidFill>
                <a:schemeClr val="bg1"/>
              </a:solidFill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2" name="Прямоугольник 4"/>
          <p:cNvSpPr/>
          <p:nvPr/>
        </p:nvSpPr>
        <p:spPr>
          <a:xfrm>
            <a:off x="10515600" y="4152900"/>
            <a:ext cx="7606030" cy="155892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/>
            <a:r>
              <a:rPr lang="uk-UA" altLang="en-US" sz="3200" b="1" i="1">
                <a:solidFill>
                  <a:schemeClr val="bg1"/>
                </a:solidFill>
                <a:latin typeface="Times New Roman Bold Italic" panose="02020603050405020304" charset="0"/>
                <a:cs typeface="Times New Roman Bold Italic" panose="02020603050405020304" charset="0"/>
                <a:sym typeface="+mn-ea"/>
              </a:rPr>
              <a:t>м. Вінниця, вул. Пирогова 56</a:t>
            </a:r>
            <a:endParaRPr lang="uk-UA" altLang="en-US" sz="3200" b="1" i="1">
              <a:solidFill>
                <a:schemeClr val="bg1"/>
              </a:solidFill>
              <a:latin typeface="Times New Roman Bold Italic" panose="02020603050405020304" charset="0"/>
              <a:cs typeface="Times New Roman Bold Italic" panose="02020603050405020304" charset="0"/>
              <a:sym typeface="+mn-ea"/>
            </a:endParaRPr>
          </a:p>
          <a:p>
            <a:pPr algn="l"/>
            <a:r>
              <a:rPr lang="uk-UA" altLang="en-US" sz="3200" b="1" i="1">
                <a:solidFill>
                  <a:schemeClr val="bg1"/>
                </a:solidFill>
                <a:latin typeface="Times New Roman Bold Italic" panose="02020603050405020304" charset="0"/>
                <a:cs typeface="Times New Roman Bold Italic" panose="02020603050405020304" charset="0"/>
                <a:sym typeface="+mn-ea"/>
              </a:rPr>
              <a:t>Кафедра акушерства та гінекології №2</a:t>
            </a:r>
            <a:endParaRPr lang="uk-UA" altLang="en-US" sz="3200" b="1" i="1">
              <a:solidFill>
                <a:schemeClr val="bg1"/>
              </a:solidFill>
              <a:latin typeface="Times New Roman Bold Italic" panose="02020603050405020304" charset="0"/>
              <a:cs typeface="Times New Roman Bold Italic" panose="02020603050405020304" charset="0"/>
            </a:endParaRPr>
          </a:p>
          <a:p>
            <a:pPr algn="l"/>
            <a:r>
              <a:rPr lang="en-US" altLang="en-US" sz="3200" b="1" i="1">
                <a:solidFill>
                  <a:schemeClr val="bg1"/>
                </a:solidFill>
                <a:latin typeface="Times New Roman Bold Italic" panose="02020603050405020304" charset="0"/>
                <a:cs typeface="Times New Roman Bold Italic" panose="02020603050405020304" charset="0"/>
                <a:sym typeface="+mn-ea"/>
              </a:rPr>
              <a:t>gynecology2@vnmu.edu.ua</a:t>
            </a:r>
            <a:endParaRPr lang="en-US" altLang="en-US" sz="3200" b="1" i="1" dirty="0">
              <a:solidFill>
                <a:schemeClr val="bg1"/>
              </a:solidFill>
              <a:latin typeface="Times New Roman Bold Italic" panose="02020603050405020304" charset="0"/>
              <a:ea typeface="Calibri" charset="0"/>
              <a:cs typeface="Times New Roman Bold Italic" panose="02020603050405020304" charset="0"/>
              <a:sym typeface="+mn-ea"/>
            </a:endParaRPr>
          </a:p>
        </p:txBody>
      </p:sp>
      <p:pic>
        <p:nvPicPr>
          <p:cNvPr id="25" name="Picture 24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3"/>
          <a:srcRect l="29101" t="8462" r="25748" b="1312"/>
          <a:stretch>
            <a:fillRect/>
          </a:stretch>
        </p:blipFill>
        <p:spPr>
          <a:xfrm>
            <a:off x="6019800" y="2324100"/>
            <a:ext cx="3429000" cy="4876800"/>
          </a:xfrm>
          <a:prstGeom prst="rect">
            <a:avLst/>
          </a:prstGeom>
          <a:ln w="76200">
            <a:noFill/>
          </a:ln>
        </p:spPr>
      </p:pic>
      <p:pic>
        <p:nvPicPr>
          <p:cNvPr id="27" name="Picture 26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4"/>
          <a:srcRect l="24306" t="2422" r="22803" b="745"/>
          <a:stretch>
            <a:fillRect/>
          </a:stretch>
        </p:blipFill>
        <p:spPr>
          <a:xfrm>
            <a:off x="1173480" y="3238500"/>
            <a:ext cx="3810000" cy="4953000"/>
          </a:xfrm>
          <a:prstGeom prst="rect">
            <a:avLst/>
          </a:prstGeom>
          <a:ln w="76200">
            <a:noFill/>
          </a:ln>
        </p:spPr>
      </p:pic>
      <p:sp>
        <p:nvSpPr>
          <p:cNvPr id="28" name="Text Box 27"/>
          <p:cNvSpPr txBox="1"/>
          <p:nvPr/>
        </p:nvSpPr>
        <p:spPr>
          <a:xfrm>
            <a:off x="5709920" y="7298055"/>
            <a:ext cx="4042410" cy="929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Професор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Булавенко О.В.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29" name="Text Box 28"/>
          <p:cNvSpPr txBox="1"/>
          <p:nvPr/>
        </p:nvSpPr>
        <p:spPr>
          <a:xfrm>
            <a:off x="990600" y="8343900"/>
            <a:ext cx="4144645" cy="92900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Доцент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Пролигіна І.В.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3368</Words>
  <Application>WPS Presentation</Application>
  <PresentationFormat>On-screen Show (4:3)</PresentationFormat>
  <Paragraphs>76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4" baseType="lpstr">
      <vt:lpstr>Arial</vt:lpstr>
      <vt:lpstr>SimSun</vt:lpstr>
      <vt:lpstr>Wingdings</vt:lpstr>
      <vt:lpstr>Poppins Medium</vt:lpstr>
      <vt:lpstr>Thonburi</vt:lpstr>
      <vt:lpstr>Arial Nova Light</vt:lpstr>
      <vt:lpstr>Times New Roman Bold</vt:lpstr>
      <vt:lpstr>Poppins Semi-Bold</vt:lpstr>
      <vt:lpstr>Raleway</vt:lpstr>
      <vt:lpstr>Calibri</vt:lpstr>
      <vt:lpstr>Helvetica Neue</vt:lpstr>
      <vt:lpstr>Wingdings</vt:lpstr>
      <vt:lpstr>Times New Roman Bold Italic</vt:lpstr>
      <vt:lpstr>Microsoft YaHei</vt:lpstr>
      <vt:lpstr>汉仪旗黑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Інна Гайченя</cp:lastModifiedBy>
  <cp:revision>3</cp:revision>
  <dcterms:created xsi:type="dcterms:W3CDTF">2026-06-29T07:06:26Z</dcterms:created>
  <dcterms:modified xsi:type="dcterms:W3CDTF">2026-06-29T07:06:26Z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8509311A9071EFCF560C286A3BE34675_42</vt:lpwstr>
  </property>
  <property fmtid="{D5CDD505-2E9C-101B-9397-08002B2CF9AE}" pid="3" name="KSOProductBuildVer">
    <vt:lpwstr>1033-12.1.26015.26015</vt:lpwstr>
  </property>
</Properties>
</file>