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uk-UA" smtClean="0"/>
              <a:t>Зразок заголовка</a:t>
            </a:r>
            <a:endParaRPr lang="uk-UA"/>
          </a:p>
        </p:txBody>
      </p:sp>
      <p:sp>
        <p:nvSpPr>
          <p:cNvPr id="3" name="Пі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Клацніть, щоб редагувати стиль зразка підзаголовка</a:t>
            </a:r>
            <a:endParaRPr lang="uk-UA"/>
          </a:p>
        </p:txBody>
      </p:sp>
      <p:sp>
        <p:nvSpPr>
          <p:cNvPr id="4" name="Місце для дати 3"/>
          <p:cNvSpPr>
            <a:spLocks noGrp="1"/>
          </p:cNvSpPr>
          <p:nvPr>
            <p:ph type="dt" sz="half" idx="10"/>
          </p:nvPr>
        </p:nvSpPr>
        <p:spPr/>
        <p:txBody>
          <a:bodyPr/>
          <a:lstStyle/>
          <a:p>
            <a:fld id="{FB5C7812-56DB-4976-8F19-615040D2F67B}" type="datetimeFigureOut">
              <a:rPr lang="uk-UA" smtClean="0"/>
              <a:t>13.04.2021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2946270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FB5C7812-56DB-4976-8F19-615040D2F67B}" type="datetimeFigureOut">
              <a:rPr lang="uk-UA" smtClean="0"/>
              <a:t>13.04.2021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564982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uk-UA" smtClean="0"/>
              <a:t>Зразок заголовка</a:t>
            </a:r>
            <a:endParaRPr lang="uk-UA"/>
          </a:p>
        </p:txBody>
      </p:sp>
      <p:sp>
        <p:nvSpPr>
          <p:cNvPr id="3" name="Місце для тексту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Редагувати стиль зразка тексту</a:t>
            </a:r>
          </a:p>
        </p:txBody>
      </p:sp>
      <p:sp>
        <p:nvSpPr>
          <p:cNvPr id="4" name="Місце для дати 3"/>
          <p:cNvSpPr>
            <a:spLocks noGrp="1"/>
          </p:cNvSpPr>
          <p:nvPr>
            <p:ph type="dt" sz="half" idx="10"/>
          </p:nvPr>
        </p:nvSpPr>
        <p:spPr/>
        <p:txBody>
          <a:bodyPr/>
          <a:lstStyle/>
          <a:p>
            <a:fld id="{FB5C7812-56DB-4976-8F19-615040D2F67B}" type="datetimeFigureOut">
              <a:rPr lang="uk-UA" smtClean="0"/>
              <a:t>13.04.2021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2159297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838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6172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fld id="{FB5C7812-56DB-4976-8F19-615040D2F67B}" type="datetimeFigureOut">
              <a:rPr lang="uk-UA" smtClean="0"/>
              <a:t>13.04.2021</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85310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uk-UA" smtClean="0"/>
              <a:t>Зразок заголовка</a:t>
            </a:r>
            <a:endParaRPr lang="uk-UA"/>
          </a:p>
        </p:txBody>
      </p:sp>
      <p:sp>
        <p:nvSpPr>
          <p:cNvPr id="3" name="Місце для тексту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4" name="Місце для вмісту 3"/>
          <p:cNvSpPr>
            <a:spLocks noGrp="1"/>
          </p:cNvSpPr>
          <p:nvPr>
            <p:ph sz="half" idx="2"/>
          </p:nvPr>
        </p:nvSpPr>
        <p:spPr>
          <a:xfrm>
            <a:off x="839788" y="2505075"/>
            <a:ext cx="5157787"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6" name="Місце для вмісту 5"/>
          <p:cNvSpPr>
            <a:spLocks noGrp="1"/>
          </p:cNvSpPr>
          <p:nvPr>
            <p:ph sz="quarter" idx="4"/>
          </p:nvPr>
        </p:nvSpPr>
        <p:spPr>
          <a:xfrm>
            <a:off x="6172200" y="2505075"/>
            <a:ext cx="5183188"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fld id="{FB5C7812-56DB-4976-8F19-615040D2F67B}" type="datetimeFigureOut">
              <a:rPr lang="uk-UA" smtClean="0"/>
              <a:t>13.04.2021</a:t>
            </a:fld>
            <a:endParaRPr lang="uk-UA"/>
          </a:p>
        </p:txBody>
      </p:sp>
      <p:sp>
        <p:nvSpPr>
          <p:cNvPr id="8" name="Місце для нижнього колонтитула 7"/>
          <p:cNvSpPr>
            <a:spLocks noGrp="1"/>
          </p:cNvSpPr>
          <p:nvPr>
            <p:ph type="ftr" sz="quarter" idx="11"/>
          </p:nvPr>
        </p:nvSpPr>
        <p:spPr/>
        <p:txBody>
          <a:bodyPr/>
          <a:lstStyle/>
          <a:p>
            <a:endParaRPr lang="uk-UA"/>
          </a:p>
        </p:txBody>
      </p:sp>
      <p:sp>
        <p:nvSpPr>
          <p:cNvPr id="9" name="Місце для номера слайда 8"/>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3076706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fld id="{FB5C7812-56DB-4976-8F19-615040D2F67B}" type="datetimeFigureOut">
              <a:rPr lang="uk-UA" smtClean="0"/>
              <a:t>13.04.2021</a:t>
            </a:fld>
            <a:endParaRPr lang="uk-UA"/>
          </a:p>
        </p:txBody>
      </p:sp>
      <p:sp>
        <p:nvSpPr>
          <p:cNvPr id="4" name="Місце для нижнього колонтитула 3"/>
          <p:cNvSpPr>
            <a:spLocks noGrp="1"/>
          </p:cNvSpPr>
          <p:nvPr>
            <p:ph type="ftr" sz="quarter" idx="11"/>
          </p:nvPr>
        </p:nvSpPr>
        <p:spPr/>
        <p:txBody>
          <a:bodyPr/>
          <a:lstStyle/>
          <a:p>
            <a:endParaRPr lang="uk-UA"/>
          </a:p>
        </p:txBody>
      </p:sp>
      <p:sp>
        <p:nvSpPr>
          <p:cNvPr id="5" name="Місце для номера слайда 4"/>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2177423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FB5C7812-56DB-4976-8F19-615040D2F67B}" type="datetimeFigureOut">
              <a:rPr lang="uk-UA" smtClean="0"/>
              <a:t>13.04.2021</a:t>
            </a:fld>
            <a:endParaRPr lang="uk-UA"/>
          </a:p>
        </p:txBody>
      </p:sp>
      <p:sp>
        <p:nvSpPr>
          <p:cNvPr id="3" name="Місце для нижнього колонтитула 2"/>
          <p:cNvSpPr>
            <a:spLocks noGrp="1"/>
          </p:cNvSpPr>
          <p:nvPr>
            <p:ph type="ftr" sz="quarter" idx="11"/>
          </p:nvPr>
        </p:nvSpPr>
        <p:spPr/>
        <p:txBody>
          <a:bodyPr/>
          <a:lstStyle/>
          <a:p>
            <a:endParaRPr lang="uk-UA"/>
          </a:p>
        </p:txBody>
      </p:sp>
      <p:sp>
        <p:nvSpPr>
          <p:cNvPr id="4" name="Місце для номера слайда 3"/>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1101154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вмісту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FB5C7812-56DB-4976-8F19-615040D2F67B}" type="datetimeFigureOut">
              <a:rPr lang="uk-UA" smtClean="0"/>
              <a:t>13.04.2021</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1821200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FB5C7812-56DB-4976-8F19-615040D2F67B}" type="datetimeFigureOut">
              <a:rPr lang="uk-UA" smtClean="0"/>
              <a:t>13.04.2021</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794782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FB5C7812-56DB-4976-8F19-615040D2F67B}" type="datetimeFigureOut">
              <a:rPr lang="uk-UA" smtClean="0"/>
              <a:t>13.04.2021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3013540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8724900" y="365125"/>
            <a:ext cx="2628900" cy="5811838"/>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838200" y="365125"/>
            <a:ext cx="7734300" cy="5811838"/>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FB5C7812-56DB-4976-8F19-615040D2F67B}" type="datetimeFigureOut">
              <a:rPr lang="uk-UA" smtClean="0"/>
              <a:t>13.04.2021</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C87FB1CA-A359-4EF8-8379-90BF86F670F7}" type="slidenum">
              <a:rPr lang="uk-UA" smtClean="0"/>
              <a:t>‹№›</a:t>
            </a:fld>
            <a:endParaRPr lang="uk-UA"/>
          </a:p>
        </p:txBody>
      </p:sp>
    </p:spTree>
    <p:extLst>
      <p:ext uri="{BB962C8B-B14F-4D97-AF65-F5344CB8AC3E}">
        <p14:creationId xmlns:p14="http://schemas.microsoft.com/office/powerpoint/2010/main" val="3854368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5C7812-56DB-4976-8F19-615040D2F67B}" type="datetimeFigureOut">
              <a:rPr lang="uk-UA" smtClean="0"/>
              <a:t>13.04.2021</a:t>
            </a:fld>
            <a:endParaRPr lang="uk-UA"/>
          </a:p>
        </p:txBody>
      </p:sp>
      <p:sp>
        <p:nvSpPr>
          <p:cNvPr id="5" name="Місце для нижнього колонтитула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FB1CA-A359-4EF8-8379-90BF86F670F7}" type="slidenum">
              <a:rPr lang="uk-UA" smtClean="0"/>
              <a:t>‹№›</a:t>
            </a:fld>
            <a:endParaRPr lang="uk-UA"/>
          </a:p>
        </p:txBody>
      </p:sp>
    </p:spTree>
    <p:extLst>
      <p:ext uri="{BB962C8B-B14F-4D97-AF65-F5344CB8AC3E}">
        <p14:creationId xmlns:p14="http://schemas.microsoft.com/office/powerpoint/2010/main" val="2938897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a:p>
        </p:txBody>
      </p:sp>
      <p:sp>
        <p:nvSpPr>
          <p:cNvPr id="3" name="Підзаголовок 2"/>
          <p:cNvSpPr>
            <a:spLocks noGrp="1"/>
          </p:cNvSpPr>
          <p:nvPr>
            <p:ph type="subTitle" idx="1"/>
          </p:nvPr>
        </p:nvSpPr>
        <p:spPr/>
        <p:txBody>
          <a:bodyPr/>
          <a:lstStyle/>
          <a:p>
            <a:endParaRPr lang="uk-UA"/>
          </a:p>
        </p:txBody>
      </p:sp>
    </p:spTree>
    <p:extLst>
      <p:ext uri="{BB962C8B-B14F-4D97-AF65-F5344CB8AC3E}">
        <p14:creationId xmlns:p14="http://schemas.microsoft.com/office/powerpoint/2010/main" val="1174803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75898" y="3722262"/>
            <a:ext cx="9144000" cy="913412"/>
          </a:xfrm>
        </p:spPr>
        <p:txBody>
          <a:bodyPr>
            <a:normAutofit fontScale="90000"/>
          </a:bodyPr>
          <a:lstStyle/>
          <a:p>
            <a:r>
              <a:rPr lang="en-US" b="1" dirty="0" smtClean="0">
                <a:solidFill>
                  <a:srgbClr val="002060"/>
                </a:solidFill>
                <a:latin typeface="Arial" panose="020B0604020202020204" pitchFamily="34" charset="0"/>
                <a:cs typeface="Arial" panose="020B0604020202020204" pitchFamily="34" charset="0"/>
              </a:rPr>
              <a:t>Modern problems of Molecular Biology</a:t>
            </a:r>
            <a:endParaRPr lang="uk-UA" b="1" dirty="0">
              <a:solidFill>
                <a:srgbClr val="002060"/>
              </a:solidFill>
              <a:latin typeface="Arial" panose="020B0604020202020204" pitchFamily="34" charset="0"/>
              <a:cs typeface="Arial" panose="020B0604020202020204" pitchFamily="34" charset="0"/>
            </a:endParaRPr>
          </a:p>
        </p:txBody>
      </p:sp>
      <p:sp>
        <p:nvSpPr>
          <p:cNvPr id="3" name="Підзаголовок 2"/>
          <p:cNvSpPr>
            <a:spLocks noGrp="1"/>
          </p:cNvSpPr>
          <p:nvPr>
            <p:ph type="subTitle" idx="1"/>
          </p:nvPr>
        </p:nvSpPr>
        <p:spPr>
          <a:xfrm>
            <a:off x="1722548" y="4950188"/>
            <a:ext cx="9144000" cy="754302"/>
          </a:xfrm>
        </p:spPr>
        <p:txBody>
          <a:bodyPr>
            <a:noAutofit/>
          </a:bodyPr>
          <a:lstStyle/>
          <a:p>
            <a:r>
              <a:rPr lang="en-US" sz="3200" b="1" i="1" dirty="0" smtClean="0">
                <a:solidFill>
                  <a:srgbClr val="002060"/>
                </a:solidFill>
              </a:rPr>
              <a:t>Elective Course for the</a:t>
            </a:r>
            <a:r>
              <a:rPr lang="uk-UA" sz="3200" b="1" i="1" dirty="0" smtClean="0">
                <a:solidFill>
                  <a:srgbClr val="002060"/>
                </a:solidFill>
              </a:rPr>
              <a:t> </a:t>
            </a:r>
            <a:r>
              <a:rPr lang="uk-UA" sz="3200" b="1" i="1" dirty="0" smtClean="0">
                <a:solidFill>
                  <a:srgbClr val="002060"/>
                </a:solidFill>
              </a:rPr>
              <a:t>2</a:t>
            </a:r>
            <a:r>
              <a:rPr lang="en-US" sz="3200" b="1" i="1" dirty="0" err="1" smtClean="0">
                <a:solidFill>
                  <a:srgbClr val="002060"/>
                </a:solidFill>
              </a:rPr>
              <a:t>nd</a:t>
            </a:r>
            <a:r>
              <a:rPr lang="uk-UA" sz="3200" b="1" i="1" dirty="0" smtClean="0">
                <a:solidFill>
                  <a:srgbClr val="002060"/>
                </a:solidFill>
              </a:rPr>
              <a:t> </a:t>
            </a:r>
            <a:r>
              <a:rPr lang="en-US" sz="3200" b="1" i="1" dirty="0" smtClean="0">
                <a:solidFill>
                  <a:srgbClr val="002060"/>
                </a:solidFill>
              </a:rPr>
              <a:t>year</a:t>
            </a:r>
            <a:r>
              <a:rPr lang="uk-UA" sz="3200" b="1" i="1" dirty="0" smtClean="0">
                <a:solidFill>
                  <a:srgbClr val="002060"/>
                </a:solidFill>
              </a:rPr>
              <a:t> </a:t>
            </a:r>
            <a:r>
              <a:rPr lang="en-US" sz="3200" b="1" i="1" dirty="0" smtClean="0">
                <a:solidFill>
                  <a:srgbClr val="002060"/>
                </a:solidFill>
              </a:rPr>
              <a:t>students of </a:t>
            </a:r>
            <a:r>
              <a:rPr lang="en-US" sz="3200" b="1" i="1" dirty="0" smtClean="0">
                <a:solidFill>
                  <a:srgbClr val="002060"/>
                </a:solidFill>
              </a:rPr>
              <a:t>the Department of Pharmacy</a:t>
            </a:r>
            <a:endParaRPr lang="uk-UA" sz="3200" b="1" i="1" dirty="0">
              <a:solidFill>
                <a:srgbClr val="002060"/>
              </a:solidFill>
            </a:endParaRPr>
          </a:p>
        </p:txBody>
      </p:sp>
      <p:pic>
        <p:nvPicPr>
          <p:cNvPr id="10" name="Picture 2" descr="https://www.vnmu.edu.ua/html/v3/img/src/vnmu.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63834" y="1452587"/>
            <a:ext cx="823103" cy="1264664"/>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кутник 4"/>
          <p:cNvSpPr>
            <a:spLocks noChangeArrowheads="1"/>
          </p:cNvSpPr>
          <p:nvPr/>
        </p:nvSpPr>
        <p:spPr bwMode="auto">
          <a:xfrm>
            <a:off x="2411597" y="326410"/>
            <a:ext cx="776590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uk-UA" sz="2100" b="1" dirty="0">
                <a:solidFill>
                  <a:srgbClr val="002060"/>
                </a:solidFill>
                <a:cs typeface="Times New Roman" panose="02020603050405020304" pitchFamily="18" charset="0"/>
              </a:rPr>
              <a:t>Ministry of Health of Ukraine</a:t>
            </a:r>
          </a:p>
          <a:p>
            <a:pPr algn="ctr">
              <a:spcBef>
                <a:spcPct val="0"/>
              </a:spcBef>
              <a:buFontTx/>
              <a:buNone/>
            </a:pPr>
            <a:r>
              <a:rPr lang="en-US" altLang="uk-UA" sz="2100" b="1" dirty="0">
                <a:solidFill>
                  <a:srgbClr val="002060"/>
                </a:solidFill>
                <a:cs typeface="Times New Roman" panose="02020603050405020304" pitchFamily="18" charset="0"/>
              </a:rPr>
              <a:t>National </a:t>
            </a:r>
            <a:r>
              <a:rPr lang="en-US" altLang="uk-UA" sz="2100" b="1" dirty="0" err="1">
                <a:solidFill>
                  <a:srgbClr val="002060"/>
                </a:solidFill>
                <a:cs typeface="Times New Roman" panose="02020603050405020304" pitchFamily="18" charset="0"/>
              </a:rPr>
              <a:t>Pirogov</a:t>
            </a:r>
            <a:r>
              <a:rPr lang="en-US" altLang="uk-UA" sz="2100" b="1" dirty="0">
                <a:solidFill>
                  <a:srgbClr val="002060"/>
                </a:solidFill>
                <a:cs typeface="Times New Roman" panose="02020603050405020304" pitchFamily="18" charset="0"/>
              </a:rPr>
              <a:t> Memorial Medical University</a:t>
            </a:r>
            <a:r>
              <a:rPr lang="en-GB" altLang="uk-UA" sz="2100" b="1" dirty="0" smtClean="0">
                <a:solidFill>
                  <a:srgbClr val="002060"/>
                </a:solidFill>
                <a:cs typeface="Times New Roman" panose="02020603050405020304" pitchFamily="18" charset="0"/>
              </a:rPr>
              <a:t>,</a:t>
            </a:r>
          </a:p>
          <a:p>
            <a:pPr algn="ctr">
              <a:spcBef>
                <a:spcPct val="0"/>
              </a:spcBef>
              <a:buFontTx/>
              <a:buNone/>
            </a:pPr>
            <a:r>
              <a:rPr lang="en-GB" altLang="uk-UA" sz="2100" b="1" dirty="0" err="1" smtClean="0">
                <a:solidFill>
                  <a:srgbClr val="002060"/>
                </a:solidFill>
                <a:cs typeface="Times New Roman" panose="02020603050405020304" pitchFamily="18" charset="0"/>
              </a:rPr>
              <a:t>Vinnytsya</a:t>
            </a:r>
            <a:r>
              <a:rPr lang="en-GB" altLang="uk-UA" sz="2100" b="1" dirty="0">
                <a:solidFill>
                  <a:srgbClr val="002060"/>
                </a:solidFill>
                <a:cs typeface="Times New Roman" panose="02020603050405020304" pitchFamily="18" charset="0"/>
              </a:rPr>
              <a:t>,</a:t>
            </a:r>
            <a:r>
              <a:rPr lang="uk-UA" altLang="uk-UA" sz="2100" b="1" dirty="0">
                <a:solidFill>
                  <a:srgbClr val="002060"/>
                </a:solidFill>
                <a:cs typeface="Times New Roman" panose="02020603050405020304" pitchFamily="18" charset="0"/>
              </a:rPr>
              <a:t> </a:t>
            </a:r>
            <a:r>
              <a:rPr lang="en-GB" altLang="uk-UA" sz="2100" b="1" dirty="0">
                <a:solidFill>
                  <a:srgbClr val="002060"/>
                </a:solidFill>
                <a:cs typeface="Times New Roman" panose="02020603050405020304" pitchFamily="18" charset="0"/>
              </a:rPr>
              <a:t>Ukraine</a:t>
            </a:r>
            <a:endParaRPr lang="uk-UA" altLang="uk-UA" sz="2100" dirty="0">
              <a:solidFill>
                <a:srgbClr val="002060"/>
              </a:solidFill>
            </a:endParaRPr>
          </a:p>
        </p:txBody>
      </p:sp>
    </p:spTree>
    <p:extLst>
      <p:ext uri="{BB962C8B-B14F-4D97-AF65-F5344CB8AC3E}">
        <p14:creationId xmlns:p14="http://schemas.microsoft.com/office/powerpoint/2010/main" val="37226165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4735" y="609447"/>
            <a:ext cx="11552207" cy="1325563"/>
          </a:xfrm>
        </p:spPr>
        <p:txBody>
          <a:bodyPr>
            <a:noAutofit/>
          </a:bodyPr>
          <a:lstStyle/>
          <a:p>
            <a:pPr algn="just"/>
            <a:r>
              <a:rPr lang="en-US" sz="3200" b="1" dirty="0">
                <a:solidFill>
                  <a:schemeClr val="tx2">
                    <a:lumMod val="50000"/>
                  </a:schemeClr>
                </a:solidFill>
                <a:latin typeface="+mn-lt"/>
              </a:rPr>
              <a:t>This story is time-tested. And </a:t>
            </a:r>
            <a:r>
              <a:rPr lang="en-US" sz="3200" b="1" dirty="0" smtClean="0">
                <a:solidFill>
                  <a:schemeClr val="tx2">
                    <a:lumMod val="50000"/>
                  </a:schemeClr>
                </a:solidFill>
                <a:latin typeface="+mn-lt"/>
              </a:rPr>
              <a:t>time, </a:t>
            </a:r>
            <a:r>
              <a:rPr lang="en-US" sz="3200" b="1" dirty="0">
                <a:solidFill>
                  <a:schemeClr val="tx2">
                    <a:lumMod val="50000"/>
                  </a:schemeClr>
                </a:solidFill>
                <a:latin typeface="+mn-lt"/>
              </a:rPr>
              <a:t>as you know, is a real measure of </a:t>
            </a:r>
            <a:r>
              <a:rPr lang="en-US" sz="3200" b="1" dirty="0" smtClean="0">
                <a:solidFill>
                  <a:schemeClr val="tx2">
                    <a:lumMod val="50000"/>
                  </a:schemeClr>
                </a:solidFill>
                <a:latin typeface="+mn-lt"/>
              </a:rPr>
              <a:t>what</a:t>
            </a:r>
            <a:r>
              <a:rPr lang="en-US" sz="3200" b="1" dirty="0">
                <a:solidFill>
                  <a:schemeClr val="tx2">
                    <a:lumMod val="50000"/>
                  </a:schemeClr>
                </a:solidFill>
                <a:latin typeface="+mn-lt"/>
              </a:rPr>
              <a:t>, in fact, is </a:t>
            </a:r>
            <a:r>
              <a:rPr lang="en-US" sz="3200" b="1" dirty="0" smtClean="0">
                <a:solidFill>
                  <a:schemeClr val="tx2">
                    <a:lumMod val="50000"/>
                  </a:schemeClr>
                </a:solidFill>
                <a:latin typeface="+mn-lt"/>
              </a:rPr>
              <a:t>worth of the </a:t>
            </a:r>
            <a:r>
              <a:rPr lang="en-US" sz="3200" b="1" dirty="0">
                <a:solidFill>
                  <a:schemeClr val="tx2">
                    <a:lumMod val="50000"/>
                  </a:schemeClr>
                </a:solidFill>
                <a:latin typeface="+mn-lt"/>
              </a:rPr>
              <a:t>attention.</a:t>
            </a:r>
            <a:br>
              <a:rPr lang="en-US" sz="3200" b="1" dirty="0">
                <a:solidFill>
                  <a:schemeClr val="tx2">
                    <a:lumMod val="50000"/>
                  </a:schemeClr>
                </a:solidFill>
                <a:latin typeface="+mn-lt"/>
              </a:rPr>
            </a:br>
            <a:r>
              <a:rPr lang="en-US" sz="3200" b="1" dirty="0">
                <a:solidFill>
                  <a:schemeClr val="tx2">
                    <a:lumMod val="50000"/>
                  </a:schemeClr>
                </a:solidFill>
                <a:latin typeface="+mn-lt"/>
              </a:rPr>
              <a:t>Consequently, for more than 10 years we have had a great interest of students in the course </a:t>
            </a:r>
            <a:r>
              <a:rPr lang="en-US" sz="3200" b="1" dirty="0" smtClean="0">
                <a:solidFill>
                  <a:schemeClr val="tx2">
                    <a:lumMod val="50000"/>
                  </a:schemeClr>
                </a:solidFill>
                <a:latin typeface="+mn-lt"/>
              </a:rPr>
              <a:t>“Modern </a:t>
            </a:r>
            <a:r>
              <a:rPr lang="en-US" sz="3200" b="1" dirty="0">
                <a:solidFill>
                  <a:schemeClr val="tx2">
                    <a:lumMod val="50000"/>
                  </a:schemeClr>
                </a:solidFill>
                <a:latin typeface="+mn-lt"/>
              </a:rPr>
              <a:t>Problems of Molecular Biology".</a:t>
            </a:r>
            <a:endParaRPr lang="uk-UA" sz="3200" b="1" dirty="0">
              <a:solidFill>
                <a:schemeClr val="tx2">
                  <a:lumMod val="50000"/>
                </a:schemeClr>
              </a:solidFill>
              <a:latin typeface="+mn-lt"/>
            </a:endParaRPr>
          </a:p>
        </p:txBody>
      </p:sp>
      <p:pic>
        <p:nvPicPr>
          <p:cNvPr id="1026" name="Picture 2" descr="Study habits for success: tips for students - World leading higher  education information and serv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2339" y="2552699"/>
            <a:ext cx="6477000" cy="4305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5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068" y="1262272"/>
            <a:ext cx="11369615" cy="1325563"/>
          </a:xfrm>
        </p:spPr>
        <p:txBody>
          <a:bodyPr>
            <a:normAutofit fontScale="90000"/>
          </a:bodyPr>
          <a:lstStyle/>
          <a:p>
            <a:pPr algn="just"/>
            <a:r>
              <a:rPr lang="en-US" b="1" dirty="0">
                <a:solidFill>
                  <a:schemeClr val="tx2">
                    <a:lumMod val="50000"/>
                  </a:schemeClr>
                </a:solidFill>
                <a:latin typeface="+mn-lt"/>
              </a:rPr>
              <a:t>For </a:t>
            </a:r>
            <a:r>
              <a:rPr lang="en-US" b="1" dirty="0" smtClean="0">
                <a:solidFill>
                  <a:schemeClr val="tx2">
                    <a:lumMod val="50000"/>
                  </a:schemeClr>
                </a:solidFill>
                <a:latin typeface="+mn-lt"/>
              </a:rPr>
              <a:t>students, </a:t>
            </a:r>
            <a:r>
              <a:rPr lang="en-US" b="1" dirty="0">
                <a:solidFill>
                  <a:schemeClr val="tx2">
                    <a:lumMod val="50000"/>
                  </a:schemeClr>
                </a:solidFill>
                <a:latin typeface="+mn-lt"/>
              </a:rPr>
              <a:t>the course has become a real window into the world of modern technology. Those that have long been the basis for the diagnosis and treatment of serious diseases, which formed the basis for the creation of new modern medicines and work with the cause of the disease at the molecular level.</a:t>
            </a:r>
            <a:endParaRPr lang="uk-UA" b="1" dirty="0">
              <a:solidFill>
                <a:schemeClr val="tx2">
                  <a:lumMod val="50000"/>
                </a:schemeClr>
              </a:solidFill>
              <a:latin typeface="+mn-lt"/>
            </a:endParaRPr>
          </a:p>
        </p:txBody>
      </p:sp>
      <p:pic>
        <p:nvPicPr>
          <p:cNvPr id="4" name="Picture 2" descr="http://i.imgur.com/f4kLjF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17008" y="3501468"/>
            <a:ext cx="5963736" cy="335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23890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8419" y="2771896"/>
            <a:ext cx="10515600" cy="1325563"/>
          </a:xfrm>
        </p:spPr>
        <p:txBody>
          <a:bodyPr>
            <a:noAutofit/>
          </a:bodyPr>
          <a:lstStyle/>
          <a:p>
            <a:pPr algn="ctr"/>
            <a:r>
              <a:rPr lang="en-US" sz="2800" b="1" dirty="0">
                <a:solidFill>
                  <a:schemeClr val="tx1">
                    <a:lumMod val="95000"/>
                    <a:lumOff val="5000"/>
                  </a:schemeClr>
                </a:solidFill>
                <a:latin typeface="+mn-lt"/>
              </a:rPr>
              <a:t>The discipline includes sections: "Molecular bases of heredity", "Molecular bases of hereditary diseases", "Modern issues of gene technologies</a:t>
            </a:r>
            <a:r>
              <a:rPr lang="en-US" sz="2800" b="1" dirty="0" smtClean="0">
                <a:solidFill>
                  <a:schemeClr val="tx1">
                    <a:lumMod val="95000"/>
                    <a:lumOff val="5000"/>
                  </a:schemeClr>
                </a:solidFill>
                <a:latin typeface="+mn-lt"/>
              </a:rPr>
              <a:t>".</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Course lays the </a:t>
            </a:r>
            <a:r>
              <a:rPr lang="en-US" sz="2800" b="1" dirty="0">
                <a:solidFill>
                  <a:schemeClr val="tx1">
                    <a:lumMod val="95000"/>
                    <a:lumOff val="5000"/>
                  </a:schemeClr>
                </a:solidFill>
                <a:latin typeface="+mn-lt"/>
              </a:rPr>
              <a:t>foundation </a:t>
            </a:r>
            <a:r>
              <a:rPr lang="en-US" sz="2800" b="1" dirty="0" smtClean="0">
                <a:solidFill>
                  <a:schemeClr val="tx1">
                    <a:lumMod val="95000"/>
                    <a:lumOff val="5000"/>
                  </a:schemeClr>
                </a:solidFill>
                <a:latin typeface="+mn-lt"/>
              </a:rPr>
              <a:t>of students’ </a:t>
            </a:r>
            <a:r>
              <a:rPr lang="en-US" sz="2800" b="1" dirty="0">
                <a:solidFill>
                  <a:schemeClr val="tx1">
                    <a:lumMod val="95000"/>
                    <a:lumOff val="5000"/>
                  </a:schemeClr>
                </a:solidFill>
                <a:latin typeface="+mn-lt"/>
              </a:rPr>
              <a:t>further </a:t>
            </a:r>
            <a:r>
              <a:rPr lang="en-US" sz="2800" b="1" dirty="0" smtClean="0">
                <a:solidFill>
                  <a:schemeClr val="tx1">
                    <a:lumMod val="95000"/>
                    <a:lumOff val="5000"/>
                  </a:schemeClr>
                </a:solidFill>
                <a:latin typeface="+mn-lt"/>
              </a:rPr>
              <a:t>study of:</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the </a:t>
            </a:r>
            <a:r>
              <a:rPr lang="en-US" sz="2800" b="1" dirty="0">
                <a:solidFill>
                  <a:schemeClr val="tx1">
                    <a:lumMod val="95000"/>
                    <a:lumOff val="5000"/>
                  </a:schemeClr>
                </a:solidFill>
                <a:latin typeface="+mn-lt"/>
              </a:rPr>
              <a:t>main methods of chemical </a:t>
            </a:r>
            <a:r>
              <a:rPr lang="en-US" sz="2800" b="1" dirty="0" smtClean="0">
                <a:solidFill>
                  <a:schemeClr val="tx1">
                    <a:lumMod val="95000"/>
                    <a:lumOff val="5000"/>
                  </a:schemeClr>
                </a:solidFill>
                <a:latin typeface="+mn-lt"/>
              </a:rPr>
              <a:t>analysis;</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the </a:t>
            </a:r>
            <a:r>
              <a:rPr lang="en-US" sz="2800" b="1" dirty="0">
                <a:solidFill>
                  <a:schemeClr val="tx1">
                    <a:lumMod val="95000"/>
                    <a:lumOff val="5000"/>
                  </a:schemeClr>
                </a:solidFill>
                <a:latin typeface="+mn-lt"/>
              </a:rPr>
              <a:t>structure and functions of biopolymers (proteins and nucleic acids</a:t>
            </a:r>
            <a:r>
              <a:rPr lang="en-US" sz="2800" b="1" dirty="0" smtClean="0">
                <a:solidFill>
                  <a:schemeClr val="tx1">
                    <a:lumMod val="95000"/>
                    <a:lumOff val="5000"/>
                  </a:schemeClr>
                </a:solidFill>
                <a:latin typeface="+mn-lt"/>
              </a:rPr>
              <a:t>);</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understanding the molecular basis of Genetics of </a:t>
            </a:r>
            <a:r>
              <a:rPr lang="en-US" sz="2800" b="1" dirty="0">
                <a:solidFill>
                  <a:schemeClr val="tx1">
                    <a:lumMod val="95000"/>
                    <a:lumOff val="5000"/>
                  </a:schemeClr>
                </a:solidFill>
                <a:latin typeface="+mn-lt"/>
              </a:rPr>
              <a:t>hereditary and multifactorial </a:t>
            </a:r>
            <a:r>
              <a:rPr lang="en-US" sz="2800" b="1" dirty="0" smtClean="0">
                <a:solidFill>
                  <a:schemeClr val="tx1">
                    <a:lumMod val="95000"/>
                    <a:lumOff val="5000"/>
                  </a:schemeClr>
                </a:solidFill>
                <a:latin typeface="+mn-lt"/>
              </a:rPr>
              <a:t>diseases;</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a:r>
            <a:br>
              <a:rPr lang="en-US" sz="2800" b="1" dirty="0" smtClean="0">
                <a:solidFill>
                  <a:schemeClr val="tx1">
                    <a:lumMod val="95000"/>
                    <a:lumOff val="5000"/>
                  </a:schemeClr>
                </a:solidFill>
                <a:latin typeface="+mn-lt"/>
              </a:rPr>
            </a:br>
            <a:r>
              <a:rPr lang="en-US" sz="2800" b="1" dirty="0" smtClean="0">
                <a:solidFill>
                  <a:schemeClr val="tx1">
                    <a:lumMod val="95000"/>
                    <a:lumOff val="5000"/>
                  </a:schemeClr>
                </a:solidFill>
                <a:latin typeface="+mn-lt"/>
              </a:rPr>
              <a:t>- </a:t>
            </a:r>
            <a:r>
              <a:rPr lang="en-US" sz="2800" b="1" dirty="0">
                <a:solidFill>
                  <a:schemeClr val="tx1">
                    <a:lumMod val="95000"/>
                    <a:lumOff val="5000"/>
                  </a:schemeClr>
                </a:solidFill>
                <a:latin typeface="+mn-lt"/>
              </a:rPr>
              <a:t>the </a:t>
            </a:r>
            <a:r>
              <a:rPr lang="en-US" sz="2800" b="1" dirty="0" smtClean="0">
                <a:solidFill>
                  <a:schemeClr val="tx1">
                    <a:lumMod val="95000"/>
                    <a:lumOff val="5000"/>
                  </a:schemeClr>
                </a:solidFill>
                <a:latin typeface="+mn-lt"/>
              </a:rPr>
              <a:t>modern state </a:t>
            </a:r>
            <a:r>
              <a:rPr lang="en-US" sz="2800" b="1" dirty="0">
                <a:solidFill>
                  <a:schemeClr val="tx1">
                    <a:lumMod val="95000"/>
                    <a:lumOff val="5000"/>
                  </a:schemeClr>
                </a:solidFill>
                <a:latin typeface="+mn-lt"/>
              </a:rPr>
              <a:t>and </a:t>
            </a:r>
            <a:r>
              <a:rPr lang="en-US" sz="2800" b="1" dirty="0" smtClean="0">
                <a:solidFill>
                  <a:schemeClr val="tx1">
                    <a:lumMod val="95000"/>
                    <a:lumOff val="5000"/>
                  </a:schemeClr>
                </a:solidFill>
                <a:latin typeface="+mn-lt"/>
              </a:rPr>
              <a:t>perspectives for </a:t>
            </a:r>
            <a:r>
              <a:rPr lang="en-US" sz="2800" b="1" dirty="0">
                <a:solidFill>
                  <a:schemeClr val="tx1">
                    <a:lumMod val="95000"/>
                    <a:lumOff val="5000"/>
                  </a:schemeClr>
                </a:solidFill>
                <a:latin typeface="+mn-lt"/>
              </a:rPr>
              <a:t>applying the achievements of </a:t>
            </a:r>
            <a:r>
              <a:rPr lang="en-US" sz="2800" b="1" dirty="0" smtClean="0">
                <a:solidFill>
                  <a:schemeClr val="tx1">
                    <a:lumMod val="95000"/>
                    <a:lumOff val="5000"/>
                  </a:schemeClr>
                </a:solidFill>
                <a:latin typeface="+mn-lt"/>
              </a:rPr>
              <a:t>Molecular Biology in </a:t>
            </a:r>
            <a:r>
              <a:rPr lang="en-US" sz="2800" b="1" dirty="0">
                <a:solidFill>
                  <a:schemeClr val="tx1">
                    <a:lumMod val="95000"/>
                    <a:lumOff val="5000"/>
                  </a:schemeClr>
                </a:solidFill>
                <a:latin typeface="+mn-lt"/>
              </a:rPr>
              <a:t>practical </a:t>
            </a:r>
            <a:r>
              <a:rPr lang="en-US" sz="2800" b="1" dirty="0" smtClean="0">
                <a:solidFill>
                  <a:schemeClr val="tx1">
                    <a:lumMod val="95000"/>
                    <a:lumOff val="5000"/>
                  </a:schemeClr>
                </a:solidFill>
                <a:latin typeface="+mn-lt"/>
              </a:rPr>
              <a:t>Medicine, namely in Molecular Genetic Diagnostics, Pharmacology </a:t>
            </a:r>
            <a:r>
              <a:rPr lang="en-US" sz="2800" b="1" dirty="0">
                <a:solidFill>
                  <a:schemeClr val="tx1">
                    <a:lumMod val="95000"/>
                    <a:lumOff val="5000"/>
                  </a:schemeClr>
                </a:solidFill>
                <a:latin typeface="+mn-lt"/>
              </a:rPr>
              <a:t>and </a:t>
            </a:r>
            <a:r>
              <a:rPr lang="en-US" sz="2800" b="1" dirty="0" smtClean="0">
                <a:solidFill>
                  <a:schemeClr val="tx1">
                    <a:lumMod val="95000"/>
                    <a:lumOff val="5000"/>
                  </a:schemeClr>
                </a:solidFill>
                <a:latin typeface="+mn-lt"/>
              </a:rPr>
              <a:t>in Gene Therapy.</a:t>
            </a:r>
            <a:endParaRPr lang="uk-UA" sz="2800" b="1" dirty="0">
              <a:solidFill>
                <a:schemeClr val="tx1">
                  <a:lumMod val="95000"/>
                  <a:lumOff val="5000"/>
                </a:schemeClr>
              </a:solidFill>
              <a:latin typeface="+mn-lt"/>
            </a:endParaRPr>
          </a:p>
        </p:txBody>
      </p:sp>
    </p:spTree>
    <p:extLst>
      <p:ext uri="{BB962C8B-B14F-4D97-AF65-F5344CB8AC3E}">
        <p14:creationId xmlns:p14="http://schemas.microsoft.com/office/powerpoint/2010/main" val="1548470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5672" y="2625247"/>
            <a:ext cx="10885098" cy="1325563"/>
          </a:xfrm>
        </p:spPr>
        <p:txBody>
          <a:bodyPr>
            <a:noAutofit/>
          </a:bodyPr>
          <a:lstStyle/>
          <a:p>
            <a:pPr algn="just"/>
            <a:r>
              <a:rPr lang="en-US" sz="3200" b="1" dirty="0">
                <a:latin typeface="+mn-lt"/>
              </a:rPr>
              <a:t>Studying the elective course "Modern Problems of Molecular Biology" also lays the foundation for further mastering by students of knowledge and skills </a:t>
            </a:r>
            <a:r>
              <a:rPr lang="en-US" sz="3200" b="1" dirty="0" smtClean="0">
                <a:latin typeface="+mn-lt"/>
              </a:rPr>
              <a:t>in </a:t>
            </a:r>
            <a:r>
              <a:rPr lang="en-US" sz="3200" b="1" dirty="0">
                <a:latin typeface="+mn-lt"/>
              </a:rPr>
              <a:t>specialized </a:t>
            </a:r>
            <a:r>
              <a:rPr lang="en-US" sz="3200" b="1" dirty="0" smtClean="0">
                <a:latin typeface="+mn-lt"/>
              </a:rPr>
              <a:t>theoretical, professional-practical and clinical </a:t>
            </a:r>
            <a:r>
              <a:rPr lang="en-US" sz="3200" b="1" dirty="0">
                <a:latin typeface="+mn-lt"/>
              </a:rPr>
              <a:t>disciplines </a:t>
            </a:r>
            <a:r>
              <a:rPr lang="en-US" sz="3200" b="1" dirty="0" smtClean="0">
                <a:latin typeface="+mn-lt"/>
              </a:rPr>
              <a:t>(e.g. Bioorganic Chemistry, Pharmacology, Physiology, Medical Genetics, </a:t>
            </a:r>
            <a:r>
              <a:rPr lang="en-US" sz="3200" b="1" dirty="0">
                <a:latin typeface="+mn-lt"/>
              </a:rPr>
              <a:t>etc</a:t>
            </a:r>
            <a:r>
              <a:rPr lang="en-US" sz="3200" b="1" dirty="0" smtClean="0">
                <a:latin typeface="+mn-lt"/>
              </a:rPr>
              <a:t>.).</a:t>
            </a:r>
            <a:r>
              <a:rPr lang="ru-RU" sz="3200" b="1" dirty="0" smtClean="0">
                <a:latin typeface="+mn-lt"/>
              </a:rPr>
              <a:t/>
            </a:r>
            <a:br>
              <a:rPr lang="ru-RU" sz="3200" b="1" dirty="0" smtClean="0">
                <a:latin typeface="+mn-lt"/>
              </a:rPr>
            </a:br>
            <a:r>
              <a:rPr lang="en-US" sz="3200" b="1" dirty="0" smtClean="0">
                <a:latin typeface="+mn-lt"/>
              </a:rPr>
              <a:t/>
            </a:r>
            <a:br>
              <a:rPr lang="en-US" sz="3200" b="1" dirty="0" smtClean="0">
                <a:latin typeface="+mn-lt"/>
              </a:rPr>
            </a:br>
            <a:r>
              <a:rPr lang="ru-RU" sz="3200" b="1" dirty="0">
                <a:latin typeface="+mn-lt"/>
              </a:rPr>
              <a:t/>
            </a:r>
            <a:br>
              <a:rPr lang="ru-RU" sz="3200" b="1" dirty="0">
                <a:latin typeface="+mn-lt"/>
              </a:rPr>
            </a:br>
            <a:r>
              <a:rPr lang="en-US" sz="3200" b="1" dirty="0" smtClean="0">
                <a:latin typeface="+mn-lt"/>
              </a:rPr>
              <a:t>Current training discipline also provides </a:t>
            </a:r>
            <a:r>
              <a:rPr lang="en-US" sz="3200" b="1" dirty="0">
                <a:latin typeface="+mn-lt"/>
              </a:rPr>
              <a:t>the study of modern problems and achievements of molecular </a:t>
            </a:r>
            <a:r>
              <a:rPr lang="en-US" sz="3200" b="1" dirty="0" smtClean="0">
                <a:latin typeface="+mn-lt"/>
              </a:rPr>
              <a:t>medicine.</a:t>
            </a:r>
            <a:br>
              <a:rPr lang="en-US" sz="3200" b="1" dirty="0" smtClean="0">
                <a:latin typeface="+mn-lt"/>
              </a:rPr>
            </a:br>
            <a:r>
              <a:rPr lang="en-US" sz="3200" b="1" dirty="0">
                <a:latin typeface="+mn-lt"/>
              </a:rPr>
              <a:t/>
            </a:r>
            <a:br>
              <a:rPr lang="en-US" sz="3200" b="1" dirty="0">
                <a:latin typeface="+mn-lt"/>
              </a:rPr>
            </a:br>
            <a:r>
              <a:rPr lang="en-US" sz="3200" b="1" dirty="0" smtClean="0">
                <a:latin typeface="+mn-lt"/>
              </a:rPr>
              <a:t>Teaching </a:t>
            </a:r>
            <a:r>
              <a:rPr lang="en-US" sz="3200" b="1" dirty="0">
                <a:latin typeface="+mn-lt"/>
              </a:rPr>
              <a:t>the discipline includes lectures, practical exercises, independent work of students, consultations and ends with a </a:t>
            </a:r>
            <a:r>
              <a:rPr lang="en-US" sz="3200" b="1" dirty="0" smtClean="0">
                <a:latin typeface="+mn-lt"/>
              </a:rPr>
              <a:t>final test control.</a:t>
            </a:r>
            <a:endParaRPr lang="uk-UA" sz="3200" b="1" dirty="0">
              <a:latin typeface="+mn-lt"/>
            </a:endParaRPr>
          </a:p>
        </p:txBody>
      </p:sp>
    </p:spTree>
    <p:extLst>
      <p:ext uri="{BB962C8B-B14F-4D97-AF65-F5344CB8AC3E}">
        <p14:creationId xmlns:p14="http://schemas.microsoft.com/office/powerpoint/2010/main" val="1523382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title" idx="4294967295"/>
          </p:nvPr>
        </p:nvSpPr>
        <p:spPr>
          <a:xfrm>
            <a:off x="129396" y="61673"/>
            <a:ext cx="8229600" cy="990600"/>
          </a:xfrm>
        </p:spPr>
        <p:txBody>
          <a:bodyPr/>
          <a:lstStyle/>
          <a:p>
            <a:pPr eaLnBrk="1" hangingPunct="1"/>
            <a:r>
              <a:rPr lang="en-US" altLang="uk-UA" b="1" dirty="0" smtClean="0">
                <a:solidFill>
                  <a:schemeClr val="tx2">
                    <a:lumMod val="50000"/>
                  </a:schemeClr>
                </a:solidFill>
                <a:latin typeface="+mn-lt"/>
              </a:rPr>
              <a:t>Teachers of the Course</a:t>
            </a:r>
            <a:r>
              <a:rPr lang="uk-UA" altLang="uk-UA" b="1" dirty="0" smtClean="0">
                <a:solidFill>
                  <a:schemeClr val="tx2">
                    <a:lumMod val="50000"/>
                  </a:schemeClr>
                </a:solidFill>
                <a:latin typeface="+mn-lt"/>
              </a:rPr>
              <a:t>:</a:t>
            </a:r>
            <a:endParaRPr lang="ru-RU" altLang="uk-UA" b="1" dirty="0" smtClean="0">
              <a:solidFill>
                <a:schemeClr val="tx2">
                  <a:lumMod val="50000"/>
                </a:schemeClr>
              </a:solidFill>
              <a:latin typeface="+mn-lt"/>
            </a:endParaRPr>
          </a:p>
        </p:txBody>
      </p:sp>
      <p:sp>
        <p:nvSpPr>
          <p:cNvPr id="10243" name="Объект 4"/>
          <p:cNvSpPr>
            <a:spLocks noGrp="1"/>
          </p:cNvSpPr>
          <p:nvPr>
            <p:ph sz="half" idx="4294967295"/>
          </p:nvPr>
        </p:nvSpPr>
        <p:spPr>
          <a:xfrm>
            <a:off x="4744528" y="1242922"/>
            <a:ext cx="7809781" cy="5791200"/>
          </a:xfrm>
        </p:spPr>
        <p:txBody>
          <a:bodyPr>
            <a:normAutofit/>
          </a:bodyPr>
          <a:lstStyle/>
          <a:p>
            <a:pPr>
              <a:spcBef>
                <a:spcPct val="0"/>
              </a:spcBef>
            </a:pPr>
            <a:r>
              <a:rPr lang="en-US" altLang="uk-UA" b="1" dirty="0">
                <a:solidFill>
                  <a:srgbClr val="002060"/>
                </a:solidFill>
              </a:rPr>
              <a:t>Dr. Sci. Biol., </a:t>
            </a:r>
            <a:r>
              <a:rPr lang="en-GB" altLang="uk-UA" b="1" dirty="0">
                <a:solidFill>
                  <a:srgbClr val="002060"/>
                </a:solidFill>
              </a:rPr>
              <a:t>Victoria Rodinkova</a:t>
            </a:r>
            <a:endParaRPr lang="en-US" altLang="uk-UA" b="1" dirty="0">
              <a:solidFill>
                <a:srgbClr val="002060"/>
              </a:solidFill>
            </a:endParaRPr>
          </a:p>
          <a:p>
            <a:pPr>
              <a:spcBef>
                <a:spcPct val="0"/>
              </a:spcBef>
            </a:pPr>
            <a:r>
              <a:rPr lang="en-GB" altLang="uk-UA" b="1" dirty="0" smtClean="0">
                <a:solidFill>
                  <a:srgbClr val="002060"/>
                </a:solidFill>
              </a:rPr>
              <a:t>Professor </a:t>
            </a:r>
            <a:r>
              <a:rPr lang="en-GB" altLang="uk-UA" b="1" dirty="0">
                <a:solidFill>
                  <a:srgbClr val="002060"/>
                </a:solidFill>
              </a:rPr>
              <a:t>of the Department of Pharmacy, </a:t>
            </a:r>
            <a:r>
              <a:rPr lang="en-GB" altLang="uk-UA" b="1" dirty="0" smtClean="0">
                <a:solidFill>
                  <a:srgbClr val="002060"/>
                </a:solidFill>
              </a:rPr>
              <a:t>Fulbright </a:t>
            </a:r>
            <a:r>
              <a:rPr lang="en-GB" altLang="uk-UA" b="1" dirty="0">
                <a:solidFill>
                  <a:srgbClr val="002060"/>
                </a:solidFill>
              </a:rPr>
              <a:t>Scholar, </a:t>
            </a:r>
            <a:r>
              <a:rPr lang="en-US" altLang="uk-UA" b="1" dirty="0">
                <a:solidFill>
                  <a:srgbClr val="002060"/>
                </a:solidFill>
              </a:rPr>
              <a:t>Prof., </a:t>
            </a:r>
            <a:r>
              <a:rPr lang="en-US" altLang="uk-UA" b="1" dirty="0" smtClean="0">
                <a:solidFill>
                  <a:srgbClr val="002060"/>
                </a:solidFill>
              </a:rPr>
              <a:t>Author of the Course</a:t>
            </a:r>
            <a:endParaRPr lang="uk-UA" altLang="uk-UA" b="1" dirty="0" smtClean="0">
              <a:solidFill>
                <a:srgbClr val="002060"/>
              </a:solidFill>
            </a:endParaRPr>
          </a:p>
          <a:p>
            <a:pPr marL="0" indent="0" algn="just" eaLnBrk="1" hangingPunct="1">
              <a:buNone/>
            </a:pPr>
            <a:endParaRPr lang="uk-UA" altLang="uk-UA" b="1" dirty="0" smtClean="0">
              <a:solidFill>
                <a:srgbClr val="002060"/>
              </a:solidFill>
            </a:endParaRPr>
          </a:p>
          <a:p>
            <a:pPr>
              <a:lnSpc>
                <a:spcPct val="110000"/>
              </a:lnSpc>
              <a:spcBef>
                <a:spcPts val="0"/>
              </a:spcBef>
              <a:defRPr/>
            </a:pPr>
            <a:endParaRPr lang="en-US" b="1" dirty="0">
              <a:solidFill>
                <a:srgbClr val="002060"/>
              </a:solidFill>
              <a:cs typeface="Calibri" panose="020F0502020204030204" pitchFamily="34" charset="0"/>
            </a:endParaRPr>
          </a:p>
          <a:p>
            <a:pPr>
              <a:lnSpc>
                <a:spcPct val="110000"/>
              </a:lnSpc>
              <a:spcBef>
                <a:spcPts val="0"/>
              </a:spcBef>
              <a:defRPr/>
            </a:pPr>
            <a:r>
              <a:rPr lang="en-US" b="1" dirty="0">
                <a:solidFill>
                  <a:srgbClr val="002060"/>
                </a:solidFill>
                <a:cs typeface="Calibri" panose="020F0502020204030204" pitchFamily="34" charset="0"/>
              </a:rPr>
              <a:t>PhD in Biology, </a:t>
            </a:r>
            <a:r>
              <a:rPr lang="en-US" b="1" dirty="0" err="1">
                <a:solidFill>
                  <a:srgbClr val="002060"/>
                </a:solidFill>
                <a:cs typeface="Calibri" panose="020F0502020204030204" pitchFamily="34" charset="0"/>
              </a:rPr>
              <a:t>Shcherba</a:t>
            </a:r>
            <a:r>
              <a:rPr lang="en-US" b="1" dirty="0">
                <a:solidFill>
                  <a:srgbClr val="002060"/>
                </a:solidFill>
                <a:cs typeface="Calibri" panose="020F0502020204030204" pitchFamily="34" charset="0"/>
              </a:rPr>
              <a:t> </a:t>
            </a:r>
            <a:r>
              <a:rPr lang="en-US" b="1" dirty="0" err="1" smtClean="0">
                <a:solidFill>
                  <a:srgbClr val="002060"/>
                </a:solidFill>
                <a:cs typeface="Calibri" panose="020F0502020204030204" pitchFamily="34" charset="0"/>
              </a:rPr>
              <a:t>Iryna</a:t>
            </a:r>
            <a:r>
              <a:rPr lang="en-US" b="1" dirty="0" smtClean="0">
                <a:solidFill>
                  <a:srgbClr val="002060"/>
                </a:solidFill>
                <a:cs typeface="Calibri" panose="020F0502020204030204" pitchFamily="34" charset="0"/>
              </a:rPr>
              <a:t>,</a:t>
            </a:r>
            <a:r>
              <a:rPr lang="uk-UA" b="1" dirty="0" smtClean="0">
                <a:solidFill>
                  <a:srgbClr val="002060"/>
                </a:solidFill>
                <a:cs typeface="Calibri" panose="020F0502020204030204" pitchFamily="34" charset="0"/>
              </a:rPr>
              <a:t> </a:t>
            </a:r>
            <a:r>
              <a:rPr lang="en-GB" altLang="uk-UA" b="1" dirty="0" smtClean="0">
                <a:solidFill>
                  <a:srgbClr val="002060"/>
                </a:solidFill>
              </a:rPr>
              <a:t>Associate </a:t>
            </a:r>
            <a:r>
              <a:rPr lang="en-GB" altLang="uk-UA" b="1" dirty="0">
                <a:solidFill>
                  <a:srgbClr val="002060"/>
                </a:solidFill>
              </a:rPr>
              <a:t>Professor of the Department of </a:t>
            </a:r>
            <a:r>
              <a:rPr lang="en-GB" altLang="uk-UA" b="1" dirty="0" smtClean="0">
                <a:solidFill>
                  <a:srgbClr val="002060"/>
                </a:solidFill>
              </a:rPr>
              <a:t>Pharmacy</a:t>
            </a:r>
            <a:endParaRPr lang="en-US" b="1" dirty="0" smtClean="0">
              <a:solidFill>
                <a:srgbClr val="002060"/>
              </a:solidFill>
              <a:cs typeface="Calibri" panose="020F0502020204030204" pitchFamily="34" charset="0"/>
            </a:endParaRPr>
          </a:p>
          <a:p>
            <a:pPr>
              <a:lnSpc>
                <a:spcPct val="110000"/>
              </a:lnSpc>
              <a:spcBef>
                <a:spcPts val="0"/>
              </a:spcBef>
              <a:defRPr/>
            </a:pPr>
            <a:endParaRPr lang="en-US" altLang="uk-UA" b="1" dirty="0" smtClean="0">
              <a:solidFill>
                <a:srgbClr val="002060"/>
              </a:solidFill>
              <a:cs typeface="Calibri" panose="020F0502020204030204" pitchFamily="34" charset="0"/>
            </a:endParaRPr>
          </a:p>
          <a:p>
            <a:pPr>
              <a:lnSpc>
                <a:spcPct val="110000"/>
              </a:lnSpc>
              <a:spcBef>
                <a:spcPts val="0"/>
              </a:spcBef>
              <a:defRPr/>
            </a:pPr>
            <a:endParaRPr lang="en-US" altLang="uk-UA" b="1" dirty="0">
              <a:solidFill>
                <a:srgbClr val="002060"/>
              </a:solidFill>
              <a:cs typeface="Calibri" panose="020F0502020204030204" pitchFamily="34" charset="0"/>
            </a:endParaRPr>
          </a:p>
          <a:p>
            <a:pPr>
              <a:lnSpc>
                <a:spcPct val="110000"/>
              </a:lnSpc>
              <a:spcBef>
                <a:spcPts val="0"/>
              </a:spcBef>
              <a:defRPr/>
            </a:pPr>
            <a:r>
              <a:rPr lang="en-US" b="1" dirty="0" smtClean="0">
                <a:solidFill>
                  <a:srgbClr val="002060"/>
                </a:solidFill>
                <a:cs typeface="Calibri" panose="020F0502020204030204" pitchFamily="34" charset="0"/>
              </a:rPr>
              <a:t>PhD </a:t>
            </a:r>
            <a:r>
              <a:rPr lang="en-US" b="1" dirty="0">
                <a:solidFill>
                  <a:srgbClr val="002060"/>
                </a:solidFill>
                <a:cs typeface="Calibri" panose="020F0502020204030204" pitchFamily="34" charset="0"/>
              </a:rPr>
              <a:t>in Biology, </a:t>
            </a:r>
            <a:r>
              <a:rPr lang="en-US" b="1" dirty="0" smtClean="0">
                <a:solidFill>
                  <a:srgbClr val="002060"/>
                </a:solidFill>
                <a:cs typeface="Calibri" panose="020F0502020204030204" pitchFamily="34" charset="0"/>
              </a:rPr>
              <a:t>Olga </a:t>
            </a:r>
            <a:r>
              <a:rPr lang="en-US" b="1" dirty="0" err="1" smtClean="0">
                <a:solidFill>
                  <a:srgbClr val="002060"/>
                </a:solidFill>
                <a:cs typeface="Calibri" panose="020F0502020204030204" pitchFamily="34" charset="0"/>
              </a:rPr>
              <a:t>Palamarchuk</a:t>
            </a:r>
            <a:r>
              <a:rPr lang="en-US" b="1" dirty="0" smtClean="0">
                <a:solidFill>
                  <a:srgbClr val="002060"/>
                </a:solidFill>
                <a:cs typeface="Calibri" panose="020F0502020204030204" pitchFamily="34" charset="0"/>
              </a:rPr>
              <a:t>,</a:t>
            </a:r>
            <a:r>
              <a:rPr lang="uk-UA" b="1" dirty="0" smtClean="0">
                <a:solidFill>
                  <a:srgbClr val="002060"/>
                </a:solidFill>
                <a:cs typeface="Calibri" panose="020F0502020204030204" pitchFamily="34" charset="0"/>
              </a:rPr>
              <a:t> </a:t>
            </a:r>
            <a:r>
              <a:rPr lang="en-GB" altLang="uk-UA" b="1" dirty="0">
                <a:solidFill>
                  <a:srgbClr val="002060"/>
                </a:solidFill>
              </a:rPr>
              <a:t>Associate Professor of the Department of Pharmacy</a:t>
            </a:r>
            <a:endParaRPr lang="en-US" b="1" dirty="0">
              <a:solidFill>
                <a:srgbClr val="002060"/>
              </a:solidFill>
              <a:cs typeface="Calibri" panose="020F0502020204030204" pitchFamily="34" charset="0"/>
            </a:endParaRPr>
          </a:p>
        </p:txBody>
      </p:sp>
      <p:pic>
        <p:nvPicPr>
          <p:cNvPr id="10244" name="Объект 5"/>
          <p:cNvPicPr>
            <a:picLocks noGrp="1" noChangeAspect="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1660225" y="2927678"/>
            <a:ext cx="1678198" cy="1718155"/>
          </a:xfrm>
        </p:spPr>
      </p:pic>
      <p:pic>
        <p:nvPicPr>
          <p:cNvPr id="10245" name="Рисунок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1398" y="4932872"/>
            <a:ext cx="15970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Рисунок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03075" y="915238"/>
            <a:ext cx="1654175"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31450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p:cNvSpPr/>
          <p:nvPr/>
        </p:nvSpPr>
        <p:spPr>
          <a:xfrm>
            <a:off x="148087" y="267419"/>
            <a:ext cx="11283351" cy="1938992"/>
          </a:xfrm>
          <a:prstGeom prst="rect">
            <a:avLst/>
          </a:prstGeom>
        </p:spPr>
        <p:txBody>
          <a:bodyPr wrap="square">
            <a:spAutoFit/>
          </a:bodyPr>
          <a:lstStyle/>
          <a:p>
            <a:pPr algn="ctr"/>
            <a:r>
              <a:rPr lang="en-US" sz="6000" b="1" dirty="0" smtClean="0"/>
              <a:t>We are waiting for you!</a:t>
            </a:r>
            <a:endParaRPr lang="en-US" sz="6000" b="1" dirty="0"/>
          </a:p>
          <a:p>
            <a:pPr algn="ctr"/>
            <a:r>
              <a:rPr lang="en-US" sz="6000" b="1" dirty="0"/>
              <a:t>And </a:t>
            </a:r>
            <a:r>
              <a:rPr lang="en-US" sz="6000" b="1" dirty="0" smtClean="0"/>
              <a:t>thanks </a:t>
            </a:r>
            <a:r>
              <a:rPr lang="en-US" sz="6000" b="1" dirty="0"/>
              <a:t>for your attention!</a:t>
            </a:r>
            <a:endParaRPr lang="uk-UA" sz="6000" b="1" dirty="0"/>
          </a:p>
        </p:txBody>
      </p:sp>
      <p:pic>
        <p:nvPicPr>
          <p:cNvPr id="3" name="Picture 4" descr="Результат пошуку зображень за запитом &quot;GMO TOMATO WITH A JELLYFISH GENE&quot;"/>
          <p:cNvPicPr>
            <a:picLocks noChangeAspect="1" noChangeArrowheads="1"/>
          </p:cNvPicPr>
          <p:nvPr/>
        </p:nvPicPr>
        <p:blipFill rotWithShape="1">
          <a:blip r:embed="rId2">
            <a:extLst>
              <a:ext uri="{28A0092B-C50C-407E-A947-70E740481C1C}">
                <a14:useLocalDpi xmlns:a14="http://schemas.microsoft.com/office/drawing/2010/main" val="0"/>
              </a:ext>
            </a:extLst>
          </a:blip>
          <a:srcRect b="38356"/>
          <a:stretch/>
        </p:blipFill>
        <p:spPr bwMode="auto">
          <a:xfrm>
            <a:off x="1827363" y="2379513"/>
            <a:ext cx="7924800" cy="4219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1090192"/>
      </p:ext>
    </p:extLst>
  </p:cSld>
  <p:clrMapOvr>
    <a:masterClrMapping/>
  </p:clrMapOvr>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412</Words>
  <Application>Microsoft Office PowerPoint</Application>
  <PresentationFormat>Широкий екран</PresentationFormat>
  <Paragraphs>20</Paragraphs>
  <Slides>8</Slides>
  <Notes>0</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8</vt:i4>
      </vt:variant>
    </vt:vector>
  </HeadingPairs>
  <TitlesOfParts>
    <vt:vector size="13" baseType="lpstr">
      <vt:lpstr>Arial</vt:lpstr>
      <vt:lpstr>Calibri</vt:lpstr>
      <vt:lpstr>Calibri Light</vt:lpstr>
      <vt:lpstr>Times New Roman</vt:lpstr>
      <vt:lpstr>Тема Office</vt:lpstr>
      <vt:lpstr>Презентація PowerPoint</vt:lpstr>
      <vt:lpstr>Modern problems of Molecular Biology</vt:lpstr>
      <vt:lpstr>This story is time-tested. And time, as you know, is a real measure of what, in fact, is worth of the attention. Consequently, for more than 10 years we have had a great interest of students in the course “Modern Problems of Molecular Biology".</vt:lpstr>
      <vt:lpstr>For students, the course has become a real window into the world of modern technology. Those that have long been the basis for the diagnosis and treatment of serious diseases, which formed the basis for the creation of new modern medicines and work with the cause of the disease at the molecular level.</vt:lpstr>
      <vt:lpstr>The discipline includes sections: "Molecular bases of heredity", "Molecular bases of hereditary diseases", "Modern issues of gene technologies".  Course lays the foundation of students’ further study of:  - the main methods of chemical analysis;  - the structure and functions of biopolymers (proteins and nucleic acids);  - understanding the molecular basis of Genetics of hereditary and multifactorial diseases;  - the modern state and perspectives for applying the achievements of Molecular Biology in practical Medicine, namely in Molecular Genetic Diagnostics, Pharmacology and in Gene Therapy.</vt:lpstr>
      <vt:lpstr>Studying the elective course "Modern Problems of Molecular Biology" also lays the foundation for further mastering by students of knowledge and skills in specialized theoretical, professional-practical and clinical disciplines (e.g. Bioorganic Chemistry, Pharmacology, Physiology, Medical Genetics, etc.).   Current training discipline also provides the study of modern problems and achievements of molecular medicine.  Teaching the discipline includes lectures, practical exercises, independent work of students, consultations and ends with a final test control.</vt:lpstr>
      <vt:lpstr>Teachers of the Course:</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Victoria Rodinkova</dc:creator>
  <cp:lastModifiedBy>Victoria Rodinkova</cp:lastModifiedBy>
  <cp:revision>1</cp:revision>
  <dcterms:created xsi:type="dcterms:W3CDTF">2021-04-12T21:42:02Z</dcterms:created>
  <dcterms:modified xsi:type="dcterms:W3CDTF">2021-04-12T21:42:25Z</dcterms:modified>
</cp:coreProperties>
</file>