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6/27/2026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КЛІНІЧНОЇ ФАРМАЦІЇ ТА КЛІНІЧНОЇ ФАРМАКОЛОГІЇ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cap="all" dirty="0">
                <a:solidFill>
                  <a:srgbClr val="002060"/>
                </a:solidFill>
              </a:rPr>
              <a:t>С «Соціальні науки, журналістика, інформація та міжнародні відносини»</a:t>
            </a:r>
            <a:endParaRPr lang="uk-UA" b="1" cap="all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«КЛІНІЧНА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2.3.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ПСИХОФАРМАКОЛОГІЯ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5328E56-33A1-44FC-9920-584B0C6A3C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468" y="58106"/>
            <a:ext cx="1316850" cy="174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584138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2.3. </a:t>
            </a:r>
            <a:r>
              <a:rPr lang="uk-UA" sz="32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ПСИХОФАРМАКОЛОГІЯ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027" y="2148396"/>
            <a:ext cx="10811829" cy="4509855"/>
          </a:xfrm>
        </p:spPr>
        <p:txBody>
          <a:bodyPr>
            <a:noAutofit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2-й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3,0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pPr algn="just"/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для успішного засвоєння дисципліни студенту необхідні знання, отримані в процесі вивчення наступних дисциплін загальної підготовки: </a:t>
            </a:r>
            <a:r>
              <a:rPr lang="uk-UA" sz="2400" dirty="0">
                <a:latin typeface="Calibri" panose="020F0502020204030204" pitchFamily="34" charset="0"/>
                <a:cs typeface="Calibri" panose="020F0502020204030204" pitchFamily="34" charset="0"/>
              </a:rPr>
              <a:t>біології, нормальної та патологічної фізіології, мікробіології, медичної хімії, клінічних дисциплін, лабораторної та функціональної діагностики</a:t>
            </a:r>
            <a:endParaRPr sz="2400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76" y="346956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62394" y="2091265"/>
            <a:ext cx="5355825" cy="15330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ctr">
              <a:buNone/>
            </a:pP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Розуміти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лише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психіку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а й те, як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ліки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впливають</a:t>
            </a:r>
            <a:r>
              <a:rPr lang="ru-RU" sz="2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400" b="1" dirty="0" err="1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неї</a:t>
            </a:r>
            <a:endParaRPr lang="ru-RU" sz="24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329779" y="248575"/>
            <a:ext cx="5637320" cy="6516209"/>
          </a:xfrm>
        </p:spPr>
        <p:txBody>
          <a:bodyPr>
            <a:norm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endParaRPr lang="uk-UA" b="1" dirty="0">
              <a:solidFill>
                <a:srgbClr val="002060"/>
              </a:solidFill>
              <a:latin typeface="Bahnschrift" panose="020B0502040204020203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Психофармакологія є важливою дисципліною для майбутнього психолога, 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оскільки дозволяє краще розуміти вплив лікарських засобів на психіку, поведінку та емоційний стан людини. Це особливо актуально при роботі з пацієнтами, які отримують медикаментозне лікування психічних і неврологічних розладів.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Ефективна взаємодія в </a:t>
            </a:r>
            <a:r>
              <a:rPr lang="uk-UA" b="1" dirty="0" err="1">
                <a:solidFill>
                  <a:srgbClr val="002060"/>
                </a:solidFill>
                <a:latin typeface="Bahnschrift" panose="020B0502040204020203" pitchFamily="34" charset="0"/>
              </a:rPr>
              <a:t>мультидисциплінарній</a:t>
            </a: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 команді: 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Психологи часто працюють у парі з лікарями-психіатрами. Розуміння фармакокінетики та </a:t>
            </a:r>
            <a:r>
              <a:rPr lang="uk-UA" dirty="0" err="1">
                <a:solidFill>
                  <a:srgbClr val="002060"/>
                </a:solidFill>
                <a:latin typeface="Bahnschrift" panose="020B0502040204020203" pitchFamily="34" charset="0"/>
              </a:rPr>
              <a:t>фармакодинаміки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 дозволяє говорити з лікарями однією мовою.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Безпека та попередження шкоди: 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Розуміння того, як препарати впливають на емоції та когнітивні функції, допомагає психологу відрізнити симптоми хвороби (наприклад, апатію при депресії) від побічних дій ліків.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uk-UA" b="1" dirty="0">
                <a:solidFill>
                  <a:srgbClr val="002060"/>
                </a:solidFill>
                <a:latin typeface="Bahnschrift" panose="020B0502040204020203" pitchFamily="34" charset="0"/>
              </a:rPr>
              <a:t>Чітке дотримання меж компетенції: </a:t>
            </a:r>
            <a:r>
              <a:rPr lang="uk-UA" dirty="0">
                <a:solidFill>
                  <a:srgbClr val="002060"/>
                </a:solidFill>
                <a:latin typeface="Bahnschrift" panose="020B0502040204020203" pitchFamily="34" charset="0"/>
              </a:rPr>
              <a:t>Ви будете знати, коли необхідно рекомендувати клієнту візит до психіатра для медикаментозної корекції стану (особливо при виражених тривожних або депресивних розладах).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EA806C1-DEA0-4ED4-86BC-8AE82943A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394" y="3559946"/>
            <a:ext cx="5355825" cy="3298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385" y="23081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05491" y="435006"/>
            <a:ext cx="5535060" cy="6072325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uk-UA" dirty="0"/>
              <a:t>основи психофармакології як науки, що вивчає механізми дії лікарських засобів на психічні функції та поведінку;</a:t>
            </a:r>
          </a:p>
          <a:p>
            <a:pPr lvl="0" algn="just"/>
            <a:r>
              <a:rPr lang="uk-UA" dirty="0"/>
              <a:t>класифікацію основних груп психотропних препаратів (антидепресанти, нейролептики, транквілізатори, стабілізатори настрою, психостимулятори, </a:t>
            </a:r>
            <a:r>
              <a:rPr lang="uk-UA" dirty="0" err="1"/>
              <a:t>ноотропи</a:t>
            </a:r>
            <a:r>
              <a:rPr lang="uk-UA" dirty="0"/>
              <a:t> тощо);</a:t>
            </a:r>
          </a:p>
          <a:p>
            <a:pPr lvl="0" algn="just"/>
            <a:r>
              <a:rPr lang="uk-UA" dirty="0"/>
              <a:t>фармакокінетику та </a:t>
            </a:r>
            <a:r>
              <a:rPr lang="uk-UA" dirty="0" err="1"/>
              <a:t>фармакодинаміку</a:t>
            </a:r>
            <a:r>
              <a:rPr lang="uk-UA" dirty="0"/>
              <a:t> психотропних препаратів;</a:t>
            </a:r>
          </a:p>
          <a:p>
            <a:pPr lvl="0" algn="just"/>
            <a:r>
              <a:rPr lang="uk-UA" dirty="0"/>
              <a:t>механізми їхнього впливу на нервову систему та психічні процеси (мозкові рецептори, </a:t>
            </a:r>
            <a:r>
              <a:rPr lang="uk-UA" dirty="0" err="1"/>
              <a:t>нейротрансмітери</a:t>
            </a:r>
            <a:r>
              <a:rPr lang="uk-UA" dirty="0"/>
              <a:t>);</a:t>
            </a:r>
          </a:p>
          <a:p>
            <a:pPr lvl="0" algn="just"/>
            <a:r>
              <a:rPr lang="uk-UA" dirty="0"/>
              <a:t>показання та протипоказання до застосування психофармакологічних засобів, дозування, можливі побічні ефекти та взаємодії;</a:t>
            </a:r>
          </a:p>
          <a:p>
            <a:pPr lvl="0" algn="just"/>
            <a:r>
              <a:rPr lang="uk-UA" dirty="0"/>
              <a:t>принципи вибору психотропних препаратів в залежності від психічних розладів (депресія, тривожні розлади, психози, біполярний розлад тощо);</a:t>
            </a:r>
          </a:p>
          <a:p>
            <a:pPr lvl="0" algn="just"/>
            <a:r>
              <a:rPr lang="uk-UA" dirty="0"/>
              <a:t>етичні та правові аспекти застосування психофармакології в психотерапевтичній практиці.</a:t>
            </a:r>
          </a:p>
          <a:p>
            <a:pPr algn="just"/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4A215F2-B6F8-4934-8670-80127F1C7E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10" y="2199446"/>
            <a:ext cx="4985551" cy="456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27" y="337351"/>
            <a:ext cx="4880136" cy="248574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47534" y="337351"/>
            <a:ext cx="5646198" cy="5925425"/>
          </a:xfrm>
        </p:spPr>
        <p:txBody>
          <a:bodyPr>
            <a:noAutofit/>
          </a:bodyPr>
          <a:lstStyle/>
          <a:p>
            <a:pPr lvl="0" algn="just"/>
            <a:r>
              <a:rPr lang="uk-UA" dirty="0"/>
              <a:t>оцінювати показання до використання психофармакологічних препаратів у пацієнтів з психічними розладами;</a:t>
            </a:r>
          </a:p>
          <a:p>
            <a:pPr lvl="0" algn="just"/>
            <a:r>
              <a:rPr lang="uk-UA" dirty="0"/>
              <a:t>розробляти рекомендації щодо вибору препаратів для лікування психічних порушень з урахуванням індивідуальних характеристик пацієнта;</a:t>
            </a:r>
          </a:p>
          <a:p>
            <a:pPr lvl="0" algn="just"/>
            <a:r>
              <a:rPr lang="uk-UA" dirty="0" err="1"/>
              <a:t>моніторити</a:t>
            </a:r>
            <a:r>
              <a:rPr lang="uk-UA" dirty="0"/>
              <a:t> ефективність </a:t>
            </a:r>
            <a:r>
              <a:rPr lang="uk-UA" dirty="0" err="1"/>
              <a:t>психофармакотерапії</a:t>
            </a:r>
            <a:r>
              <a:rPr lang="uk-UA" dirty="0"/>
              <a:t> та коригувати лікування у разі необхідності;</a:t>
            </a:r>
          </a:p>
          <a:p>
            <a:pPr lvl="0" algn="just"/>
            <a:r>
              <a:rPr lang="uk-UA" dirty="0"/>
              <a:t>оцінювати ризики побічних ефектів та взаємодії психотропних препаратів з іншими лікарськими засобами;</a:t>
            </a:r>
          </a:p>
          <a:p>
            <a:pPr lvl="0" algn="just"/>
            <a:r>
              <a:rPr lang="uk-UA" dirty="0"/>
              <a:t>надавати рекомендації пацієнтам щодо правильного застосування психотропних препаратів, включаючи дозування та можливі побічні ефекти;</a:t>
            </a:r>
          </a:p>
          <a:p>
            <a:pPr algn="just"/>
            <a:r>
              <a:rPr lang="uk-UA" dirty="0"/>
              <a:t>взаємодіяти з лікарями, психіатрами та іншими медичними фахівцями для коригування лікування на основі психофармакологічних знань.</a:t>
            </a:r>
            <a:endParaRPr lang="uk-UA" sz="22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656926F-8EC8-476E-8D3D-86D69212F0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4917" y="3187084"/>
            <a:ext cx="3559946" cy="297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972" y="4209943"/>
            <a:ext cx="2592069" cy="839701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Дорошкевич І.О.             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70816" y="2321469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клінічної фармації та клінічної фармакології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clinpharm@vnmu.edu.ua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7C76A4B-405A-4377-8515-A6D55E2AF0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972" y="1964571"/>
            <a:ext cx="2057400" cy="2181225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7BFBE7-A1D3-4069-865F-AA0AC932EDA9}"/>
              </a:ext>
            </a:extLst>
          </p:cNvPr>
          <p:cNvSpPr txBox="1">
            <a:spLocks/>
          </p:cNvSpPr>
          <p:nvPr/>
        </p:nvSpPr>
        <p:spPr>
          <a:xfrm>
            <a:off x="3397616" y="4190770"/>
            <a:ext cx="2439669" cy="85887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</a:t>
            </a:r>
          </a:p>
          <a:p>
            <a:pPr marL="0" indent="0"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 sz="2000" i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Жамба</a:t>
            </a:r>
            <a:r>
              <a:rPr lang="ru-RU" sz="20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А.О.</a:t>
            </a:r>
          </a:p>
          <a:p>
            <a:pPr>
              <a:spcBef>
                <a:spcPts val="0"/>
              </a:spcBef>
            </a:pPr>
            <a:endParaRPr lang="ru-RU" sz="2000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42E4D89-6F78-4B39-BC6A-C9711C6BCD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6512" y="2243679"/>
            <a:ext cx="1597290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191</TotalTime>
  <Words>543</Words>
  <Application>Microsoft Office PowerPoint</Application>
  <PresentationFormat>Широкий екран</PresentationFormat>
  <Paragraphs>57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Arial</vt:lpstr>
      <vt:lpstr>Bahnschrift</vt:lpstr>
      <vt:lpstr>Calibri</vt:lpstr>
      <vt:lpstr>Corbel</vt:lpstr>
      <vt:lpstr>Gill Sans MT</vt:lpstr>
      <vt:lpstr>Parcel</vt:lpstr>
      <vt:lpstr>ВК 2.3. ПСИХОФАРМАКОЛОГІЯ</vt:lpstr>
      <vt:lpstr>Паспорт ОСВІТНЬОГО КОМПОНЕнТА   ВК 2.3. ПСИХОФАРМАКОЛОГІЯ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Дорошкевич Інна Олександрівна</cp:lastModifiedBy>
  <cp:revision>37</cp:revision>
  <dcterms:created xsi:type="dcterms:W3CDTF">2026-04-08T10:22:59Z</dcterms:created>
  <dcterms:modified xsi:type="dcterms:W3CDTF">2026-06-27T18:57:53Z</dcterms:modified>
</cp:coreProperties>
</file>