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64" r:id="rId2"/>
    <p:sldId id="258" r:id="rId3"/>
    <p:sldId id="259" r:id="rId4"/>
    <p:sldId id="260" r:id="rId5"/>
    <p:sldId id="261" r:id="rId6"/>
    <p:sldId id="262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62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" y="5317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1869853" y="260155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ЕНДОКРИНОЛОГІЇ З КУРСОМ ПІСЛЯДИПЛОМНОЇ ОСВІТИ ІМ.Б.О.ЗЕЛІНСЬКОГО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11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509204" y="2430019"/>
            <a:ext cx="9374819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6.19. СУЧАСНА ДІАБЕТОЛОГІЯ.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ЕНДОКРИНОЛОГІі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AAA37A7-93BC-CFE3-DFC4-6E36F889F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9302" y="20706"/>
            <a:ext cx="3352698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119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0136" y="2812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6.19. СУЧАСНА ДІАБЕТОЛОГІЯ.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Невідкладні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стани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ЕНДОКРИНОЛОГІі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314" y="2335416"/>
            <a:ext cx="11563350" cy="4389233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6-й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dirty="0"/>
              <a:t>Для успішного засвоєння дисципліни студенту необхідні знання, отримані в процесі вивчення наступних дисциплін загальної підготовки: анатомія людини, медична біологія, гістологія, цитологія та ембріологія, </a:t>
            </a:r>
            <a:r>
              <a:rPr lang="uk-UA" dirty="0" err="1"/>
              <a:t>патоморфологія</a:t>
            </a:r>
            <a:r>
              <a:rPr lang="uk-UA" dirty="0"/>
              <a:t>, фізіологія, патофізіологія, медична і біологічна фізика, біоорганічна та біологічна хімія, мікробіологія, вірусологія та імунологія, фармакологія, клінічна фармакологія та клінічна фармація, радіологія та радіаційна медицина, пропедевтика внутрішньої медицини.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5789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2000" dirty="0"/>
              <a:t>ви отримуєте унікальну комбінацію глибокої теоретичної бази з діабетології та чітких практичних протоколів надання невідкладної допомоги. Ви не просто знатимете про існування ком чи кризів — ви будете знати, як </a:t>
            </a:r>
            <a:r>
              <a:rPr lang="uk-UA" sz="2000" dirty="0" err="1"/>
              <a:t>професійно</a:t>
            </a:r>
            <a:r>
              <a:rPr lang="uk-UA" sz="2000" dirty="0"/>
              <a:t> вивести пацієнта з термінального стану (від </a:t>
            </a:r>
            <a:r>
              <a:rPr lang="uk-UA" sz="2000" dirty="0" err="1"/>
              <a:t>кетоацидозу</a:t>
            </a:r>
            <a:r>
              <a:rPr lang="uk-UA" sz="2000" dirty="0"/>
              <a:t> до </a:t>
            </a:r>
            <a:r>
              <a:rPr lang="uk-UA" sz="2000" dirty="0" err="1"/>
              <a:t>тиреотоксичного</a:t>
            </a:r>
            <a:r>
              <a:rPr lang="uk-UA" sz="2000" dirty="0"/>
              <a:t> кризу).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87299" y="755329"/>
            <a:ext cx="5723726" cy="5805678"/>
          </a:xfrm>
        </p:spPr>
        <p:txBody>
          <a:bodyPr>
            <a:normAutofit/>
          </a:bodyPr>
          <a:lstStyle/>
          <a:p>
            <a:pPr algn="l"/>
            <a:r>
              <a:rPr lang="uk-UA" sz="2000" dirty="0"/>
              <a:t>Ендокринологія — це точна наука, де кожне рішення базується на балансі. Обравши цю дисципліну, ви отримаєте:</a:t>
            </a:r>
          </a:p>
          <a:p>
            <a:pPr algn="l"/>
            <a:r>
              <a:rPr lang="uk-UA" sz="2000" dirty="0"/>
              <a:t>ви будете лікувати не за «старими підручниками», а згідно з актуальними світовими протоколами;</a:t>
            </a:r>
          </a:p>
          <a:p>
            <a:pPr algn="l"/>
            <a:r>
              <a:rPr lang="uk-UA" sz="2000" dirty="0"/>
              <a:t>навчитеся розпізнавати цукровий діабет на ранніх стадіях та бачити перші прояви ускладнень, коли їм ще можна ефективно запобігти;</a:t>
            </a:r>
          </a:p>
          <a:p>
            <a:pPr algn="l"/>
            <a:r>
              <a:rPr lang="uk-UA" sz="2000" dirty="0"/>
              <a:t>отримані знання ідеально адаптовані для лікаря загальної практики — ви станете тим фахівцем, який впевнено веде складного пацієнта;</a:t>
            </a:r>
          </a:p>
          <a:p>
            <a:pPr algn="l"/>
            <a:r>
              <a:rPr lang="uk-UA" sz="2000" dirty="0"/>
              <a:t>ви опануєте алгоритми дій у ситуаціях, де ціна помилки або зволікання — людське життя.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4984" y="382456"/>
            <a:ext cx="5426015" cy="6475544"/>
          </a:xfrm>
        </p:spPr>
        <p:txBody>
          <a:bodyPr>
            <a:normAutofit fontScale="62500" lnSpcReduction="20000"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uk-UA" sz="3200" b="1" dirty="0"/>
              <a:t>Клінічна діагностика та природа </a:t>
            </a:r>
            <a:r>
              <a:rPr lang="uk-UA" sz="3200" b="1" dirty="0" err="1"/>
              <a:t>хвороб</a:t>
            </a:r>
            <a:endParaRPr lang="uk-UA" sz="3200" dirty="0"/>
          </a:p>
          <a:p>
            <a:pPr marL="0" indent="0">
              <a:buNone/>
            </a:pPr>
            <a:r>
              <a:rPr lang="uk-UA" sz="3200" dirty="0"/>
              <a:t>Ви зануритесь у розуміння того, як і чому виникають ендокринні порушення, та навчитеся їх розпізнавати: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3200" b="1" dirty="0"/>
              <a:t>Лабораторний та інструментальний аналіз</a:t>
            </a:r>
            <a:endParaRPr lang="uk-UA" sz="3200" dirty="0"/>
          </a:p>
          <a:p>
            <a:pPr marL="0" indent="0">
              <a:buNone/>
            </a:pPr>
            <a:r>
              <a:rPr lang="uk-UA" sz="3200" dirty="0"/>
              <a:t>Вміння призначати лише необхідні аналізи та обстеження.</a:t>
            </a:r>
          </a:p>
          <a:p>
            <a:pPr marL="0" indent="0">
              <a:buNone/>
            </a:pPr>
            <a:r>
              <a:rPr lang="uk-UA" sz="3200" dirty="0"/>
              <a:t>Інтерпретація результатів гормональних та інструментальних досліджень.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3200" b="1" dirty="0"/>
              <a:t>Комплексна стратегія лікування</a:t>
            </a:r>
            <a:endParaRPr lang="uk-UA" sz="3200" dirty="0"/>
          </a:p>
          <a:p>
            <a:pPr marL="0" indent="0">
              <a:buNone/>
            </a:pPr>
            <a:r>
              <a:rPr lang="uk-UA" sz="3200" dirty="0"/>
              <a:t>Ви навчитеся лікувати не хворобу, а пацієнта, поєднуючи різні методи.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3200" b="1" dirty="0"/>
              <a:t>Невідкладні стани та профілактика</a:t>
            </a:r>
            <a:endParaRPr lang="uk-UA" sz="3200" dirty="0"/>
          </a:p>
          <a:p>
            <a:pPr marL="0" indent="0">
              <a:buNone/>
            </a:pPr>
            <a:r>
              <a:rPr lang="uk-UA" sz="3200" dirty="0"/>
              <a:t>Швидка діагностика та надання допомоги при невідкладних станах.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3200" b="1" dirty="0"/>
              <a:t>Професійні стандарти</a:t>
            </a:r>
            <a:endParaRPr lang="uk-UA" sz="3200" dirty="0"/>
          </a:p>
          <a:p>
            <a:pPr marL="0" indent="0">
              <a:buNone/>
            </a:pPr>
            <a:r>
              <a:rPr lang="uk-UA" sz="3200" dirty="0"/>
              <a:t>Ви опануєте «невидиму», але обов'язкову частину роботи лікаря: правильне ведення медичних записів та побудова довірчих стосунків з пацієнтами на засадах біоетики.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217715"/>
            <a:ext cx="6096000" cy="6545035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uk-UA" sz="1800" dirty="0"/>
              <a:t>навчитеся бачити повну картину хвороби: від першої скарги пацієнта до складних аналізів: проводити професійний огляд </a:t>
            </a:r>
            <a:r>
              <a:rPr lang="uk-UA" sz="1800" dirty="0" err="1"/>
              <a:t>пацєнтів</a:t>
            </a:r>
            <a:r>
              <a:rPr lang="uk-UA" sz="1800" dirty="0"/>
              <a:t>, розрізняти «норму» та патологію, розуміти причини </a:t>
            </a:r>
            <a:r>
              <a:rPr lang="uk-UA" sz="1800" dirty="0" err="1"/>
              <a:t>хвороб</a:t>
            </a:r>
            <a:r>
              <a:rPr lang="uk-UA" sz="1800" dirty="0"/>
              <a:t> та встановлювати точний клінічний діагноз;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1800" dirty="0"/>
              <a:t>чітко знати, які аналізи на гормони чи УЗД призначити, а головне — що вони означають у контексті стану пацієнта;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1800" dirty="0"/>
              <a:t>зможете не просто виписувати ліки, а створювати повноцінний план одужання: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uk-UA" sz="1800" dirty="0"/>
              <a:t>специфічне лікування (зокрема прогноз-</a:t>
            </a:r>
            <a:r>
              <a:rPr lang="uk-UA" sz="1800" dirty="0" err="1"/>
              <a:t>модифікуюче</a:t>
            </a:r>
            <a:r>
              <a:rPr lang="uk-UA" sz="1800" dirty="0"/>
              <a:t>);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uk-UA" sz="1800" dirty="0"/>
              <a:t>корекція раціону харчування (лікувальна дієта);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uk-UA" sz="1800" dirty="0"/>
              <a:t>налаштування режиму праці та відпочинку;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1800" dirty="0"/>
              <a:t>опануєте алгоритми надання екстреної допомоги. В ендокринології це часто питання лічених хвилин, і ви будете готові діяти впевнено;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1800" dirty="0"/>
              <a:t>окрім медичних знань, ви відшліфуєте навички заповнення документації та опануєте мистецтво </a:t>
            </a:r>
            <a:r>
              <a:rPr lang="uk-UA" sz="1800" dirty="0" err="1"/>
              <a:t>професійно</a:t>
            </a:r>
            <a:r>
              <a:rPr lang="uk-UA" sz="1800" dirty="0"/>
              <a:t> та етично спілкуватися з пацієнтами у складних ситуаціях.</a:t>
            </a:r>
            <a:endParaRPr lang="uk-UA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499" y="4347382"/>
            <a:ext cx="5629275" cy="2148315"/>
          </a:xfrm>
        </p:spPr>
        <p:txBody>
          <a:bodyPr>
            <a:normAutofit/>
          </a:bodyPr>
          <a:lstStyle/>
          <a:p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Власенко М.В., </a:t>
            </a:r>
            <a:r>
              <a:rPr lang="uk-UA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д.м.н</a:t>
            </a:r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., професор ЗВО, завідувач кафедри ендокринології з курсом післядипломної освіти </a:t>
            </a:r>
            <a:r>
              <a:rPr lang="uk-UA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ім.Б.О.Зелінського</a:t>
            </a:r>
            <a:endParaRPr lang="uk-UA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Паламарчук А.В., </a:t>
            </a:r>
            <a:r>
              <a:rPr lang="uk-UA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к.м.н</a:t>
            </a:r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., доцент ЗВО кафедри ендокринології з курсом післядипломної освіти </a:t>
            </a:r>
            <a:r>
              <a:rPr lang="uk-UA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ім.Б.О.Зелінського</a:t>
            </a:r>
            <a:endParaRPr lang="uk-UA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29350" y="2408390"/>
            <a:ext cx="56292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вул. Діонісія </a:t>
            </a:r>
            <a:r>
              <a:rPr 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Міклера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, 34в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ендокринології з курсом післядипломної освіти </a:t>
            </a:r>
            <a:r>
              <a:rPr 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ім.Б.О.Зелінського</a:t>
            </a:r>
            <a:endParaRPr lang="uk-UA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endocrinology 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84F106C0-25D3-2726-9ECF-5F4AAAAD97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08C8862-E76B-609A-B87D-2FE1B0317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844" y="1927856"/>
            <a:ext cx="2523809" cy="2133333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DBA87A22-9D7E-2938-2C6A-03EC3A7696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743" y="1927856"/>
            <a:ext cx="2168436" cy="21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663530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985</TotalTime>
  <Words>680</Words>
  <Application>Microsoft Office PowerPoint</Application>
  <PresentationFormat>Широкий екран</PresentationFormat>
  <Paragraphs>60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Wingdings</vt:lpstr>
      <vt:lpstr>Parcel</vt:lpstr>
      <vt:lpstr>ВК 6.19. СУЧАСНА ДІАБЕТОЛОГІЯ. Невідкладні стани в ЕНДОКРИНОЛОГІі</vt:lpstr>
      <vt:lpstr>Паспорт ОСВІТНЬОГО КОМПОНЕнТА  ВК 6.19. СУЧАСНА ДІАБЕТОЛОГІЯ. Невідкладні стани в ЕНДОКРИНОЛОГІі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Паламарчук Анатолій Васильович</cp:lastModifiedBy>
  <cp:revision>9</cp:revision>
  <dcterms:created xsi:type="dcterms:W3CDTF">2026-04-08T10:22:59Z</dcterms:created>
  <dcterms:modified xsi:type="dcterms:W3CDTF">2026-04-23T10:44:20Z</dcterms:modified>
</cp:coreProperties>
</file>