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646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216" y="4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МІКРОБІОЛОГІЇ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4.9.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Мікробіологічні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засади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антибактеріальної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4.9. «Мікробіологічні засади антибактеріальної терапії»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0" y="2468767"/>
            <a:ext cx="10031288" cy="37508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</a:t>
            </a:r>
            <a:r>
              <a:rPr lang="uk-UA" sz="28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І</a:t>
            </a:r>
            <a:r>
              <a:rPr lang="uk-UA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marL="0" indent="0" algn="just">
              <a:buNone/>
            </a:pPr>
            <a:r>
              <a:rPr lang="uk-UA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 знання з мікробіології, фармакології, біологічної хімії, медичної біології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021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uk-UA" sz="2200" dirty="0"/>
              <a:t>отримання  глибоких знань щодо причин розвитку резистентності до антимікробних препаратів, шляхи її подолання, раціонального вибору антибактеріального препарату для проведення </a:t>
            </a:r>
            <a:r>
              <a:rPr lang="uk-UA" sz="2200" dirty="0" err="1"/>
              <a:t>етіотропного</a:t>
            </a:r>
            <a:r>
              <a:rPr lang="uk-UA" sz="2200" dirty="0"/>
              <a:t> лікування або профілактики інфекційних захворювань.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387927"/>
            <a:ext cx="4856671" cy="6054437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900" dirty="0"/>
              <a:t>Курс </a:t>
            </a:r>
            <a:r>
              <a:rPr lang="ru-RU" sz="2900" dirty="0" err="1"/>
              <a:t>рекомендується</a:t>
            </a:r>
            <a:r>
              <a:rPr lang="ru-RU" sz="2900" dirty="0"/>
              <a:t> до </a:t>
            </a:r>
            <a:r>
              <a:rPr lang="ru-RU" sz="2900" dirty="0" err="1"/>
              <a:t>вивчення</a:t>
            </a:r>
            <a:r>
              <a:rPr lang="ru-RU" sz="2900" dirty="0"/>
              <a:t> </a:t>
            </a:r>
            <a:r>
              <a:rPr lang="ru-RU" sz="2900" dirty="0" err="1"/>
              <a:t>всім</a:t>
            </a:r>
            <a:r>
              <a:rPr lang="ru-RU" sz="2900" dirty="0"/>
              <a:t> </a:t>
            </a:r>
            <a:r>
              <a:rPr lang="ru-RU" sz="2900" dirty="0" err="1"/>
              <a:t>здобувачам</a:t>
            </a:r>
            <a:r>
              <a:rPr lang="ru-RU" sz="2900" dirty="0"/>
              <a:t> </a:t>
            </a:r>
            <a:r>
              <a:rPr lang="ru-RU" sz="2900" dirty="0" err="1"/>
              <a:t>освіти</a:t>
            </a:r>
            <a:r>
              <a:rPr lang="ru-RU" sz="2900" dirty="0"/>
              <a:t>, а також </a:t>
            </a:r>
            <a:r>
              <a:rPr lang="ru-RU" sz="2900" dirty="0" err="1"/>
              <a:t>тим</a:t>
            </a:r>
            <a:r>
              <a:rPr lang="ru-RU" sz="2900" dirty="0"/>
              <a:t>, </a:t>
            </a:r>
            <a:r>
              <a:rPr lang="ru-RU" sz="2900" dirty="0" err="1"/>
              <a:t>хто</a:t>
            </a:r>
            <a:r>
              <a:rPr lang="ru-RU" sz="2900" dirty="0"/>
              <a:t> </a:t>
            </a:r>
            <a:r>
              <a:rPr lang="ru-RU" sz="2900" dirty="0" err="1"/>
              <a:t>прагне</a:t>
            </a:r>
            <a:r>
              <a:rPr lang="ru-RU" sz="2900" dirty="0"/>
              <a:t> до </a:t>
            </a:r>
            <a:r>
              <a:rPr lang="ru-RU" sz="2900" dirty="0" err="1"/>
              <a:t>поглиблення</a:t>
            </a:r>
            <a:r>
              <a:rPr lang="ru-RU" sz="2900" dirty="0"/>
              <a:t>  </a:t>
            </a:r>
            <a:r>
              <a:rPr lang="ru-RU" sz="2900" dirty="0" err="1"/>
              <a:t>знань</a:t>
            </a:r>
            <a:r>
              <a:rPr lang="ru-RU" sz="2900" dirty="0"/>
              <a:t> з :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механізмів</a:t>
            </a:r>
            <a:r>
              <a:rPr lang="ru-RU" sz="2900" dirty="0"/>
              <a:t> </a:t>
            </a:r>
            <a:r>
              <a:rPr lang="ru-RU" sz="2900" dirty="0" err="1"/>
              <a:t>розвитку</a:t>
            </a:r>
            <a:r>
              <a:rPr lang="ru-RU" sz="2900" dirty="0"/>
              <a:t> </a:t>
            </a:r>
            <a:r>
              <a:rPr lang="ru-RU" sz="2900" dirty="0" err="1"/>
              <a:t>резистентності</a:t>
            </a:r>
            <a:r>
              <a:rPr lang="ru-RU" sz="2900" dirty="0"/>
              <a:t> </a:t>
            </a:r>
            <a:r>
              <a:rPr lang="ru-RU" sz="2900" dirty="0" err="1"/>
              <a:t>мікроорганізмів</a:t>
            </a:r>
            <a:r>
              <a:rPr lang="ru-RU" sz="2900" dirty="0"/>
              <a:t> до </a:t>
            </a:r>
            <a:r>
              <a:rPr lang="ru-RU" sz="2900" dirty="0" err="1"/>
              <a:t>антибактеріальних</a:t>
            </a:r>
            <a:r>
              <a:rPr lang="ru-RU" sz="2900" dirty="0"/>
              <a:t> </a:t>
            </a:r>
            <a:r>
              <a:rPr lang="ru-RU" sz="2900" dirty="0" err="1"/>
              <a:t>препаратів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чутливості</a:t>
            </a:r>
            <a:r>
              <a:rPr lang="ru-RU" sz="2900" dirty="0"/>
              <a:t> </a:t>
            </a:r>
            <a:r>
              <a:rPr lang="ru-RU" sz="2900" dirty="0" err="1"/>
              <a:t>сучасних</a:t>
            </a:r>
            <a:r>
              <a:rPr lang="ru-RU" sz="2900" dirty="0"/>
              <a:t> </a:t>
            </a:r>
            <a:r>
              <a:rPr lang="ru-RU" sz="2900" dirty="0" err="1"/>
              <a:t>мікроорганізмів</a:t>
            </a:r>
            <a:r>
              <a:rPr lang="ru-RU" sz="2900" dirty="0"/>
              <a:t>, </a:t>
            </a:r>
            <a:r>
              <a:rPr lang="ru-RU" sz="2900" dirty="0" err="1"/>
              <a:t>що</a:t>
            </a:r>
            <a:r>
              <a:rPr lang="ru-RU" sz="2900" dirty="0"/>
              <a:t> </a:t>
            </a:r>
            <a:r>
              <a:rPr lang="ru-RU" sz="2900" dirty="0" err="1"/>
              <a:t>викликають</a:t>
            </a:r>
            <a:r>
              <a:rPr lang="ru-RU" sz="2900" dirty="0"/>
              <a:t> </a:t>
            </a:r>
            <a:r>
              <a:rPr lang="ru-RU" sz="2900" dirty="0" err="1"/>
              <a:t>гнійно-запальні</a:t>
            </a:r>
            <a:r>
              <a:rPr lang="ru-RU" sz="2900" dirty="0"/>
              <a:t>  </a:t>
            </a:r>
            <a:r>
              <a:rPr lang="ru-RU" sz="2900" dirty="0" err="1"/>
              <a:t>захворювання</a:t>
            </a:r>
            <a:r>
              <a:rPr lang="ru-RU" sz="2900" dirty="0"/>
              <a:t>  до </a:t>
            </a:r>
            <a:r>
              <a:rPr lang="ru-RU" sz="2900" dirty="0" err="1"/>
              <a:t>антибіотиків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раціонального</a:t>
            </a:r>
            <a:r>
              <a:rPr lang="ru-RU" sz="2900" dirty="0"/>
              <a:t> </a:t>
            </a:r>
            <a:r>
              <a:rPr lang="ru-RU" sz="2900" dirty="0" err="1"/>
              <a:t>вибору</a:t>
            </a:r>
            <a:r>
              <a:rPr lang="ru-RU" sz="2900" dirty="0"/>
              <a:t> </a:t>
            </a:r>
            <a:r>
              <a:rPr lang="ru-RU" sz="2900" dirty="0" err="1"/>
              <a:t>антибактеріального</a:t>
            </a:r>
            <a:r>
              <a:rPr lang="ru-RU" sz="2900" dirty="0"/>
              <a:t> препарату для </a:t>
            </a:r>
            <a:r>
              <a:rPr lang="ru-RU" sz="2900" dirty="0" err="1"/>
              <a:t>лікування</a:t>
            </a:r>
            <a:r>
              <a:rPr lang="ru-RU" sz="2900" dirty="0"/>
              <a:t> та </a:t>
            </a:r>
            <a:r>
              <a:rPr lang="ru-RU" sz="2900" dirty="0" err="1"/>
              <a:t>профілактики</a:t>
            </a:r>
            <a:r>
              <a:rPr lang="ru-RU" sz="2900" dirty="0"/>
              <a:t> </a:t>
            </a:r>
            <a:r>
              <a:rPr lang="ru-RU" sz="2900" dirty="0" err="1"/>
              <a:t>інфекційних</a:t>
            </a:r>
            <a:r>
              <a:rPr lang="ru-RU" sz="2900" dirty="0"/>
              <a:t> </a:t>
            </a:r>
            <a:r>
              <a:rPr lang="ru-RU" sz="2900" dirty="0" err="1"/>
              <a:t>захворювань</a:t>
            </a:r>
            <a:r>
              <a:rPr lang="ru-RU" sz="2900" dirty="0"/>
              <a:t>, </a:t>
            </a:r>
            <a:r>
              <a:rPr lang="ru-RU" sz="2900" dirty="0" err="1"/>
              <a:t>викликаних</a:t>
            </a:r>
            <a:r>
              <a:rPr lang="ru-RU" sz="2900" dirty="0"/>
              <a:t> </a:t>
            </a:r>
            <a:r>
              <a:rPr lang="ru-RU" sz="2900" dirty="0" err="1"/>
              <a:t>резистентними</a:t>
            </a:r>
            <a:r>
              <a:rPr lang="ru-RU" sz="2900" dirty="0"/>
              <a:t> та </a:t>
            </a:r>
            <a:r>
              <a:rPr lang="ru-RU" sz="2900" dirty="0" err="1"/>
              <a:t>мультирезистентними</a:t>
            </a:r>
            <a:r>
              <a:rPr lang="ru-RU" sz="2900" dirty="0"/>
              <a:t> </a:t>
            </a:r>
            <a:r>
              <a:rPr lang="ru-RU" sz="2900" dirty="0" err="1"/>
              <a:t>мікроорганізмами</a:t>
            </a:r>
            <a:r>
              <a:rPr lang="ru-RU" sz="2900" dirty="0"/>
              <a:t>. </a:t>
            </a:r>
          </a:p>
          <a:p>
            <a:pPr algn="just"/>
            <a:endParaRPr lang="uk-UA" sz="29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498764"/>
            <a:ext cx="5279366" cy="555456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взаємодію антибактеріальних препаратів із збудниками інфекційних захворювань;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 антимікробної дії та резистентності;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раціонального вибору антибіотиків залежно від ймовірного збудника, локалізації інфекції та клінічної ситуації; 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інтерпретація результатів мікробіологічних досліджень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антибіотикограми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); 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профілактика розвитку 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антибіотикорезистентності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принципи «</a:t>
            </a:r>
            <a:r>
              <a:rPr lang="en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antibiotic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stewardship»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360218"/>
            <a:ext cx="4815840" cy="6137563"/>
          </a:xfrm>
        </p:spPr>
        <p:txBody>
          <a:bodyPr>
            <a:noAutofit/>
          </a:bodyPr>
          <a:lstStyle/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мікробіологічних досліджень і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антибіотикограм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ймовірного збудника залежно від клінічної ситуації;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вибір емпіричної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коригувати лікування відповідно до результатів мікробіологічних досліджень;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ризики розвитку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антибіотикорезистентності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помилки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принципи раціонального використання антибіотиків у клінічній практиці.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8508" y="2447671"/>
            <a:ext cx="53742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В.П.Ковальчук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С.А.Колодій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Л.Д. Гуменюк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 мікробіології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microbiology@vnmu.edu.ua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234</TotalTime>
  <Words>374</Words>
  <Application>Microsoft Macintosh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4.9. Мікробіологічні засади антибактеріальної терапії</vt:lpstr>
      <vt:lpstr>Паспорт ОСВІТНЬОГО КОМПОНЕнТА   ВК 4.9. «Мікробіологічні засади антибактеріальної терапії»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28</cp:revision>
  <dcterms:created xsi:type="dcterms:W3CDTF">2026-04-08T10:22:59Z</dcterms:created>
  <dcterms:modified xsi:type="dcterms:W3CDTF">2026-04-21T17:26:16Z</dcterms:modified>
</cp:coreProperties>
</file>