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4"/>
    <p:restoredTop sz="94691"/>
  </p:normalViewPr>
  <p:slideViewPr>
    <p:cSldViewPr>
      <p:cViewPr varScale="1">
        <p:scale>
          <a:sx n="65" d="100"/>
          <a:sy n="65" d="100"/>
        </p:scale>
        <p:origin x="968" y="21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371600" y="3188970"/>
            <a:ext cx="15544800" cy="2160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47261" y="9410475"/>
            <a:ext cx="9140737" cy="876523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4466" y="454819"/>
            <a:ext cx="295793" cy="1147355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462212" y="0"/>
            <a:ext cx="4607379" cy="1899274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62997" y="1867142"/>
            <a:ext cx="8178800" cy="65697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5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7997" cy="10286999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8224" y="231705"/>
            <a:ext cx="16181523" cy="9566904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6463640" y="8692852"/>
            <a:ext cx="793750" cy="788035"/>
          </a:xfrm>
          <a:custGeom>
            <a:avLst/>
            <a:gdLst/>
            <a:ahLst/>
            <a:cxnLst/>
            <a:rect l="l" t="t" r="r" b="b"/>
            <a:pathLst>
              <a:path w="793750" h="788034">
                <a:moveTo>
                  <a:pt x="399566" y="787811"/>
                </a:moveTo>
                <a:lnTo>
                  <a:pt x="393906" y="787811"/>
                </a:lnTo>
                <a:lnTo>
                  <a:pt x="342129" y="784395"/>
                </a:lnTo>
                <a:lnTo>
                  <a:pt x="291678" y="774316"/>
                </a:lnTo>
                <a:lnTo>
                  <a:pt x="243164" y="757827"/>
                </a:lnTo>
                <a:lnTo>
                  <a:pt x="197201" y="735182"/>
                </a:lnTo>
                <a:lnTo>
                  <a:pt x="154399" y="706635"/>
                </a:lnTo>
                <a:lnTo>
                  <a:pt x="115373" y="672439"/>
                </a:lnTo>
                <a:lnTo>
                  <a:pt x="81176" y="633412"/>
                </a:lnTo>
                <a:lnTo>
                  <a:pt x="52629" y="590611"/>
                </a:lnTo>
                <a:lnTo>
                  <a:pt x="29984" y="544647"/>
                </a:lnTo>
                <a:lnTo>
                  <a:pt x="13495" y="496133"/>
                </a:lnTo>
                <a:lnTo>
                  <a:pt x="3416" y="445682"/>
                </a:lnTo>
                <a:lnTo>
                  <a:pt x="0" y="393906"/>
                </a:lnTo>
                <a:lnTo>
                  <a:pt x="3416" y="342129"/>
                </a:lnTo>
                <a:lnTo>
                  <a:pt x="13495" y="291678"/>
                </a:lnTo>
                <a:lnTo>
                  <a:pt x="29984" y="243164"/>
                </a:lnTo>
                <a:lnTo>
                  <a:pt x="52629" y="197201"/>
                </a:lnTo>
                <a:lnTo>
                  <a:pt x="81176" y="154399"/>
                </a:lnTo>
                <a:lnTo>
                  <a:pt x="115373" y="115372"/>
                </a:lnTo>
                <a:lnTo>
                  <a:pt x="154399" y="81176"/>
                </a:lnTo>
                <a:lnTo>
                  <a:pt x="197201" y="52629"/>
                </a:lnTo>
                <a:lnTo>
                  <a:pt x="243164" y="29984"/>
                </a:lnTo>
                <a:lnTo>
                  <a:pt x="291678" y="13495"/>
                </a:lnTo>
                <a:lnTo>
                  <a:pt x="342129" y="3416"/>
                </a:lnTo>
                <a:lnTo>
                  <a:pt x="393906" y="0"/>
                </a:lnTo>
                <a:lnTo>
                  <a:pt x="399566" y="0"/>
                </a:lnTo>
                <a:lnTo>
                  <a:pt x="451342" y="3416"/>
                </a:lnTo>
                <a:lnTo>
                  <a:pt x="501793" y="13495"/>
                </a:lnTo>
                <a:lnTo>
                  <a:pt x="550307" y="29984"/>
                </a:lnTo>
                <a:lnTo>
                  <a:pt x="596270" y="52629"/>
                </a:lnTo>
                <a:lnTo>
                  <a:pt x="639072" y="81176"/>
                </a:lnTo>
                <a:lnTo>
                  <a:pt x="678099" y="115372"/>
                </a:lnTo>
                <a:lnTo>
                  <a:pt x="712296" y="154399"/>
                </a:lnTo>
                <a:lnTo>
                  <a:pt x="740843" y="197201"/>
                </a:lnTo>
                <a:lnTo>
                  <a:pt x="763488" y="243164"/>
                </a:lnTo>
                <a:lnTo>
                  <a:pt x="779977" y="291678"/>
                </a:lnTo>
                <a:lnTo>
                  <a:pt x="790056" y="342129"/>
                </a:lnTo>
                <a:lnTo>
                  <a:pt x="793472" y="393906"/>
                </a:lnTo>
                <a:lnTo>
                  <a:pt x="790056" y="445682"/>
                </a:lnTo>
                <a:lnTo>
                  <a:pt x="779977" y="496133"/>
                </a:lnTo>
                <a:lnTo>
                  <a:pt x="763488" y="544647"/>
                </a:lnTo>
                <a:lnTo>
                  <a:pt x="740843" y="590611"/>
                </a:lnTo>
                <a:lnTo>
                  <a:pt x="712296" y="633412"/>
                </a:lnTo>
                <a:lnTo>
                  <a:pt x="678099" y="672439"/>
                </a:lnTo>
                <a:lnTo>
                  <a:pt x="639072" y="706635"/>
                </a:lnTo>
                <a:lnTo>
                  <a:pt x="596270" y="735182"/>
                </a:lnTo>
                <a:lnTo>
                  <a:pt x="550307" y="757827"/>
                </a:lnTo>
                <a:lnTo>
                  <a:pt x="501793" y="774316"/>
                </a:lnTo>
                <a:lnTo>
                  <a:pt x="451342" y="784395"/>
                </a:lnTo>
                <a:lnTo>
                  <a:pt x="399566" y="78781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6688195" y="8955034"/>
            <a:ext cx="361950" cy="266700"/>
          </a:xfrm>
          <a:custGeom>
            <a:avLst/>
            <a:gdLst/>
            <a:ahLst/>
            <a:cxnLst/>
            <a:rect l="l" t="t" r="r" b="b"/>
            <a:pathLst>
              <a:path w="361950" h="266700">
                <a:moveTo>
                  <a:pt x="327014" y="119563"/>
                </a:moveTo>
                <a:lnTo>
                  <a:pt x="327014" y="143861"/>
                </a:lnTo>
                <a:lnTo>
                  <a:pt x="5430" y="143782"/>
                </a:lnTo>
                <a:lnTo>
                  <a:pt x="0" y="138336"/>
                </a:lnTo>
                <a:lnTo>
                  <a:pt x="0" y="124916"/>
                </a:lnTo>
                <a:lnTo>
                  <a:pt x="5430" y="119500"/>
                </a:lnTo>
                <a:lnTo>
                  <a:pt x="327014" y="119563"/>
                </a:lnTo>
                <a:close/>
              </a:path>
              <a:path w="361950" h="266700">
                <a:moveTo>
                  <a:pt x="361609" y="123901"/>
                </a:moveTo>
                <a:lnTo>
                  <a:pt x="361609" y="139523"/>
                </a:lnTo>
                <a:lnTo>
                  <a:pt x="260383" y="266009"/>
                </a:lnTo>
                <a:lnTo>
                  <a:pt x="254278" y="266699"/>
                </a:lnTo>
                <a:lnTo>
                  <a:pt x="252539" y="266699"/>
                </a:lnTo>
                <a:lnTo>
                  <a:pt x="244530" y="260279"/>
                </a:lnTo>
                <a:lnTo>
                  <a:pt x="242961" y="256748"/>
                </a:lnTo>
                <a:lnTo>
                  <a:pt x="242961" y="250532"/>
                </a:lnTo>
                <a:lnTo>
                  <a:pt x="243824" y="247848"/>
                </a:lnTo>
                <a:lnTo>
                  <a:pt x="327014" y="143861"/>
                </a:lnTo>
                <a:lnTo>
                  <a:pt x="327014" y="80661"/>
                </a:lnTo>
                <a:lnTo>
                  <a:pt x="361609" y="123901"/>
                </a:lnTo>
                <a:close/>
              </a:path>
              <a:path w="361950" h="266700">
                <a:moveTo>
                  <a:pt x="327014" y="80661"/>
                </a:moveTo>
                <a:lnTo>
                  <a:pt x="327014" y="119563"/>
                </a:lnTo>
                <a:lnTo>
                  <a:pt x="244530" y="16433"/>
                </a:lnTo>
                <a:lnTo>
                  <a:pt x="243824" y="15512"/>
                </a:lnTo>
                <a:lnTo>
                  <a:pt x="242961" y="12859"/>
                </a:lnTo>
                <a:lnTo>
                  <a:pt x="242961" y="6696"/>
                </a:lnTo>
                <a:lnTo>
                  <a:pt x="244530" y="3164"/>
                </a:lnTo>
                <a:lnTo>
                  <a:pt x="245629" y="2259"/>
                </a:lnTo>
                <a:lnTo>
                  <a:pt x="248443" y="0"/>
                </a:lnTo>
                <a:lnTo>
                  <a:pt x="262477" y="0"/>
                </a:lnTo>
                <a:lnTo>
                  <a:pt x="327014" y="80661"/>
                </a:lnTo>
                <a:close/>
              </a:path>
            </a:pathLst>
          </a:custGeom>
          <a:solidFill>
            <a:srgbClr val="0DAC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6000" y="228549"/>
            <a:ext cx="5455920" cy="482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727206" y="1643686"/>
            <a:ext cx="9677400" cy="6473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0">
                <a:solidFill>
                  <a:srgbClr val="0C8EB5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530177" y="1531537"/>
            <a:ext cx="13213715" cy="1760738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Вінницький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національний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медичний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університет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ім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. М.І.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Пирогова</a:t>
            </a:r>
            <a:endParaRPr lang="en-US" sz="3200" dirty="0">
              <a:solidFill>
                <a:schemeClr val="bg1"/>
              </a:solidFill>
              <a:latin typeface="Arimo"/>
              <a:ea typeface="Arimo"/>
              <a:cs typeface="Arimo"/>
              <a:sym typeface="Arimo"/>
            </a:endParaRPr>
          </a:p>
          <a:p>
            <a:pPr algn="ctr">
              <a:lnSpc>
                <a:spcPts val="3359"/>
              </a:lnSpc>
            </a:pP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Навчально-науковий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Інститут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громадського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здоров’я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біології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</a:p>
          <a:p>
            <a:pPr algn="ctr">
              <a:lnSpc>
                <a:spcPts val="3359"/>
              </a:lnSpc>
            </a:pP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контролю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та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профілактики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хвороб</a:t>
            </a:r>
            <a:endParaRPr lang="en-US" sz="3200" dirty="0">
              <a:solidFill>
                <a:schemeClr val="bg1"/>
              </a:solidFill>
              <a:latin typeface="Arimo"/>
              <a:ea typeface="Arimo"/>
              <a:cs typeface="Arimo"/>
              <a:sym typeface="Arimo"/>
            </a:endParaRPr>
          </a:p>
          <a:p>
            <a:pPr algn="ctr">
              <a:lnSpc>
                <a:spcPts val="3359"/>
              </a:lnSpc>
            </a:pP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Кафедра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менеджменту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та</a:t>
            </a:r>
            <a:r>
              <a:rPr lang="en-US" sz="3200" dirty="0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en-US" sz="3200" dirty="0" err="1">
                <a:solidFill>
                  <a:schemeClr val="bg1"/>
                </a:solidFill>
                <a:latin typeface="Arimo"/>
                <a:ea typeface="Arimo"/>
                <a:cs typeface="Arimo"/>
                <a:sym typeface="Arimo"/>
              </a:rPr>
              <a:t>маркетингу</a:t>
            </a:r>
            <a:endParaRPr lang="en-US" sz="3200" dirty="0">
              <a:solidFill>
                <a:schemeClr val="bg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47827" y="4302394"/>
            <a:ext cx="9378315" cy="19659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0"/>
              </a:spcBef>
            </a:pPr>
            <a:r>
              <a:rPr sz="3900" spc="-215" dirty="0">
                <a:solidFill>
                  <a:srgbClr val="FFFFFF"/>
                </a:solidFill>
                <a:latin typeface="Arial Black"/>
                <a:cs typeface="Arial Black"/>
              </a:rPr>
              <a:t>Презентацıя</a:t>
            </a:r>
            <a:r>
              <a:rPr sz="3900" spc="-4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3900" spc="-114" dirty="0">
                <a:solidFill>
                  <a:srgbClr val="FFFFFF"/>
                </a:solidFill>
                <a:latin typeface="Arial Black"/>
                <a:cs typeface="Arial Black"/>
              </a:rPr>
              <a:t>вибıркової</a:t>
            </a:r>
            <a:r>
              <a:rPr sz="3900" spc="-40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3900" spc="-65" dirty="0">
                <a:solidFill>
                  <a:srgbClr val="FFFFFF"/>
                </a:solidFill>
                <a:latin typeface="Arial Black"/>
                <a:cs typeface="Arial Black"/>
              </a:rPr>
              <a:t>дисциплıни</a:t>
            </a:r>
            <a:endParaRPr sz="3900" dirty="0">
              <a:latin typeface="Arial Black"/>
              <a:cs typeface="Arial Black"/>
            </a:endParaRPr>
          </a:p>
          <a:p>
            <a:pPr marL="128905" algn="ctr">
              <a:lnSpc>
                <a:spcPct val="100000"/>
              </a:lnSpc>
              <a:spcBef>
                <a:spcPts val="4845"/>
              </a:spcBef>
            </a:pPr>
            <a:r>
              <a:rPr sz="4800" spc="-215" dirty="0">
                <a:solidFill>
                  <a:srgbClr val="FFFFFF"/>
                </a:solidFill>
                <a:latin typeface="Arial Black"/>
                <a:cs typeface="Arial Black"/>
              </a:rPr>
              <a:t>КЛІНІЧНИЙ</a:t>
            </a:r>
            <a:r>
              <a:rPr sz="4800" spc="-509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4800" spc="-350" dirty="0">
                <a:solidFill>
                  <a:srgbClr val="FFFFFF"/>
                </a:solidFill>
                <a:latin typeface="Arial Black"/>
                <a:cs typeface="Arial Black"/>
              </a:rPr>
              <a:t>АУДИТ</a:t>
            </a:r>
            <a:endParaRPr sz="4800" dirty="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3400" y="1271270"/>
            <a:ext cx="18288000" cy="9015730"/>
            <a:chOff x="0" y="1271633"/>
            <a:chExt cx="18288000" cy="90157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7310261"/>
              <a:ext cx="18287999" cy="297673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51403" y="1271633"/>
              <a:ext cx="6364628" cy="708562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7605" y="1271633"/>
              <a:ext cx="237612" cy="921678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07305" y="1134206"/>
            <a:ext cx="9099550" cy="1320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399"/>
              </a:lnSpc>
              <a:spcBef>
                <a:spcPts val="95"/>
              </a:spcBef>
            </a:pPr>
            <a:r>
              <a:rPr sz="3650" spc="-254" dirty="0"/>
              <a:t>Галузь</a:t>
            </a:r>
            <a:r>
              <a:rPr sz="3650" spc="-390" dirty="0"/>
              <a:t> </a:t>
            </a:r>
            <a:r>
              <a:rPr sz="3650" spc="-175" dirty="0"/>
              <a:t>знань</a:t>
            </a:r>
            <a:r>
              <a:rPr sz="3650" b="1" i="1" spc="-175" dirty="0">
                <a:latin typeface="Arial"/>
                <a:cs typeface="Arial"/>
              </a:rPr>
              <a:t>,</a:t>
            </a:r>
            <a:r>
              <a:rPr sz="3650" b="1" i="1" spc="-180" dirty="0">
                <a:latin typeface="Arial"/>
                <a:cs typeface="Arial"/>
              </a:rPr>
              <a:t> </a:t>
            </a:r>
            <a:r>
              <a:rPr sz="3650" spc="-165" dirty="0"/>
              <a:t>спецıальнıсть</a:t>
            </a:r>
            <a:r>
              <a:rPr sz="3650" b="1" i="1" spc="-165" dirty="0">
                <a:latin typeface="Arial"/>
                <a:cs typeface="Arial"/>
              </a:rPr>
              <a:t>,</a:t>
            </a:r>
            <a:r>
              <a:rPr sz="3650" b="1" i="1" spc="-185" dirty="0">
                <a:latin typeface="Arial"/>
                <a:cs typeface="Arial"/>
              </a:rPr>
              <a:t> </a:t>
            </a:r>
            <a:r>
              <a:rPr sz="3650" spc="-50" dirty="0"/>
              <a:t>освıтнıй </a:t>
            </a:r>
            <a:r>
              <a:rPr sz="3650" spc="-10" dirty="0"/>
              <a:t>рıвень</a:t>
            </a:r>
            <a:endParaRPr sz="36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81005" y="2774925"/>
            <a:ext cx="10203798" cy="386920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862455">
              <a:lnSpc>
                <a:spcPct val="123200"/>
              </a:lnSpc>
              <a:spcBef>
                <a:spcPts val="95"/>
              </a:spcBef>
            </a:pPr>
            <a:r>
              <a:rPr sz="3400" b="1" i="1" spc="-100" dirty="0">
                <a:solidFill>
                  <a:srgbClr val="0C8EB5"/>
                </a:solidFill>
                <a:latin typeface="Arial"/>
                <a:cs typeface="Arial"/>
              </a:rPr>
              <a:t>Галузь</a:t>
            </a:r>
            <a:r>
              <a:rPr sz="3400" b="1" i="1" spc="-16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знань</a:t>
            </a:r>
            <a:r>
              <a:rPr sz="3400" b="1" i="1" spc="-7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18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lang="en-US"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D “</a:t>
            </a:r>
            <a:r>
              <a:rPr lang="ru-RU" sz="3400" spc="-170" dirty="0" err="1">
                <a:solidFill>
                  <a:srgbClr val="0C8EB5"/>
                </a:solidFill>
                <a:latin typeface="Lucida Sans Unicode"/>
                <a:cs typeface="Lucida Sans Unicode"/>
              </a:rPr>
              <a:t>Бізнес</a:t>
            </a:r>
            <a:r>
              <a:rPr lang="ru-RU"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, </a:t>
            </a:r>
            <a:r>
              <a:rPr lang="ru-RU" sz="3400" spc="-170" dirty="0" err="1">
                <a:solidFill>
                  <a:srgbClr val="0C8EB5"/>
                </a:solidFill>
                <a:latin typeface="Lucida Sans Unicode"/>
                <a:cs typeface="Lucida Sans Unicode"/>
              </a:rPr>
              <a:t>адміністрування</a:t>
            </a:r>
            <a:r>
              <a:rPr lang="ru-RU"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 та право”</a:t>
            </a:r>
          </a:p>
          <a:p>
            <a:pPr marL="12700" marR="1862455">
              <a:lnSpc>
                <a:spcPct val="123200"/>
              </a:lnSpc>
              <a:spcBef>
                <a:spcPts val="95"/>
              </a:spcBef>
            </a:pPr>
            <a:r>
              <a:rPr sz="3400" b="1" i="1" spc="-55" dirty="0" err="1">
                <a:solidFill>
                  <a:srgbClr val="0C8EB5"/>
                </a:solidFill>
                <a:latin typeface="Arial"/>
                <a:cs typeface="Arial"/>
              </a:rPr>
              <a:t>Спецıальнıсть</a:t>
            </a:r>
            <a:r>
              <a:rPr sz="3400" b="1" i="1" spc="-16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229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lang="en-US"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D </a:t>
            </a:r>
            <a:r>
              <a:rPr sz="3400" spc="-170" dirty="0">
                <a:solidFill>
                  <a:srgbClr val="0C8EB5"/>
                </a:solidFill>
                <a:latin typeface="Lucida Sans Unicode"/>
                <a:cs typeface="Lucida Sans Unicode"/>
              </a:rPr>
              <a:t>3 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“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Менеджмент</a:t>
            </a:r>
            <a:r>
              <a:rPr sz="3400" spc="-10" dirty="0">
                <a:solidFill>
                  <a:srgbClr val="0C8EB5"/>
                </a:solidFill>
                <a:latin typeface="Lucida Sans Unicode"/>
                <a:cs typeface="Lucida Sans Unicode"/>
              </a:rPr>
              <a:t>” </a:t>
            </a:r>
            <a:endParaRPr lang="uk-UA" sz="3400" spc="-10" dirty="0">
              <a:solidFill>
                <a:srgbClr val="0C8EB5"/>
              </a:solidFill>
              <a:latin typeface="Lucida Sans Unicode"/>
              <a:cs typeface="Lucida Sans Unicode"/>
            </a:endParaRPr>
          </a:p>
          <a:p>
            <a:pPr marL="12700" marR="1862455">
              <a:lnSpc>
                <a:spcPct val="123200"/>
              </a:lnSpc>
              <a:spcBef>
                <a:spcPts val="95"/>
              </a:spcBef>
            </a:pPr>
            <a:r>
              <a:rPr sz="3400" b="1" i="1" spc="-50" dirty="0" err="1">
                <a:solidFill>
                  <a:srgbClr val="0C8EB5"/>
                </a:solidFill>
                <a:latin typeface="Arial"/>
                <a:cs typeface="Arial"/>
              </a:rPr>
              <a:t>Освıтнıй</a:t>
            </a:r>
            <a:r>
              <a:rPr sz="3400" b="1" i="1" spc="-19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spc="-10" dirty="0">
                <a:solidFill>
                  <a:srgbClr val="0C8EB5"/>
                </a:solidFill>
                <a:latin typeface="Arial"/>
                <a:cs typeface="Arial"/>
              </a:rPr>
              <a:t>рıвень</a:t>
            </a:r>
            <a:r>
              <a:rPr sz="3400" b="1" i="1" spc="-19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265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другий</a:t>
            </a:r>
            <a:r>
              <a:rPr sz="3400" spc="-1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34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(</a:t>
            </a:r>
            <a:r>
              <a:rPr sz="3400" spc="40" dirty="0">
                <a:solidFill>
                  <a:srgbClr val="0C8EB5"/>
                </a:solidFill>
                <a:latin typeface="Microsoft YaHei"/>
                <a:cs typeface="Microsoft YaHei"/>
              </a:rPr>
              <a:t>магıстерський</a:t>
            </a:r>
            <a:r>
              <a:rPr sz="3400" spc="40" dirty="0">
                <a:solidFill>
                  <a:srgbClr val="0C8EB5"/>
                </a:solidFill>
                <a:latin typeface="Lucida Sans Unicode"/>
                <a:cs typeface="Lucida Sans Unicode"/>
              </a:rPr>
              <a:t>) </a:t>
            </a:r>
            <a:endParaRPr lang="uk-UA" sz="3400" spc="40" dirty="0">
              <a:solidFill>
                <a:srgbClr val="0C8EB5"/>
              </a:solidFill>
              <a:latin typeface="Lucida Sans Unicode"/>
              <a:cs typeface="Lucida Sans Unicode"/>
            </a:endParaRPr>
          </a:p>
          <a:p>
            <a:pPr marL="12700" marR="1862455">
              <a:lnSpc>
                <a:spcPct val="123200"/>
              </a:lnSpc>
              <a:spcBef>
                <a:spcPts val="95"/>
              </a:spcBef>
            </a:pPr>
            <a:r>
              <a:rPr sz="3400" b="1" i="1" dirty="0" err="1">
                <a:solidFill>
                  <a:srgbClr val="0C8EB5"/>
                </a:solidFill>
                <a:latin typeface="Arial"/>
                <a:cs typeface="Arial"/>
              </a:rPr>
              <a:t>Форма</a:t>
            </a:r>
            <a:r>
              <a:rPr sz="3400" b="1" i="1" spc="-11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b="1" i="1" dirty="0">
                <a:solidFill>
                  <a:srgbClr val="0C8EB5"/>
                </a:solidFill>
                <a:latin typeface="Arial"/>
                <a:cs typeface="Arial"/>
              </a:rPr>
              <a:t>навчання</a:t>
            </a:r>
            <a:r>
              <a:rPr sz="3400" b="1" i="1" spc="2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3400" dirty="0">
                <a:solidFill>
                  <a:srgbClr val="0C8EB5"/>
                </a:solidFill>
                <a:latin typeface="Lucida Sans Unicode"/>
                <a:cs typeface="Lucida Sans Unicode"/>
              </a:rPr>
              <a:t>-</a:t>
            </a:r>
            <a:r>
              <a:rPr sz="34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80" dirty="0">
                <a:solidFill>
                  <a:srgbClr val="0C8EB5"/>
                </a:solidFill>
                <a:latin typeface="Microsoft YaHei"/>
                <a:cs typeface="Microsoft YaHei"/>
              </a:rPr>
              <a:t>денна</a:t>
            </a:r>
            <a:r>
              <a:rPr sz="3400" spc="-80" dirty="0">
                <a:solidFill>
                  <a:srgbClr val="0C8EB5"/>
                </a:solidFill>
                <a:latin typeface="Lucida Sans Unicode"/>
                <a:cs typeface="Lucida Sans Unicode"/>
              </a:rPr>
              <a:t>,</a:t>
            </a:r>
            <a:r>
              <a:rPr sz="3400" spc="-110" dirty="0">
                <a:solidFill>
                  <a:srgbClr val="0C8EB5"/>
                </a:solidFill>
                <a:latin typeface="Lucida Sans Unicode"/>
                <a:cs typeface="Lucida Sans Unicode"/>
              </a:rPr>
              <a:t> </a:t>
            </a:r>
            <a:r>
              <a:rPr sz="3400" spc="-10" dirty="0">
                <a:solidFill>
                  <a:srgbClr val="0C8EB5"/>
                </a:solidFill>
                <a:latin typeface="Microsoft YaHei"/>
                <a:cs typeface="Microsoft YaHei"/>
              </a:rPr>
              <a:t>заочна</a:t>
            </a:r>
            <a:endParaRPr sz="3400" dirty="0">
              <a:latin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6608966" cy="8846809"/>
            <a:chOff x="0" y="0"/>
            <a:chExt cx="6608966" cy="8846809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6608966" cy="884680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0995" y="2985590"/>
              <a:ext cx="5967971" cy="4315820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154978" y="1028700"/>
            <a:ext cx="295793" cy="11473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727206" y="951504"/>
            <a:ext cx="8308975" cy="589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3700" spc="-150" dirty="0"/>
              <a:t>Інформацıйний</a:t>
            </a:r>
            <a:r>
              <a:rPr sz="3700" spc="-385" dirty="0"/>
              <a:t> </a:t>
            </a:r>
            <a:r>
              <a:rPr sz="3700" spc="-245" dirty="0"/>
              <a:t>обсяг</a:t>
            </a:r>
            <a:r>
              <a:rPr sz="3700" spc="-385" dirty="0"/>
              <a:t> </a:t>
            </a:r>
            <a:r>
              <a:rPr sz="3700" spc="-110" dirty="0"/>
              <a:t>навчальної</a:t>
            </a:r>
            <a:endParaRPr sz="3700" dirty="0"/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6781800" y="1643686"/>
            <a:ext cx="11277600" cy="354808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6680" algn="ctr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дисциплıни</a:t>
            </a:r>
          </a:p>
          <a:p>
            <a:pPr>
              <a:lnSpc>
                <a:spcPct val="100000"/>
              </a:lnSpc>
              <a:spcBef>
                <a:spcPts val="235"/>
              </a:spcBef>
            </a:pPr>
            <a:endParaRPr spc="-10" dirty="0"/>
          </a:p>
          <a:p>
            <a:pPr marL="12700" marR="5080">
              <a:lnSpc>
                <a:spcPct val="123200"/>
              </a:lnSpc>
              <a:spcBef>
                <a:spcPts val="5"/>
              </a:spcBef>
            </a:pPr>
            <a:r>
              <a:rPr spc="-30" dirty="0">
                <a:latin typeface="Microsoft YaHei"/>
                <a:cs typeface="Microsoft YaHei"/>
              </a:rPr>
              <a:t>Вибıркова</a:t>
            </a:r>
            <a:r>
              <a:rPr spc="-114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навчальна</a:t>
            </a:r>
            <a:r>
              <a:rPr spc="-110" dirty="0">
                <a:latin typeface="Microsoft YaHei"/>
                <a:cs typeface="Microsoft YaHei"/>
              </a:rPr>
              <a:t> </a:t>
            </a:r>
            <a:r>
              <a:rPr spc="-20" dirty="0" err="1">
                <a:latin typeface="Microsoft YaHei"/>
                <a:cs typeface="Microsoft YaHei"/>
              </a:rPr>
              <a:t>дисциплıна</a:t>
            </a:r>
            <a:r>
              <a:rPr spc="-110" dirty="0">
                <a:latin typeface="Microsoft YaHei"/>
                <a:cs typeface="Microsoft YaHei"/>
              </a:rPr>
              <a:t> </a:t>
            </a:r>
            <a:r>
              <a:rPr dirty="0" err="1">
                <a:latin typeface="Microsoft YaHei"/>
                <a:cs typeface="Microsoft YaHei"/>
              </a:rPr>
              <a:t>Загальний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spc="-25" dirty="0">
                <a:latin typeface="Microsoft YaHei"/>
                <a:cs typeface="Microsoft YaHei"/>
              </a:rPr>
              <a:t>обсяг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dirty="0">
                <a:latin typeface="Microsoft YaHei"/>
                <a:cs typeface="Microsoft YaHei"/>
              </a:rPr>
              <a:t>навчального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spc="-10" dirty="0">
                <a:latin typeface="Microsoft YaHei"/>
                <a:cs typeface="Microsoft YaHei"/>
              </a:rPr>
              <a:t>часу</a:t>
            </a:r>
            <a:r>
              <a:rPr spc="-140" dirty="0">
                <a:latin typeface="Microsoft YaHei"/>
                <a:cs typeface="Microsoft YaHei"/>
              </a:rPr>
              <a:t> </a:t>
            </a:r>
            <a:r>
              <a:rPr dirty="0">
                <a:latin typeface="Lucida Sans Unicode"/>
                <a:cs typeface="Lucida Sans Unicode"/>
              </a:rPr>
              <a:t>-</a:t>
            </a:r>
            <a:r>
              <a:rPr spc="-210" dirty="0">
                <a:latin typeface="Lucida Sans Unicode"/>
                <a:cs typeface="Lucida Sans Unicode"/>
              </a:rPr>
              <a:t> </a:t>
            </a:r>
            <a:r>
              <a:rPr dirty="0">
                <a:latin typeface="Lucida Sans Unicode"/>
                <a:cs typeface="Lucida Sans Unicode"/>
              </a:rPr>
              <a:t>90</a:t>
            </a:r>
            <a:r>
              <a:rPr spc="-210" dirty="0">
                <a:latin typeface="Lucida Sans Unicode"/>
                <a:cs typeface="Lucida Sans Unicode"/>
              </a:rPr>
              <a:t> </a:t>
            </a:r>
            <a:r>
              <a:rPr spc="-45" dirty="0">
                <a:latin typeface="Microsoft YaHei"/>
                <a:cs typeface="Microsoft YaHei"/>
              </a:rPr>
              <a:t>год</a:t>
            </a:r>
            <a:r>
              <a:rPr spc="-45" dirty="0">
                <a:latin typeface="Lucida Sans Unicode"/>
                <a:cs typeface="Lucida Sans Unicode"/>
              </a:rPr>
              <a:t>. </a:t>
            </a:r>
            <a:r>
              <a:rPr spc="140" dirty="0">
                <a:latin typeface="Lucida Sans Unicode"/>
                <a:cs typeface="Lucida Sans Unicode"/>
              </a:rPr>
              <a:t>(3</a:t>
            </a:r>
            <a:r>
              <a:rPr spc="-220" dirty="0">
                <a:latin typeface="Lucida Sans Unicode"/>
                <a:cs typeface="Lucida Sans Unicode"/>
              </a:rPr>
              <a:t> </a:t>
            </a:r>
            <a:r>
              <a:rPr spc="-10" dirty="0">
                <a:latin typeface="Microsoft YaHei"/>
                <a:cs typeface="Microsoft YaHei"/>
              </a:rPr>
              <a:t>кредити</a:t>
            </a:r>
            <a:r>
              <a:rPr spc="-145" dirty="0">
                <a:latin typeface="Microsoft YaHei"/>
                <a:cs typeface="Microsoft YaHei"/>
              </a:rPr>
              <a:t> </a:t>
            </a:r>
            <a:r>
              <a:rPr spc="-10" dirty="0">
                <a:latin typeface="Lucida Sans Unicode"/>
                <a:cs typeface="Lucida Sans Unicode"/>
              </a:rPr>
              <a:t>ECTS):</a:t>
            </a:r>
          </a:p>
          <a:p>
            <a:pPr marL="12700" marR="3601720">
              <a:lnSpc>
                <a:spcPct val="123200"/>
              </a:lnSpc>
            </a:pPr>
            <a:r>
              <a:rPr sz="2800" spc="-35" dirty="0" err="1">
                <a:latin typeface="Microsoft YaHei"/>
                <a:cs typeface="Microsoft YaHei"/>
              </a:rPr>
              <a:t>Дисциплıна</a:t>
            </a:r>
            <a:r>
              <a:rPr sz="2800" spc="-155" dirty="0">
                <a:latin typeface="Microsoft YaHei"/>
                <a:cs typeface="Microsoft YaHei"/>
              </a:rPr>
              <a:t> </a:t>
            </a:r>
            <a:r>
              <a:rPr sz="2800" dirty="0">
                <a:latin typeface="Microsoft YaHei"/>
                <a:cs typeface="Microsoft YaHei"/>
              </a:rPr>
              <a:t>вивчається</a:t>
            </a:r>
            <a:r>
              <a:rPr sz="2800" spc="-150" dirty="0">
                <a:latin typeface="Microsoft YaHei"/>
                <a:cs typeface="Microsoft YaHei"/>
              </a:rPr>
              <a:t> </a:t>
            </a:r>
            <a:r>
              <a:rPr sz="2800" dirty="0">
                <a:latin typeface="Microsoft YaHei"/>
                <a:cs typeface="Microsoft YaHei"/>
              </a:rPr>
              <a:t>у</a:t>
            </a:r>
            <a:r>
              <a:rPr sz="2800" spc="-150" dirty="0">
                <a:latin typeface="Microsoft YaHei"/>
                <a:cs typeface="Microsoft YaHei"/>
              </a:rPr>
              <a:t> </a:t>
            </a:r>
            <a:r>
              <a:rPr sz="2800" spc="-175" dirty="0">
                <a:latin typeface="Lucida Sans Unicode"/>
                <a:cs typeface="Lucida Sans Unicode"/>
              </a:rPr>
              <a:t>2-</a:t>
            </a:r>
            <a:r>
              <a:rPr sz="2800" spc="-10" dirty="0">
                <a:latin typeface="Microsoft YaHei"/>
                <a:cs typeface="Microsoft YaHei"/>
              </a:rPr>
              <a:t>му</a:t>
            </a:r>
            <a:r>
              <a:rPr sz="2800" spc="-155" dirty="0">
                <a:latin typeface="Microsoft YaHei"/>
                <a:cs typeface="Microsoft YaHei"/>
              </a:rPr>
              <a:t> </a:t>
            </a:r>
            <a:r>
              <a:rPr sz="2800" spc="-45" dirty="0" err="1">
                <a:latin typeface="Microsoft YaHei"/>
                <a:cs typeface="Microsoft YaHei"/>
              </a:rPr>
              <a:t>семестрı</a:t>
            </a:r>
            <a:endParaRPr lang="uk-UA" sz="2800" spc="-45" dirty="0">
              <a:latin typeface="Lucida Sans Unicode"/>
              <a:cs typeface="Lucida Sans Unicode"/>
            </a:endParaRPr>
          </a:p>
          <a:p>
            <a:pPr marL="12700" marR="3601720">
              <a:lnSpc>
                <a:spcPct val="123200"/>
              </a:lnSpc>
            </a:pPr>
            <a:r>
              <a:rPr sz="3200" spc="-35" dirty="0" err="1">
                <a:latin typeface="Microsoft YaHei"/>
                <a:cs typeface="Microsoft YaHei"/>
              </a:rPr>
              <a:t>Форма</a:t>
            </a:r>
            <a:r>
              <a:rPr sz="3200" spc="-185" dirty="0">
                <a:latin typeface="Microsoft YaHei"/>
                <a:cs typeface="Microsoft YaHei"/>
              </a:rPr>
              <a:t> </a:t>
            </a:r>
            <a:r>
              <a:rPr sz="3200" spc="-60" dirty="0">
                <a:latin typeface="Microsoft YaHei"/>
                <a:cs typeface="Microsoft YaHei"/>
              </a:rPr>
              <a:t>пıдсумкового</a:t>
            </a:r>
            <a:r>
              <a:rPr sz="3200" spc="-180" dirty="0">
                <a:latin typeface="Microsoft YaHei"/>
                <a:cs typeface="Microsoft YaHei"/>
              </a:rPr>
              <a:t> </a:t>
            </a:r>
            <a:r>
              <a:rPr sz="3200" spc="-60" dirty="0">
                <a:latin typeface="Microsoft YaHei"/>
                <a:cs typeface="Microsoft YaHei"/>
              </a:rPr>
              <a:t>контролю</a:t>
            </a:r>
            <a:r>
              <a:rPr sz="3200" spc="-185" dirty="0">
                <a:latin typeface="Microsoft YaHei"/>
                <a:cs typeface="Microsoft YaHei"/>
              </a:rPr>
              <a:t> </a:t>
            </a:r>
            <a:r>
              <a:rPr sz="3200" dirty="0">
                <a:latin typeface="Lucida Sans Unicode"/>
                <a:cs typeface="Lucida Sans Unicode"/>
              </a:rPr>
              <a:t>-</a:t>
            </a:r>
            <a:r>
              <a:rPr sz="3200" spc="-250" dirty="0">
                <a:latin typeface="Lucida Sans Unicode"/>
                <a:cs typeface="Lucida Sans Unicode"/>
              </a:rPr>
              <a:t> </a:t>
            </a:r>
            <a:r>
              <a:rPr sz="3200" spc="-10" dirty="0" err="1">
                <a:latin typeface="Microsoft YaHei"/>
                <a:cs typeface="Microsoft YaHei"/>
              </a:rPr>
              <a:t>залıк</a:t>
            </a:r>
            <a:endParaRPr sz="3200" spc="-1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448608" y="0"/>
            <a:ext cx="4839970" cy="9959340"/>
            <a:chOff x="13448608" y="0"/>
            <a:chExt cx="4839970" cy="99593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037736" y="0"/>
              <a:ext cx="4250263" cy="995925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448608" y="885853"/>
              <a:ext cx="4668636" cy="4394011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94557" y="454819"/>
            <a:ext cx="295793" cy="1147355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168176" y="425175"/>
            <a:ext cx="838898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0" dirty="0"/>
              <a:t>Мета</a:t>
            </a:r>
            <a:r>
              <a:rPr spc="-335" dirty="0"/>
              <a:t> </a:t>
            </a:r>
            <a:r>
              <a:rPr spc="-50" dirty="0"/>
              <a:t>та</a:t>
            </a:r>
            <a:r>
              <a:rPr spc="-330" dirty="0"/>
              <a:t> </a:t>
            </a:r>
            <a:r>
              <a:rPr spc="-155" dirty="0"/>
              <a:t>завдання</a:t>
            </a:r>
            <a:r>
              <a:rPr spc="-330" dirty="0"/>
              <a:t> </a:t>
            </a:r>
            <a:r>
              <a:rPr spc="-135" dirty="0"/>
              <a:t>навчальної</a:t>
            </a:r>
            <a:r>
              <a:rPr spc="-335" dirty="0"/>
              <a:t> </a:t>
            </a:r>
            <a:r>
              <a:rPr spc="-50" dirty="0"/>
              <a:t>дисциплıни</a:t>
            </a: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9950" y="5104712"/>
            <a:ext cx="95250" cy="9524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9950" y="5866712"/>
            <a:ext cx="95250" cy="9524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9950" y="6247712"/>
            <a:ext cx="95250" cy="95249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9950" y="6628712"/>
            <a:ext cx="95250" cy="9524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9950" y="7009712"/>
            <a:ext cx="95250" cy="952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9950" y="7390712"/>
            <a:ext cx="95250" cy="952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9950" y="7771712"/>
            <a:ext cx="95250" cy="952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9950" y="8152712"/>
            <a:ext cx="95250" cy="952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99950" y="8533712"/>
            <a:ext cx="95250" cy="9524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99950" y="8914712"/>
            <a:ext cx="104775" cy="104774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1168176" y="849323"/>
            <a:ext cx="12566015" cy="828865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5080" algn="r">
              <a:lnSpc>
                <a:spcPts val="2325"/>
              </a:lnSpc>
              <a:spcBef>
                <a:spcPts val="90"/>
              </a:spcBef>
            </a:pPr>
            <a:r>
              <a:rPr sz="1950" spc="-320" dirty="0">
                <a:solidFill>
                  <a:srgbClr val="FFFFFF"/>
                </a:solidFill>
                <a:latin typeface="Arial Black"/>
                <a:cs typeface="Arial Black"/>
              </a:rPr>
              <a:t>T</a:t>
            </a:r>
            <a:endParaRPr sz="1950">
              <a:latin typeface="Arial Black"/>
              <a:cs typeface="Arial Black"/>
            </a:endParaRPr>
          </a:p>
          <a:p>
            <a:pPr marL="12700" algn="just">
              <a:lnSpc>
                <a:spcPts val="2565"/>
              </a:lnSpc>
            </a:pPr>
            <a:r>
              <a:rPr sz="2150" spc="-70" dirty="0">
                <a:solidFill>
                  <a:srgbClr val="0C8EB5"/>
                </a:solidFill>
                <a:latin typeface="Arial Black"/>
                <a:cs typeface="Arial Black"/>
              </a:rPr>
              <a:t>Предметом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вивчення</a:t>
            </a:r>
            <a:r>
              <a:rPr sz="2150" spc="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навчальної</a:t>
            </a:r>
            <a:r>
              <a:rPr sz="2150" spc="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дисциплıни</a:t>
            </a:r>
            <a:r>
              <a:rPr sz="2150" spc="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є</a:t>
            </a:r>
            <a:r>
              <a:rPr sz="2150" spc="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набуття</a:t>
            </a:r>
            <a:r>
              <a:rPr sz="2150" spc="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знань</a:t>
            </a:r>
            <a:r>
              <a:rPr sz="2150" spc="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150" spc="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формування</a:t>
            </a:r>
            <a:r>
              <a:rPr sz="2150" spc="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умıнь</a:t>
            </a:r>
            <a:r>
              <a:rPr sz="2150" spc="2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25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endParaRPr sz="2150">
              <a:latin typeface="Microsoft YaHei"/>
              <a:cs typeface="Microsoft YaHei"/>
            </a:endParaRPr>
          </a:p>
          <a:p>
            <a:pPr marL="12700" marR="815975" algn="just">
              <a:lnSpc>
                <a:spcPct val="116300"/>
              </a:lnSpc>
            </a:pP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навичок</a:t>
            </a:r>
            <a:r>
              <a:rPr sz="215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215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25" dirty="0">
                <a:solidFill>
                  <a:srgbClr val="0C8EB5"/>
                </a:solidFill>
                <a:latin typeface="Microsoft YaHei"/>
                <a:cs typeface="Microsoft YaHei"/>
              </a:rPr>
              <a:t>сферı</a:t>
            </a:r>
            <a:r>
              <a:rPr sz="215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клıнıчного</a:t>
            </a:r>
            <a:r>
              <a:rPr sz="215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аудиту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,</a:t>
            </a:r>
            <a:r>
              <a:rPr sz="2150" i="1" spc="-6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що</a:t>
            </a:r>
            <a:r>
              <a:rPr sz="215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включає</a:t>
            </a:r>
            <a:r>
              <a:rPr sz="2150" spc="-10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аналıз</a:t>
            </a:r>
            <a:r>
              <a:rPr sz="2150" i="1" dirty="0">
                <a:solidFill>
                  <a:srgbClr val="0C8EB5"/>
                </a:solidFill>
                <a:latin typeface="Arial"/>
                <a:cs typeface="Arial"/>
              </a:rPr>
              <a:t>,</a:t>
            </a:r>
            <a:r>
              <a:rPr sz="2150" i="1" spc="-6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Microsoft YaHei"/>
                <a:cs typeface="Microsoft YaHei"/>
              </a:rPr>
              <a:t>оцıнку</a:t>
            </a:r>
            <a:r>
              <a:rPr sz="215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вдосконалення</a:t>
            </a:r>
            <a:r>
              <a:rPr sz="2150" spc="-9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якостı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послуг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15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клıнıчних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практик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15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Microsoft YaHei"/>
                <a:cs typeface="Microsoft YaHei"/>
              </a:rPr>
              <a:t>основı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доказових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стандартıв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.</a:t>
            </a:r>
            <a:endParaRPr sz="2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5"/>
              </a:spcBef>
            </a:pPr>
            <a:endParaRPr sz="2150">
              <a:latin typeface="Arial"/>
              <a:cs typeface="Arial"/>
            </a:endParaRPr>
          </a:p>
          <a:p>
            <a:pPr marL="12700" marR="815975" algn="just">
              <a:lnSpc>
                <a:spcPct val="116300"/>
              </a:lnSpc>
              <a:spcBef>
                <a:spcPts val="5"/>
              </a:spcBef>
            </a:pPr>
            <a:r>
              <a:rPr sz="2150" dirty="0">
                <a:solidFill>
                  <a:srgbClr val="0C8EB5"/>
                </a:solidFill>
                <a:latin typeface="Arial Black"/>
                <a:cs typeface="Arial Black"/>
              </a:rPr>
              <a:t>Мета</a:t>
            </a:r>
            <a:r>
              <a:rPr sz="2150" spc="8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викладання</a:t>
            </a:r>
            <a:r>
              <a:rPr sz="2150" spc="1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навчальної</a:t>
            </a:r>
            <a:r>
              <a:rPr sz="2150" spc="1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дисциплıни</a:t>
            </a:r>
            <a:r>
              <a:rPr sz="2150" i="1" dirty="0">
                <a:solidFill>
                  <a:srgbClr val="0C8EB5"/>
                </a:solidFill>
                <a:latin typeface="Arial"/>
                <a:cs typeface="Arial"/>
              </a:rPr>
              <a:t>:</a:t>
            </a:r>
            <a:r>
              <a:rPr sz="2150" i="1" spc="204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пıдготовка</a:t>
            </a:r>
            <a:r>
              <a:rPr sz="2150" spc="1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фахıвцıв</a:t>
            </a:r>
            <a:r>
              <a:rPr sz="2150" i="1" dirty="0">
                <a:solidFill>
                  <a:srgbClr val="0C8EB5"/>
                </a:solidFill>
                <a:latin typeface="Arial"/>
                <a:cs typeface="Arial"/>
              </a:rPr>
              <a:t>,</a:t>
            </a:r>
            <a:r>
              <a:rPr sz="2150" i="1" spc="204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здатних</a:t>
            </a:r>
            <a:r>
              <a:rPr sz="2150" spc="1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здıйснювати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клıнıчний</a:t>
            </a:r>
            <a:r>
              <a:rPr sz="2150" spc="1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аудит</a:t>
            </a:r>
            <a:r>
              <a:rPr sz="2150" i="1" dirty="0">
                <a:solidFill>
                  <a:srgbClr val="0C8EB5"/>
                </a:solidFill>
                <a:latin typeface="Arial"/>
                <a:cs typeface="Arial"/>
              </a:rPr>
              <a:t>,</a:t>
            </a:r>
            <a:r>
              <a:rPr sz="2150" i="1" spc="15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забезпечувати</a:t>
            </a:r>
            <a:r>
              <a:rPr sz="2150" spc="1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контроль</a:t>
            </a:r>
            <a:r>
              <a:rPr sz="2150" spc="114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якостı</a:t>
            </a:r>
            <a:r>
              <a:rPr sz="2150" spc="12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</a:t>
            </a:r>
            <a:r>
              <a:rPr sz="2150" spc="114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послуг</a:t>
            </a:r>
            <a:r>
              <a:rPr sz="2150" i="1" dirty="0">
                <a:solidFill>
                  <a:srgbClr val="0C8EB5"/>
                </a:solidFill>
                <a:latin typeface="Arial"/>
                <a:cs typeface="Arial"/>
              </a:rPr>
              <a:t>,</a:t>
            </a:r>
            <a:r>
              <a:rPr sz="2150" i="1" spc="160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проводити</a:t>
            </a:r>
            <a:r>
              <a:rPr sz="2150" spc="114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оцıнку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ефективностı</a:t>
            </a:r>
            <a:r>
              <a:rPr sz="2150" spc="44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лıкування</a:t>
            </a:r>
            <a:r>
              <a:rPr sz="2150" spc="4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spc="4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вдосконалювати</a:t>
            </a:r>
            <a:r>
              <a:rPr sz="2150" spc="4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клıнıчнı</a:t>
            </a:r>
            <a:r>
              <a:rPr sz="2150" spc="4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процеси</a:t>
            </a:r>
            <a:r>
              <a:rPr sz="2150" spc="4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150" spc="4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установах</a:t>
            </a:r>
            <a:r>
              <a:rPr sz="2150" spc="4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 здоров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ʼ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.</a:t>
            </a:r>
            <a:endParaRPr sz="2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44"/>
              </a:spcBef>
            </a:pPr>
            <a:endParaRPr sz="2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150" spc="-80" dirty="0">
                <a:solidFill>
                  <a:srgbClr val="0C8EB5"/>
                </a:solidFill>
                <a:latin typeface="Arial Black"/>
                <a:cs typeface="Arial Black"/>
              </a:rPr>
              <a:t>Основними</a:t>
            </a:r>
            <a:r>
              <a:rPr sz="2150" spc="-225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150" spc="-80" dirty="0">
                <a:solidFill>
                  <a:srgbClr val="0C8EB5"/>
                </a:solidFill>
                <a:latin typeface="Arial Black"/>
                <a:cs typeface="Arial Black"/>
              </a:rPr>
              <a:t>завданнями</a:t>
            </a:r>
            <a:r>
              <a:rPr sz="2150" spc="-100" dirty="0">
                <a:solidFill>
                  <a:srgbClr val="0C8EB5"/>
                </a:solidFill>
                <a:latin typeface="Arial Black"/>
                <a:cs typeface="Arial Black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вивчення</a:t>
            </a:r>
            <a:r>
              <a:rPr sz="215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навчальної</a:t>
            </a:r>
            <a:r>
              <a:rPr sz="215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дисциплıни</a:t>
            </a:r>
            <a:r>
              <a:rPr sz="2150" spc="-1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25" dirty="0">
                <a:solidFill>
                  <a:srgbClr val="0C8EB5"/>
                </a:solidFill>
                <a:latin typeface="Microsoft YaHei"/>
                <a:cs typeface="Microsoft YaHei"/>
              </a:rPr>
              <a:t>є</a:t>
            </a:r>
            <a:r>
              <a:rPr sz="2150" i="1" spc="-25" dirty="0">
                <a:solidFill>
                  <a:srgbClr val="0C8EB5"/>
                </a:solidFill>
                <a:latin typeface="Arial"/>
                <a:cs typeface="Arial"/>
              </a:rPr>
              <a:t>:</a:t>
            </a:r>
            <a:endParaRPr sz="2150">
              <a:latin typeface="Arial"/>
              <a:cs typeface="Arial"/>
            </a:endParaRPr>
          </a:p>
          <a:p>
            <a:pPr marL="480695" marR="815975">
              <a:lnSpc>
                <a:spcPct val="116300"/>
              </a:lnSpc>
            </a:pP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ознайомлення</a:t>
            </a:r>
            <a:r>
              <a:rPr sz="215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основами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клıнıчного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аудиту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його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значенням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215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системı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 здоров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ʼ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150">
              <a:latin typeface="Arial"/>
              <a:cs typeface="Arial"/>
            </a:endParaRPr>
          </a:p>
          <a:p>
            <a:pPr marL="480695" marR="2364740">
              <a:lnSpc>
                <a:spcPct val="116300"/>
              </a:lnSpc>
            </a:pP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вивчення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методıв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ıнструментıв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для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15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клıнıчного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аудиту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;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формування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навичок</a:t>
            </a:r>
            <a:r>
              <a:rPr sz="215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</a:t>
            </a:r>
            <a:r>
              <a:rPr sz="215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оцıнки</a:t>
            </a:r>
            <a:r>
              <a:rPr sz="215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якостı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</a:t>
            </a:r>
            <a:r>
              <a:rPr sz="215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послуг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; </a:t>
            </a:r>
            <a:r>
              <a:rPr sz="2150" spc="-35" dirty="0">
                <a:solidFill>
                  <a:srgbClr val="0C8EB5"/>
                </a:solidFill>
                <a:latin typeface="Microsoft YaHei"/>
                <a:cs typeface="Microsoft YaHei"/>
              </a:rPr>
              <a:t>розробка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Microsoft YaHei"/>
                <a:cs typeface="Microsoft YaHei"/>
              </a:rPr>
              <a:t>рекомендацıй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Microsoft YaHei"/>
                <a:cs typeface="Microsoft YaHei"/>
              </a:rPr>
              <a:t>щодо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вдосконалення</a:t>
            </a:r>
            <a:r>
              <a:rPr sz="2150" spc="-8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клıнıчних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практик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r>
              <a:rPr sz="2150" i="1" spc="535" dirty="0">
                <a:solidFill>
                  <a:srgbClr val="0C8EB5"/>
                </a:solidFill>
                <a:latin typeface="Arial"/>
                <a:cs typeface="Arial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оцıнка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впливу</a:t>
            </a:r>
            <a:r>
              <a:rPr sz="215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клıнıчного</a:t>
            </a:r>
            <a:r>
              <a:rPr sz="215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аудиту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15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покращення</a:t>
            </a:r>
            <a:r>
              <a:rPr sz="215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результатıв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лıкування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150">
              <a:latin typeface="Arial"/>
              <a:cs typeface="Arial"/>
            </a:endParaRPr>
          </a:p>
          <a:p>
            <a:pPr marL="480695" marR="1327150">
              <a:lnSpc>
                <a:spcPct val="116300"/>
              </a:lnSpc>
            </a:pP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ознайомлення</a:t>
            </a:r>
            <a:r>
              <a:rPr sz="215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15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25" dirty="0">
                <a:solidFill>
                  <a:srgbClr val="0C8EB5"/>
                </a:solidFill>
                <a:latin typeface="Microsoft YaHei"/>
                <a:cs typeface="Microsoft YaHei"/>
              </a:rPr>
              <a:t>мıжнародними</a:t>
            </a:r>
            <a:r>
              <a:rPr sz="215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стандартами</a:t>
            </a:r>
            <a:r>
              <a:rPr sz="215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практиками</a:t>
            </a:r>
            <a:r>
              <a:rPr sz="2150" spc="-5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клıнıчного</a:t>
            </a:r>
            <a:r>
              <a:rPr sz="215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аудиту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;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розумıння</a:t>
            </a:r>
            <a:r>
              <a:rPr sz="215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етичних</a:t>
            </a:r>
            <a:r>
              <a:rPr sz="215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Microsoft YaHei"/>
                <a:cs typeface="Microsoft YaHei"/>
              </a:rPr>
              <a:t>особливостей</a:t>
            </a:r>
            <a:r>
              <a:rPr sz="215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клıнıчного</a:t>
            </a:r>
            <a:r>
              <a:rPr sz="2150" spc="-4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аудиту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150">
              <a:latin typeface="Arial"/>
              <a:cs typeface="Arial"/>
            </a:endParaRPr>
          </a:p>
          <a:p>
            <a:pPr marL="480695" marR="1503680">
              <a:lnSpc>
                <a:spcPct val="116300"/>
              </a:lnSpc>
            </a:pP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розвиток</a:t>
            </a:r>
            <a:r>
              <a:rPr sz="215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навичок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роботи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командı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20" dirty="0">
                <a:solidFill>
                  <a:srgbClr val="0C8EB5"/>
                </a:solidFill>
                <a:latin typeface="Microsoft YaHei"/>
                <a:cs typeface="Microsoft YaHei"/>
              </a:rPr>
              <a:t>спıвпрацı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медичними</a:t>
            </a:r>
            <a:r>
              <a:rPr sz="21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працıвниками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;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вивчення</a:t>
            </a:r>
            <a:r>
              <a:rPr sz="215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ролı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ıнформацıйних</a:t>
            </a:r>
            <a:r>
              <a:rPr sz="215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цифрових</a:t>
            </a:r>
            <a:r>
              <a:rPr sz="215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технологıй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у</a:t>
            </a:r>
            <a:r>
              <a:rPr sz="2150" spc="-7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клıнıчному</a:t>
            </a:r>
            <a:r>
              <a:rPr sz="2150" spc="-7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аудитı</a:t>
            </a:r>
            <a:r>
              <a:rPr sz="2150" i="1" spc="-10" dirty="0">
                <a:solidFill>
                  <a:srgbClr val="0C8EB5"/>
                </a:solidFill>
                <a:latin typeface="Arial"/>
                <a:cs typeface="Arial"/>
              </a:rPr>
              <a:t>;</a:t>
            </a:r>
            <a:endParaRPr sz="2150">
              <a:latin typeface="Arial"/>
              <a:cs typeface="Arial"/>
            </a:endParaRPr>
          </a:p>
          <a:p>
            <a:pPr marL="501650">
              <a:lnSpc>
                <a:spcPct val="100000"/>
              </a:lnSpc>
              <a:spcBef>
                <a:spcPts val="470"/>
              </a:spcBef>
            </a:pP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оцıнка</a:t>
            </a:r>
            <a:r>
              <a:rPr sz="225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20" dirty="0">
                <a:solidFill>
                  <a:srgbClr val="0C8EB5"/>
                </a:solidFill>
                <a:latin typeface="Microsoft YaHei"/>
                <a:cs typeface="Microsoft YaHei"/>
              </a:rPr>
              <a:t>економıчної</a:t>
            </a:r>
            <a:r>
              <a:rPr sz="22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ефективностı</a:t>
            </a:r>
            <a:r>
              <a:rPr sz="22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клıнıчного</a:t>
            </a:r>
            <a:r>
              <a:rPr sz="2250" spc="-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аудиту</a:t>
            </a:r>
            <a:r>
              <a:rPr sz="22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2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</a:t>
            </a:r>
            <a:r>
              <a:rPr sz="2250" spc="-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250" spc="-10" dirty="0">
                <a:solidFill>
                  <a:srgbClr val="0C8EB5"/>
                </a:solidFill>
                <a:latin typeface="Microsoft YaHei"/>
                <a:cs typeface="Microsoft YaHei"/>
              </a:rPr>
              <a:t>установах</a:t>
            </a:r>
            <a:r>
              <a:rPr sz="2250" i="1" spc="-10" dirty="0">
                <a:solidFill>
                  <a:srgbClr val="0C8EB5"/>
                </a:solidFill>
                <a:latin typeface="Arial"/>
                <a:cs typeface="Arial"/>
              </a:rPr>
              <a:t>.</a:t>
            </a:r>
            <a:endParaRPr sz="2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8699" y="597665"/>
            <a:ext cx="295793" cy="1147355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028700" y="675224"/>
            <a:ext cx="16732885" cy="8869045"/>
            <a:chOff x="1028700" y="675224"/>
            <a:chExt cx="16732885" cy="886904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8700" y="1879552"/>
              <a:ext cx="15766308" cy="737874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2444302" y="675224"/>
              <a:ext cx="5317177" cy="886888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84845" y="637060"/>
            <a:ext cx="7372984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125" dirty="0"/>
              <a:t>Структура</a:t>
            </a:r>
            <a:r>
              <a:rPr sz="3200" spc="-340" dirty="0"/>
              <a:t> </a:t>
            </a:r>
            <a:r>
              <a:rPr sz="3200" spc="-145" dirty="0"/>
              <a:t>навчальної</a:t>
            </a:r>
            <a:r>
              <a:rPr sz="3200" spc="-340" dirty="0"/>
              <a:t> </a:t>
            </a:r>
            <a:r>
              <a:rPr sz="3200" spc="-60" dirty="0"/>
              <a:t>дисциплıни</a:t>
            </a:r>
            <a:endParaRPr sz="3200" dirty="0"/>
          </a:p>
        </p:txBody>
      </p:sp>
      <p:sp>
        <p:nvSpPr>
          <p:cNvPr id="7" name="object 7"/>
          <p:cNvSpPr txBox="1"/>
          <p:nvPr/>
        </p:nvSpPr>
        <p:spPr>
          <a:xfrm>
            <a:off x="1684845" y="2238758"/>
            <a:ext cx="10285095" cy="62223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384810">
              <a:lnSpc>
                <a:spcPct val="115799"/>
              </a:lnSpc>
              <a:spcBef>
                <a:spcPts val="95"/>
              </a:spcBef>
              <a:buSzPct val="88888"/>
              <a:buFont typeface="Lucida Sans Unicode"/>
              <a:buAutoNum type="arabicPeriod"/>
              <a:tabLst>
                <a:tab pos="397510" algn="l"/>
              </a:tabLst>
            </a:pP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Основи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клıнıчного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аудиту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його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роль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у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системı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охорони здоров</a:t>
            </a:r>
            <a:r>
              <a:rPr sz="27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ʼ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я</a:t>
            </a:r>
            <a:endParaRPr sz="2700" dirty="0">
              <a:latin typeface="Microsoft YaHei"/>
              <a:cs typeface="Microsoft YaHei"/>
            </a:endParaRPr>
          </a:p>
          <a:p>
            <a:pPr marL="12700" marR="5080" indent="704215">
              <a:lnSpc>
                <a:spcPct val="115799"/>
              </a:lnSpc>
              <a:buSzPct val="88888"/>
              <a:buFont typeface="Lucida Sans Unicode"/>
              <a:buAutoNum type="arabicPeriod"/>
              <a:tabLst>
                <a:tab pos="716915" algn="l"/>
                <a:tab pos="3148965" algn="l"/>
                <a:tab pos="3723640" algn="l"/>
                <a:tab pos="6031230" algn="l"/>
                <a:tab pos="8493125" algn="l"/>
              </a:tabLst>
            </a:pP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Законодавче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700" spc="-25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нормативне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регулювання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700" spc="-20" dirty="0">
                <a:solidFill>
                  <a:srgbClr val="FFFFFF"/>
                </a:solidFill>
                <a:latin typeface="Microsoft YaHei"/>
                <a:cs typeface="Microsoft YaHei"/>
              </a:rPr>
              <a:t>клıнıчного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аудиту</a:t>
            </a:r>
            <a:endParaRPr sz="2700" dirty="0">
              <a:latin typeface="Microsoft YaHei"/>
              <a:cs typeface="Microsoft YaHei"/>
            </a:endParaRPr>
          </a:p>
          <a:p>
            <a:pPr marL="472440" indent="-459740">
              <a:lnSpc>
                <a:spcPct val="100000"/>
              </a:lnSpc>
              <a:spcBef>
                <a:spcPts val="515"/>
              </a:spcBef>
              <a:buSzPct val="88888"/>
              <a:buFont typeface="Lucida Sans Unicode"/>
              <a:buAutoNum type="arabicPeriod"/>
              <a:tabLst>
                <a:tab pos="472440" algn="l"/>
              </a:tabLst>
            </a:pP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Якıснı</a:t>
            </a:r>
            <a:r>
              <a:rPr sz="2700" spc="-14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700" spc="-14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кıлькıснı</a:t>
            </a:r>
            <a:r>
              <a:rPr sz="2700" spc="-14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пıдходи</a:t>
            </a:r>
            <a:r>
              <a:rPr sz="2700" spc="-14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методи</a:t>
            </a:r>
            <a:r>
              <a:rPr sz="2700" spc="-14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клıнıчного</a:t>
            </a:r>
            <a:r>
              <a:rPr sz="2700" spc="-14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аудиту</a:t>
            </a:r>
            <a:endParaRPr sz="2700" dirty="0">
              <a:latin typeface="Microsoft YaHei"/>
              <a:cs typeface="Microsoft YaHei"/>
            </a:endParaRPr>
          </a:p>
          <a:p>
            <a:pPr marL="486409" indent="-473709">
              <a:lnSpc>
                <a:spcPct val="100000"/>
              </a:lnSpc>
              <a:spcBef>
                <a:spcPts val="515"/>
              </a:spcBef>
              <a:buSzPct val="88888"/>
              <a:buFont typeface="Lucida Sans Unicode"/>
              <a:buAutoNum type="arabicPeriod"/>
              <a:tabLst>
                <a:tab pos="486409" algn="l"/>
              </a:tabLst>
            </a:pP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Критерıї</a:t>
            </a:r>
            <a:r>
              <a:rPr sz="27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7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показники</a:t>
            </a:r>
            <a:r>
              <a:rPr sz="2700" spc="-114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оцıнки</a:t>
            </a:r>
            <a:r>
              <a:rPr sz="27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якостı</a:t>
            </a:r>
            <a:r>
              <a:rPr sz="2700" spc="-114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медичних</a:t>
            </a:r>
            <a:r>
              <a:rPr sz="2700" spc="-12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послуг</a:t>
            </a:r>
            <a:endParaRPr sz="2700" dirty="0">
              <a:latin typeface="Microsoft YaHei"/>
              <a:cs typeface="Microsoft YaHei"/>
            </a:endParaRPr>
          </a:p>
          <a:p>
            <a:pPr marL="485775" indent="-473075">
              <a:lnSpc>
                <a:spcPct val="100000"/>
              </a:lnSpc>
              <a:spcBef>
                <a:spcPts val="509"/>
              </a:spcBef>
              <a:buSzPct val="88888"/>
              <a:buFont typeface="Lucida Sans Unicode"/>
              <a:buAutoNum type="arabicPeriod"/>
              <a:tabLst>
                <a:tab pos="485775" algn="l"/>
              </a:tabLst>
            </a:pP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Клıнıчнı</a:t>
            </a:r>
            <a:r>
              <a:rPr sz="2700" spc="-9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25" dirty="0">
                <a:solidFill>
                  <a:srgbClr val="FFFFFF"/>
                </a:solidFill>
                <a:latin typeface="Microsoft YaHei"/>
                <a:cs typeface="Microsoft YaHei"/>
              </a:rPr>
              <a:t>протоколи</a:t>
            </a:r>
            <a:r>
              <a:rPr sz="2700" spc="-9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700" spc="-9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їх</a:t>
            </a:r>
            <a:r>
              <a:rPr sz="2700" spc="-9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роль</a:t>
            </a:r>
            <a:r>
              <a:rPr sz="2700" spc="-9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у</a:t>
            </a:r>
            <a:r>
              <a:rPr sz="2700" spc="-9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20" dirty="0">
                <a:solidFill>
                  <a:srgbClr val="FFFFFF"/>
                </a:solidFill>
                <a:latin typeface="Microsoft YaHei"/>
                <a:cs typeface="Microsoft YaHei"/>
              </a:rPr>
              <a:t>клıнıчному</a:t>
            </a:r>
            <a:r>
              <a:rPr sz="2700" spc="-9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аудитı</a:t>
            </a:r>
            <a:endParaRPr sz="2700" dirty="0">
              <a:latin typeface="Microsoft YaHei"/>
              <a:cs typeface="Microsoft YaHei"/>
            </a:endParaRPr>
          </a:p>
          <a:p>
            <a:pPr marL="488315" indent="-475615">
              <a:lnSpc>
                <a:spcPct val="100000"/>
              </a:lnSpc>
              <a:spcBef>
                <a:spcPts val="515"/>
              </a:spcBef>
              <a:buSzPct val="88888"/>
              <a:buFont typeface="Lucida Sans Unicode"/>
              <a:buAutoNum type="arabicPeriod"/>
              <a:tabLst>
                <a:tab pos="488315" algn="l"/>
              </a:tabLst>
            </a:pPr>
            <a:r>
              <a:rPr sz="2700" spc="-25" dirty="0">
                <a:solidFill>
                  <a:srgbClr val="FFFFFF"/>
                </a:solidFill>
                <a:latin typeface="Microsoft YaHei"/>
                <a:cs typeface="Microsoft YaHei"/>
              </a:rPr>
              <a:t>Впровадження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результатıв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клıнıчного</a:t>
            </a:r>
            <a:r>
              <a:rPr sz="2700" spc="-7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аудиту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в</a:t>
            </a:r>
            <a:r>
              <a:rPr sz="2700" spc="-7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практику</a:t>
            </a:r>
            <a:endParaRPr sz="2700" dirty="0">
              <a:latin typeface="Microsoft YaHei"/>
              <a:cs typeface="Microsoft YaHei"/>
            </a:endParaRPr>
          </a:p>
          <a:p>
            <a:pPr marL="12700" marR="5080" indent="542925">
              <a:lnSpc>
                <a:spcPct val="115799"/>
              </a:lnSpc>
              <a:buSzPct val="88888"/>
              <a:buFont typeface="Lucida Sans Unicode"/>
              <a:buAutoNum type="arabicPeriod"/>
              <a:tabLst>
                <a:tab pos="555625" algn="l"/>
                <a:tab pos="1936750" algn="l"/>
                <a:tab pos="4257040" algn="l"/>
                <a:tab pos="6597015" algn="l"/>
                <a:tab pos="8657590" algn="l"/>
                <a:tab pos="10072370" algn="l"/>
              </a:tabLst>
            </a:pP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Етичнı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особливостı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проведення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клıнıчного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аудиту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	</a:t>
            </a:r>
            <a:r>
              <a:rPr sz="2700" spc="-50" dirty="0">
                <a:solidFill>
                  <a:srgbClr val="FFFFFF"/>
                </a:solidFill>
                <a:latin typeface="Microsoft YaHei"/>
                <a:cs typeface="Microsoft YaHei"/>
              </a:rPr>
              <a:t>в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умовах</a:t>
            </a:r>
            <a:r>
              <a:rPr sz="2700" spc="-18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цифровıзацıї</a:t>
            </a:r>
            <a:endParaRPr sz="2700" dirty="0">
              <a:latin typeface="Microsoft YaHei"/>
              <a:cs typeface="Microsoft YaHei"/>
            </a:endParaRPr>
          </a:p>
          <a:p>
            <a:pPr marL="487045" indent="-474345">
              <a:lnSpc>
                <a:spcPct val="100000"/>
              </a:lnSpc>
              <a:spcBef>
                <a:spcPts val="515"/>
              </a:spcBef>
              <a:buSzPct val="88888"/>
              <a:buFont typeface="Lucida Sans Unicode"/>
              <a:buAutoNum type="arabicPeriod"/>
              <a:tabLst>
                <a:tab pos="487045" algn="l"/>
              </a:tabLst>
            </a:pP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Використання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IT-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ıнструментıв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для</a:t>
            </a:r>
            <a:r>
              <a:rPr sz="2700" spc="-7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45" dirty="0">
                <a:solidFill>
                  <a:srgbClr val="FFFFFF"/>
                </a:solidFill>
                <a:latin typeface="Microsoft YaHei"/>
                <a:cs typeface="Microsoft YaHei"/>
              </a:rPr>
              <a:t>збору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та</a:t>
            </a:r>
            <a:r>
              <a:rPr sz="2700" spc="-7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аналıзу</a:t>
            </a:r>
            <a:r>
              <a:rPr sz="2700" spc="-7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даних</a:t>
            </a:r>
            <a:endParaRPr sz="2700" dirty="0">
              <a:latin typeface="Microsoft YaHei"/>
              <a:cs typeface="Microsoft YaHei"/>
            </a:endParaRPr>
          </a:p>
          <a:p>
            <a:pPr marL="486409" indent="-473709">
              <a:lnSpc>
                <a:spcPct val="100000"/>
              </a:lnSpc>
              <a:spcBef>
                <a:spcPts val="515"/>
              </a:spcBef>
              <a:buSzPct val="88888"/>
              <a:buFont typeface="Lucida Sans Unicode"/>
              <a:buAutoNum type="arabicPeriod"/>
              <a:tabLst>
                <a:tab pos="486409" algn="l"/>
              </a:tabLst>
            </a:pPr>
            <a:r>
              <a:rPr sz="2700" spc="-25" dirty="0">
                <a:solidFill>
                  <a:srgbClr val="FFFFFF"/>
                </a:solidFill>
                <a:latin typeface="Microsoft YaHei"/>
                <a:cs typeface="Microsoft YaHei"/>
              </a:rPr>
              <a:t>Специфıка</a:t>
            </a:r>
            <a:r>
              <a:rPr sz="27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20" dirty="0">
                <a:solidFill>
                  <a:srgbClr val="FFFFFF"/>
                </a:solidFill>
                <a:latin typeface="Microsoft YaHei"/>
                <a:cs typeface="Microsoft YaHei"/>
              </a:rPr>
              <a:t>проведення</a:t>
            </a:r>
            <a:r>
              <a:rPr sz="27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аудиту</a:t>
            </a:r>
            <a:r>
              <a:rPr sz="2700" spc="-10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в</a:t>
            </a:r>
            <a:r>
              <a:rPr sz="27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dirty="0">
                <a:solidFill>
                  <a:srgbClr val="FFFFFF"/>
                </a:solidFill>
                <a:latin typeface="Microsoft YaHei"/>
                <a:cs typeface="Microsoft YaHei"/>
              </a:rPr>
              <a:t>рıзних</a:t>
            </a:r>
            <a:r>
              <a:rPr sz="2700" spc="-10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сферах</a:t>
            </a:r>
            <a:r>
              <a:rPr sz="2700" spc="-105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медицини</a:t>
            </a:r>
            <a:endParaRPr sz="2700" dirty="0">
              <a:latin typeface="Microsoft YaHei"/>
              <a:cs typeface="Microsoft YaHei"/>
            </a:endParaRPr>
          </a:p>
          <a:p>
            <a:pPr marL="502284" indent="-493395">
              <a:lnSpc>
                <a:spcPct val="100000"/>
              </a:lnSpc>
              <a:spcBef>
                <a:spcPts val="509"/>
              </a:spcBef>
              <a:buSzPct val="88888"/>
              <a:buFont typeface="Lucida Sans Unicode"/>
              <a:buAutoNum type="arabicPeriod"/>
              <a:tabLst>
                <a:tab pos="502284" algn="l"/>
              </a:tabLst>
            </a:pPr>
            <a:r>
              <a:rPr sz="2700" spc="-40" dirty="0">
                <a:solidFill>
                  <a:srgbClr val="FFFFFF"/>
                </a:solidFill>
                <a:latin typeface="Microsoft YaHei"/>
                <a:cs typeface="Microsoft YaHei"/>
              </a:rPr>
              <a:t>Мıжнародний</a:t>
            </a:r>
            <a:r>
              <a:rPr sz="2700" spc="-14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30" dirty="0">
                <a:solidFill>
                  <a:srgbClr val="FFFFFF"/>
                </a:solidFill>
                <a:latin typeface="Microsoft YaHei"/>
                <a:cs typeface="Microsoft YaHei"/>
              </a:rPr>
              <a:t>досвıд</a:t>
            </a:r>
            <a:r>
              <a:rPr sz="2700" spc="-14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клıнıчного</a:t>
            </a:r>
            <a:r>
              <a:rPr sz="2700" spc="-140" dirty="0">
                <a:solidFill>
                  <a:srgbClr val="FFFFFF"/>
                </a:solidFill>
                <a:latin typeface="Microsoft YaHei"/>
                <a:cs typeface="Microsoft YaHei"/>
              </a:rPr>
              <a:t> </a:t>
            </a:r>
            <a:r>
              <a:rPr sz="2700" spc="-10" dirty="0">
                <a:solidFill>
                  <a:srgbClr val="FFFFFF"/>
                </a:solidFill>
                <a:latin typeface="Microsoft YaHei"/>
                <a:cs typeface="Microsoft YaHei"/>
              </a:rPr>
              <a:t>аудиту</a:t>
            </a:r>
            <a:endParaRPr sz="2700" dirty="0">
              <a:latin typeface="Microsoft YaHei"/>
              <a:cs typeface="Microsoft YaHe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2351" y="416655"/>
            <a:ext cx="5482590" cy="941705"/>
          </a:xfrm>
          <a:prstGeom prst="rect">
            <a:avLst/>
          </a:prstGeom>
        </p:spPr>
        <p:txBody>
          <a:bodyPr vert="horz" wrap="square" lIns="0" tIns="75565" rIns="0" bIns="0" rtlCol="0">
            <a:spAutoFit/>
          </a:bodyPr>
          <a:lstStyle/>
          <a:p>
            <a:pPr marL="12700" marR="5080">
              <a:lnSpc>
                <a:spcPts val="3379"/>
              </a:lnSpc>
              <a:spcBef>
                <a:spcPts val="595"/>
              </a:spcBef>
            </a:pPr>
            <a:r>
              <a:rPr sz="3200" spc="-145" dirty="0"/>
              <a:t>Результати</a:t>
            </a:r>
            <a:r>
              <a:rPr sz="3200" spc="-330" dirty="0"/>
              <a:t> </a:t>
            </a:r>
            <a:r>
              <a:rPr sz="3200" spc="-150" dirty="0"/>
              <a:t>навчання</a:t>
            </a:r>
            <a:r>
              <a:rPr sz="3200" spc="-330" dirty="0"/>
              <a:t> </a:t>
            </a:r>
            <a:r>
              <a:rPr sz="3200" spc="-25" dirty="0"/>
              <a:t>для </a:t>
            </a:r>
            <a:r>
              <a:rPr sz="3200" spc="-10" dirty="0"/>
              <a:t>дисциплıни</a:t>
            </a:r>
            <a:endParaRPr sz="32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2501941"/>
            <a:ext cx="99779" cy="9977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2882918"/>
            <a:ext cx="99779" cy="9977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3644873"/>
            <a:ext cx="99779" cy="99779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4406828"/>
            <a:ext cx="99779" cy="99779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9796478" y="4642126"/>
            <a:ext cx="1305560" cy="35941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практицı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</p:txBody>
      </p:sp>
      <p:pic>
        <p:nvPicPr>
          <p:cNvPr id="8" name="object 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5168782"/>
            <a:ext cx="99779" cy="99779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5930737"/>
            <a:ext cx="99779" cy="99779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9796478" y="6166036"/>
            <a:ext cx="1011555" cy="359410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0"/>
              </a:spcBef>
            </a:pP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аудиту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6692692"/>
            <a:ext cx="99779" cy="9977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7073669"/>
            <a:ext cx="99779" cy="9977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7835624"/>
            <a:ext cx="99779" cy="9977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54058" y="8597579"/>
            <a:ext cx="99779" cy="99779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9390413" y="1855150"/>
            <a:ext cx="8025130" cy="7337425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40"/>
              </a:spcBef>
            </a:pPr>
            <a:r>
              <a:rPr sz="2450" spc="-10" dirty="0">
                <a:solidFill>
                  <a:srgbClr val="0C8EB5"/>
                </a:solidFill>
                <a:latin typeface="Arial Black"/>
                <a:cs typeface="Arial Black"/>
              </a:rPr>
              <a:t>вмıти:</a:t>
            </a:r>
            <a:endParaRPr sz="2450">
              <a:latin typeface="Arial Black"/>
              <a:cs typeface="Arial Black"/>
            </a:endParaRPr>
          </a:p>
          <a:p>
            <a:pPr marL="418465" marR="5080">
              <a:lnSpc>
                <a:spcPct val="116300"/>
              </a:lnSpc>
              <a:spcBef>
                <a:spcPts val="85"/>
              </a:spcBef>
              <a:tabLst>
                <a:tab pos="2990850" algn="l"/>
                <a:tab pos="4201160" algn="l"/>
                <a:tab pos="4693920" algn="l"/>
                <a:tab pos="6579234" algn="l"/>
              </a:tabLst>
            </a:pP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проводити</a:t>
            </a:r>
            <a:r>
              <a:rPr sz="215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аналıз</a:t>
            </a:r>
            <a:r>
              <a:rPr sz="215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ı</a:t>
            </a:r>
            <a:r>
              <a:rPr sz="215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оцıнку</a:t>
            </a:r>
            <a:r>
              <a:rPr sz="215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якостı</a:t>
            </a:r>
            <a:r>
              <a:rPr sz="215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медичних</a:t>
            </a:r>
            <a:r>
              <a:rPr sz="215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послуг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;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використовувати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методи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25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ıнструменти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клıнıчного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аудиту на</a:t>
            </a:r>
            <a:r>
              <a:rPr sz="2150" spc="1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практицı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418465" marR="5080">
              <a:lnSpc>
                <a:spcPct val="116300"/>
              </a:lnSpc>
              <a:tabLst>
                <a:tab pos="2595245" algn="l"/>
                <a:tab pos="4683125" algn="l"/>
                <a:tab pos="5281930" algn="l"/>
                <a:tab pos="6427470" algn="l"/>
              </a:tabLst>
            </a:pP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формулювати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рекомендацıї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основı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результатıв аудиту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418465">
              <a:lnSpc>
                <a:spcPct val="100000"/>
              </a:lnSpc>
              <a:spcBef>
                <a:spcPts val="420"/>
              </a:spcBef>
              <a:tabLst>
                <a:tab pos="2025650" algn="l"/>
                <a:tab pos="2639060" algn="l"/>
                <a:tab pos="4591685" algn="l"/>
                <a:tab pos="6299835" algn="l"/>
                <a:tab pos="6785609" algn="l"/>
              </a:tabLst>
            </a:pP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виявляти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25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аналıзувати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про6леми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5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клıнıчнıй</a:t>
            </a:r>
            <a:endParaRPr sz="2150">
              <a:latin typeface="Microsoft YaHei"/>
              <a:cs typeface="Microsoft YaHei"/>
            </a:endParaRPr>
          </a:p>
          <a:p>
            <a:pPr marL="418465" marR="5080">
              <a:lnSpc>
                <a:spcPct val="116300"/>
              </a:lnSpc>
              <a:spcBef>
                <a:spcPts val="2995"/>
              </a:spcBef>
              <a:tabLst>
                <a:tab pos="2099945" algn="l"/>
                <a:tab pos="3451225" algn="l"/>
                <a:tab pos="3775710" algn="l"/>
                <a:tab pos="5581650" algn="l"/>
                <a:tab pos="7723505" algn="l"/>
              </a:tabLst>
            </a:pP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проводити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ıнтерв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ʼ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ю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5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медичними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працıвниками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25" dirty="0">
                <a:solidFill>
                  <a:srgbClr val="0C8EB5"/>
                </a:solidFill>
                <a:latin typeface="Microsoft YaHei"/>
                <a:cs typeface="Microsoft YaHei"/>
              </a:rPr>
              <a:t>та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пацıεнтами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418465">
              <a:lnSpc>
                <a:spcPct val="100000"/>
              </a:lnSpc>
              <a:spcBef>
                <a:spcPts val="420"/>
              </a:spcBef>
              <a:tabLst>
                <a:tab pos="2910205" algn="l"/>
                <a:tab pos="3904615" algn="l"/>
                <a:tab pos="4732655" algn="l"/>
                <a:tab pos="6579234" algn="l"/>
              </a:tabLst>
            </a:pP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пıдготовлювати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20" dirty="0">
                <a:solidFill>
                  <a:srgbClr val="0C8EB5"/>
                </a:solidFill>
                <a:latin typeface="Microsoft YaHei"/>
                <a:cs typeface="Microsoft YaHei"/>
              </a:rPr>
              <a:t>звıти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Microsoft YaHei"/>
                <a:cs typeface="Microsoft YaHei"/>
              </a:rPr>
              <a:t>про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результати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клıнıчного</a:t>
            </a:r>
            <a:endParaRPr sz="2150">
              <a:latin typeface="Microsoft YaHei"/>
              <a:cs typeface="Microsoft YaHei"/>
            </a:endParaRPr>
          </a:p>
          <a:p>
            <a:pPr marL="418465" marR="5080">
              <a:lnSpc>
                <a:spcPct val="116300"/>
              </a:lnSpc>
              <a:spcBef>
                <a:spcPts val="3000"/>
              </a:spcBef>
            </a:pP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впровадшувати</a:t>
            </a:r>
            <a:r>
              <a:rPr sz="2150" spc="-3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змıни</a:t>
            </a:r>
            <a:r>
              <a:rPr sz="215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на</a:t>
            </a:r>
            <a:r>
              <a:rPr sz="215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основı</a:t>
            </a:r>
            <a:r>
              <a:rPr sz="215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отриманих</a:t>
            </a:r>
            <a:r>
              <a:rPr sz="2150" spc="-3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даних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;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спıвпрацювати</a:t>
            </a:r>
            <a:r>
              <a:rPr sz="215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з</a:t>
            </a:r>
            <a:r>
              <a:rPr sz="2150" spc="1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ıншими</a:t>
            </a:r>
            <a:r>
              <a:rPr sz="215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фахıвцями</a:t>
            </a:r>
            <a:r>
              <a:rPr sz="2150" spc="1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150" spc="19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мешах</a:t>
            </a:r>
            <a:r>
              <a:rPr sz="2150" spc="18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команди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охорони</a:t>
            </a:r>
            <a:r>
              <a:rPr sz="2150" spc="-10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здоров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ʼ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я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418465" marR="5080">
              <a:lnSpc>
                <a:spcPct val="116300"/>
              </a:lnSpc>
              <a:tabLst>
                <a:tab pos="2937510" algn="l"/>
                <a:tab pos="4918075" algn="l"/>
                <a:tab pos="5358130" algn="l"/>
                <a:tab pos="6637655" algn="l"/>
              </a:tabLst>
            </a:pP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використовувати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ıнформацıйнı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25" dirty="0">
                <a:solidFill>
                  <a:srgbClr val="0C8EB5"/>
                </a:solidFill>
                <a:latin typeface="Microsoft YaHei"/>
                <a:cs typeface="Microsoft YaHei"/>
              </a:rPr>
              <a:t>та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цифровı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технологıї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для</a:t>
            </a:r>
            <a:r>
              <a:rPr sz="215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проведення</a:t>
            </a:r>
            <a:r>
              <a:rPr sz="2150" spc="-50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аудиту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418465" marR="5080">
              <a:lnSpc>
                <a:spcPct val="116300"/>
              </a:lnSpc>
              <a:tabLst>
                <a:tab pos="2491740" algn="l"/>
                <a:tab pos="4372610" algn="l"/>
                <a:tab pos="6810375" algn="l"/>
                <a:tab pos="7277100" algn="l"/>
              </a:tabLst>
            </a:pP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пıдвищувати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професıйну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компетентнıсть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50" dirty="0">
                <a:solidFill>
                  <a:srgbClr val="0C8EB5"/>
                </a:solidFill>
                <a:latin typeface="Microsoft YaHei"/>
                <a:cs typeface="Microsoft YaHei"/>
              </a:rPr>
              <a:t>в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	</a:t>
            </a:r>
            <a:r>
              <a:rPr sz="2150" spc="-25" dirty="0">
                <a:solidFill>
                  <a:srgbClr val="0C8EB5"/>
                </a:solidFill>
                <a:latin typeface="Microsoft YaHei"/>
                <a:cs typeface="Microsoft YaHei"/>
              </a:rPr>
              <a:t>сферı </a:t>
            </a:r>
            <a:r>
              <a:rPr sz="2150" dirty="0">
                <a:solidFill>
                  <a:srgbClr val="0C8EB5"/>
                </a:solidFill>
                <a:latin typeface="Microsoft YaHei"/>
                <a:cs typeface="Microsoft YaHei"/>
              </a:rPr>
              <a:t>клıнıчного</a:t>
            </a:r>
            <a:r>
              <a:rPr sz="2150" spc="-65" dirty="0">
                <a:solidFill>
                  <a:srgbClr val="0C8EB5"/>
                </a:solidFill>
                <a:latin typeface="Microsoft YaHei"/>
                <a:cs typeface="Microsoft YaHei"/>
              </a:rPr>
              <a:t> </a:t>
            </a:r>
            <a:r>
              <a:rPr sz="2150" spc="-10" dirty="0">
                <a:solidFill>
                  <a:srgbClr val="0C8EB5"/>
                </a:solidFill>
                <a:latin typeface="Microsoft YaHei"/>
                <a:cs typeface="Microsoft YaHei"/>
              </a:rPr>
              <a:t>аудиту</a:t>
            </a:r>
            <a:r>
              <a:rPr sz="2150" i="1" spc="-10" dirty="0">
                <a:solidFill>
                  <a:srgbClr val="0C8EB5"/>
                </a:solidFill>
                <a:latin typeface="Cambria"/>
                <a:cs typeface="Cambria"/>
              </a:rPr>
              <a:t>.</a:t>
            </a:r>
            <a:endParaRPr sz="2150">
              <a:latin typeface="Cambria"/>
              <a:cs typeface="Cambria"/>
            </a:endParaRPr>
          </a:p>
        </p:txBody>
      </p:sp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03288" y="2503247"/>
            <a:ext cx="100440" cy="100440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3288" y="3266593"/>
            <a:ext cx="100440" cy="100440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3288" y="4029940"/>
            <a:ext cx="100440" cy="100440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3288" y="4793287"/>
            <a:ext cx="100440" cy="100440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03288" y="5174960"/>
            <a:ext cx="100440" cy="100440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3288" y="5556634"/>
            <a:ext cx="100440" cy="100440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3288" y="5938307"/>
            <a:ext cx="100440" cy="10044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3288" y="6701654"/>
            <a:ext cx="100440" cy="10044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03288" y="7083327"/>
            <a:ext cx="100440" cy="100439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03288" y="7846674"/>
            <a:ext cx="100440" cy="100439"/>
          </a:xfrm>
          <a:prstGeom prst="rect">
            <a:avLst/>
          </a:prstGeom>
        </p:spPr>
      </p:pic>
      <p:sp>
        <p:nvSpPr>
          <p:cNvPr id="26" name="object 26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pc="-10" dirty="0"/>
              <a:t>знати:</a:t>
            </a:r>
          </a:p>
          <a:p>
            <a:pPr marL="398145" marR="5080">
              <a:lnSpc>
                <a:spcPct val="116500"/>
              </a:lnSpc>
              <a:spcBef>
                <a:spcPts val="20"/>
              </a:spcBef>
              <a:tabLst>
                <a:tab pos="1726564" algn="l"/>
                <a:tab pos="3093085" algn="l"/>
                <a:tab pos="3445510" algn="l"/>
                <a:tab pos="4867910" algn="l"/>
                <a:tab pos="6398260" algn="l"/>
                <a:tab pos="6814820" algn="l"/>
              </a:tabLst>
            </a:pPr>
            <a:r>
              <a:rPr sz="2150" spc="-10" dirty="0">
                <a:latin typeface="Microsoft YaHei"/>
                <a:cs typeface="Microsoft YaHei"/>
              </a:rPr>
              <a:t>основнı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поняття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50" dirty="0">
                <a:latin typeface="Microsoft YaHei"/>
                <a:cs typeface="Microsoft YaHei"/>
              </a:rPr>
              <a:t>ı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термıни</a:t>
            </a:r>
            <a:r>
              <a:rPr sz="2150" i="1" spc="-10" dirty="0">
                <a:latin typeface="Cambria"/>
                <a:cs typeface="Cambria"/>
              </a:rPr>
              <a:t>,</a:t>
            </a:r>
            <a:r>
              <a:rPr sz="2150" i="1" dirty="0">
                <a:latin typeface="Cambria"/>
                <a:cs typeface="Cambria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пов</a:t>
            </a:r>
            <a:r>
              <a:rPr sz="2150" i="1" spc="-10" dirty="0">
                <a:latin typeface="Cambria"/>
                <a:cs typeface="Cambria"/>
              </a:rPr>
              <a:t>ʼ</a:t>
            </a:r>
            <a:r>
              <a:rPr sz="2150" spc="-10" dirty="0">
                <a:latin typeface="Microsoft YaHei"/>
                <a:cs typeface="Microsoft YaHei"/>
              </a:rPr>
              <a:t>язанı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50" dirty="0">
                <a:latin typeface="Microsoft YaHei"/>
                <a:cs typeface="Microsoft YaHei"/>
              </a:rPr>
              <a:t>з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клıнıчним аудитом</a:t>
            </a:r>
            <a:r>
              <a:rPr sz="2150" i="1" spc="-10" dirty="0"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398145" marR="5080">
              <a:lnSpc>
                <a:spcPct val="116500"/>
              </a:lnSpc>
              <a:tabLst>
                <a:tab pos="2276475" algn="l"/>
                <a:tab pos="2782570" algn="l"/>
                <a:tab pos="4588510" algn="l"/>
                <a:tab pos="5417820" algn="l"/>
                <a:tab pos="5796280" algn="l"/>
                <a:tab pos="6744334" algn="l"/>
              </a:tabLst>
            </a:pPr>
            <a:r>
              <a:rPr sz="2150" spc="-10" dirty="0">
                <a:latin typeface="Microsoft YaHei"/>
                <a:cs typeface="Microsoft YaHei"/>
              </a:rPr>
              <a:t>законодавчı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25" dirty="0">
                <a:latin typeface="Microsoft YaHei"/>
                <a:cs typeface="Microsoft YaHei"/>
              </a:rPr>
              <a:t>та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нормативнı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20" dirty="0">
                <a:latin typeface="Microsoft YaHei"/>
                <a:cs typeface="Microsoft YaHei"/>
              </a:rPr>
              <a:t>акти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50" dirty="0">
                <a:latin typeface="Microsoft YaHei"/>
                <a:cs typeface="Microsoft YaHei"/>
              </a:rPr>
              <a:t>в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сферı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клıнıчного аудиту</a:t>
            </a:r>
            <a:r>
              <a:rPr sz="2150" i="1" spc="-10" dirty="0"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398145" marR="5080">
              <a:lnSpc>
                <a:spcPct val="116500"/>
              </a:lnSpc>
              <a:tabLst>
                <a:tab pos="1692275" algn="l"/>
                <a:tab pos="2766695" algn="l"/>
                <a:tab pos="3350260" algn="l"/>
                <a:tab pos="4639310" algn="l"/>
                <a:tab pos="5750560" algn="l"/>
                <a:tab pos="6521450" algn="l"/>
              </a:tabLst>
            </a:pPr>
            <a:r>
              <a:rPr sz="2150" spc="-10" dirty="0">
                <a:latin typeface="Microsoft YaHei"/>
                <a:cs typeface="Microsoft YaHei"/>
              </a:rPr>
              <a:t>методи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20" dirty="0">
                <a:latin typeface="Microsoft YaHei"/>
                <a:cs typeface="Microsoft YaHei"/>
              </a:rPr>
              <a:t>з6ору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25" dirty="0">
                <a:latin typeface="Microsoft YaHei"/>
                <a:cs typeface="Microsoft YaHei"/>
              </a:rPr>
              <a:t>та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аналıзу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даних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25" dirty="0">
                <a:latin typeface="Microsoft YaHei"/>
                <a:cs typeface="Microsoft YaHei"/>
              </a:rPr>
              <a:t>для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проведення клıнıчного</a:t>
            </a:r>
            <a:r>
              <a:rPr sz="2150" spc="-85" dirty="0">
                <a:latin typeface="Microsoft YaHei"/>
                <a:cs typeface="Microsoft YaHei"/>
              </a:rPr>
              <a:t> </a:t>
            </a:r>
            <a:r>
              <a:rPr sz="2150" spc="-10" dirty="0">
                <a:latin typeface="Microsoft YaHei"/>
                <a:cs typeface="Microsoft YaHei"/>
              </a:rPr>
              <a:t>аудиту</a:t>
            </a:r>
            <a:r>
              <a:rPr sz="2150" i="1" spc="-10" dirty="0"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398145" marR="1031240">
              <a:lnSpc>
                <a:spcPct val="116500"/>
              </a:lnSpc>
            </a:pPr>
            <a:r>
              <a:rPr sz="2150" dirty="0">
                <a:latin typeface="Microsoft YaHei"/>
                <a:cs typeface="Microsoft YaHei"/>
              </a:rPr>
              <a:t>принципи</a:t>
            </a:r>
            <a:r>
              <a:rPr sz="2150" spc="-60" dirty="0">
                <a:latin typeface="Microsoft YaHei"/>
                <a:cs typeface="Microsoft YaHei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за6езпечення</a:t>
            </a:r>
            <a:r>
              <a:rPr sz="2150" spc="-60" dirty="0">
                <a:latin typeface="Microsoft YaHei"/>
                <a:cs typeface="Microsoft YaHei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якостı</a:t>
            </a:r>
            <a:r>
              <a:rPr sz="2150" spc="-60" dirty="0">
                <a:latin typeface="Microsoft YaHei"/>
                <a:cs typeface="Microsoft YaHei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медичних</a:t>
            </a:r>
            <a:r>
              <a:rPr sz="2150" spc="-60" dirty="0">
                <a:latin typeface="Microsoft YaHei"/>
                <a:cs typeface="Microsoft YaHei"/>
              </a:rPr>
              <a:t> </a:t>
            </a:r>
            <a:r>
              <a:rPr sz="2150" spc="-10" dirty="0">
                <a:latin typeface="Microsoft YaHei"/>
                <a:cs typeface="Microsoft YaHei"/>
              </a:rPr>
              <a:t>послуг</a:t>
            </a:r>
            <a:r>
              <a:rPr sz="2150" i="1" spc="-10" dirty="0">
                <a:latin typeface="Cambria"/>
                <a:cs typeface="Cambria"/>
              </a:rPr>
              <a:t>; </a:t>
            </a:r>
            <a:r>
              <a:rPr sz="2150" dirty="0">
                <a:latin typeface="Microsoft YaHei"/>
                <a:cs typeface="Microsoft YaHei"/>
              </a:rPr>
              <a:t>етичнı</a:t>
            </a:r>
            <a:r>
              <a:rPr sz="2150" spc="-85" dirty="0">
                <a:latin typeface="Microsoft YaHei"/>
                <a:cs typeface="Microsoft YaHei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норми</a:t>
            </a:r>
            <a:r>
              <a:rPr sz="2150" i="1" dirty="0">
                <a:latin typeface="Cambria"/>
                <a:cs typeface="Cambria"/>
              </a:rPr>
              <a:t>,</a:t>
            </a:r>
            <a:r>
              <a:rPr sz="2150" i="1" spc="85" dirty="0">
                <a:latin typeface="Cambria"/>
                <a:cs typeface="Cambria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що</a:t>
            </a:r>
            <a:r>
              <a:rPr sz="2150" spc="-85" dirty="0">
                <a:latin typeface="Microsoft YaHei"/>
                <a:cs typeface="Microsoft YaHei"/>
              </a:rPr>
              <a:t> </a:t>
            </a:r>
            <a:r>
              <a:rPr sz="2150" spc="-10" dirty="0">
                <a:latin typeface="Microsoft YaHei"/>
                <a:cs typeface="Microsoft YaHei"/>
              </a:rPr>
              <a:t>регулюють</a:t>
            </a:r>
            <a:r>
              <a:rPr sz="2150" spc="-85" dirty="0">
                <a:latin typeface="Microsoft YaHei"/>
                <a:cs typeface="Microsoft YaHei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клıнıчний</a:t>
            </a:r>
            <a:r>
              <a:rPr sz="2150" spc="-80" dirty="0">
                <a:latin typeface="Microsoft YaHei"/>
                <a:cs typeface="Microsoft YaHei"/>
              </a:rPr>
              <a:t> </a:t>
            </a:r>
            <a:r>
              <a:rPr sz="2150" spc="-10" dirty="0">
                <a:latin typeface="Microsoft YaHei"/>
                <a:cs typeface="Microsoft YaHei"/>
              </a:rPr>
              <a:t>аудит</a:t>
            </a:r>
            <a:r>
              <a:rPr sz="2150" i="1" spc="-10" dirty="0">
                <a:latin typeface="Cambria"/>
                <a:cs typeface="Cambria"/>
              </a:rPr>
              <a:t>; </a:t>
            </a:r>
            <a:r>
              <a:rPr sz="2150" spc="-10" dirty="0">
                <a:latin typeface="Microsoft YaHei"/>
                <a:cs typeface="Microsoft YaHei"/>
              </a:rPr>
              <a:t>сучаснı</a:t>
            </a:r>
            <a:r>
              <a:rPr sz="2150" spc="-90" dirty="0">
                <a:latin typeface="Microsoft YaHei"/>
                <a:cs typeface="Microsoft YaHei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тенденцıї</a:t>
            </a:r>
            <a:r>
              <a:rPr sz="2150" spc="-85" dirty="0">
                <a:latin typeface="Microsoft YaHei"/>
                <a:cs typeface="Microsoft YaHei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та</a:t>
            </a:r>
            <a:r>
              <a:rPr sz="2150" spc="-90" dirty="0">
                <a:latin typeface="Microsoft YaHei"/>
                <a:cs typeface="Microsoft YaHei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ıнновацıї</a:t>
            </a:r>
            <a:r>
              <a:rPr sz="2150" spc="-85" dirty="0">
                <a:latin typeface="Microsoft YaHei"/>
                <a:cs typeface="Microsoft YaHei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в</a:t>
            </a:r>
            <a:r>
              <a:rPr sz="2150" spc="-90" dirty="0">
                <a:latin typeface="Microsoft YaHei"/>
                <a:cs typeface="Microsoft YaHei"/>
              </a:rPr>
              <a:t> </a:t>
            </a:r>
            <a:r>
              <a:rPr sz="2150" spc="-10" dirty="0">
                <a:latin typeface="Microsoft YaHei"/>
                <a:cs typeface="Microsoft YaHei"/>
              </a:rPr>
              <a:t>клıнıчному</a:t>
            </a:r>
            <a:r>
              <a:rPr sz="2150" spc="-85" dirty="0">
                <a:latin typeface="Microsoft YaHei"/>
                <a:cs typeface="Microsoft YaHei"/>
              </a:rPr>
              <a:t> </a:t>
            </a:r>
            <a:r>
              <a:rPr sz="2150" spc="-10" dirty="0">
                <a:latin typeface="Microsoft YaHei"/>
                <a:cs typeface="Microsoft YaHei"/>
              </a:rPr>
              <a:t>аудитı</a:t>
            </a:r>
            <a:r>
              <a:rPr sz="2150" i="1" spc="-10" dirty="0"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398145" marR="5080">
              <a:lnSpc>
                <a:spcPct val="116500"/>
              </a:lnSpc>
              <a:tabLst>
                <a:tab pos="1272540" algn="l"/>
                <a:tab pos="2908935" algn="l"/>
                <a:tab pos="4029075" algn="l"/>
                <a:tab pos="4403090" algn="l"/>
                <a:tab pos="6254750" algn="l"/>
              </a:tabLst>
            </a:pPr>
            <a:r>
              <a:rPr sz="2150" spc="-20" dirty="0">
                <a:latin typeface="Microsoft YaHei"/>
                <a:cs typeface="Microsoft YaHei"/>
              </a:rPr>
              <a:t>роль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клıнıчного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аудиту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50" dirty="0">
                <a:latin typeface="Microsoft YaHei"/>
                <a:cs typeface="Microsoft YaHei"/>
              </a:rPr>
              <a:t>в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покращеннı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пацıεнтського досвıду</a:t>
            </a:r>
            <a:r>
              <a:rPr sz="2150" i="1" spc="-10" dirty="0"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398145">
              <a:lnSpc>
                <a:spcPct val="100000"/>
              </a:lnSpc>
              <a:spcBef>
                <a:spcPts val="420"/>
              </a:spcBef>
            </a:pPr>
            <a:r>
              <a:rPr sz="2150" spc="-40" dirty="0">
                <a:latin typeface="Microsoft YaHei"/>
                <a:cs typeface="Microsoft YaHei"/>
              </a:rPr>
              <a:t>мıшнароднı</a:t>
            </a:r>
            <a:r>
              <a:rPr sz="2150" spc="-45" dirty="0">
                <a:latin typeface="Microsoft YaHei"/>
                <a:cs typeface="Microsoft YaHei"/>
              </a:rPr>
              <a:t> </a:t>
            </a:r>
            <a:r>
              <a:rPr sz="2150" dirty="0">
                <a:latin typeface="Microsoft YaHei"/>
                <a:cs typeface="Microsoft YaHei"/>
              </a:rPr>
              <a:t>стандарти</a:t>
            </a:r>
            <a:r>
              <a:rPr sz="2150" spc="-45" dirty="0">
                <a:latin typeface="Microsoft YaHei"/>
                <a:cs typeface="Microsoft YaHei"/>
              </a:rPr>
              <a:t> </a:t>
            </a:r>
            <a:r>
              <a:rPr sz="2150" spc="-10" dirty="0">
                <a:latin typeface="Microsoft YaHei"/>
                <a:cs typeface="Microsoft YaHei"/>
              </a:rPr>
              <a:t>клıнıчного</a:t>
            </a:r>
            <a:r>
              <a:rPr sz="2150" spc="-45" dirty="0">
                <a:latin typeface="Microsoft YaHei"/>
                <a:cs typeface="Microsoft YaHei"/>
              </a:rPr>
              <a:t> </a:t>
            </a:r>
            <a:r>
              <a:rPr sz="2150" spc="-10" dirty="0">
                <a:latin typeface="Microsoft YaHei"/>
                <a:cs typeface="Microsoft YaHei"/>
              </a:rPr>
              <a:t>аудиту</a:t>
            </a:r>
            <a:r>
              <a:rPr sz="2150" i="1" spc="-10" dirty="0"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398145" marR="5080">
              <a:lnSpc>
                <a:spcPct val="116500"/>
              </a:lnSpc>
              <a:tabLst>
                <a:tab pos="2101850" algn="l"/>
                <a:tab pos="3856990" algn="l"/>
                <a:tab pos="5096510" algn="l"/>
                <a:tab pos="5589905" algn="l"/>
                <a:tab pos="6798945" algn="l"/>
              </a:tabLst>
            </a:pPr>
            <a:r>
              <a:rPr sz="2150" spc="-10" dirty="0">
                <a:latin typeface="Microsoft YaHei"/>
                <a:cs typeface="Microsoft YaHei"/>
              </a:rPr>
              <a:t>специфıку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клıнıчного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аудиту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50" dirty="0">
                <a:latin typeface="Microsoft YaHei"/>
                <a:cs typeface="Microsoft YaHei"/>
              </a:rPr>
              <a:t>в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рıзних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медичних спецıальностях</a:t>
            </a:r>
            <a:r>
              <a:rPr sz="2150" i="1" spc="-10" dirty="0">
                <a:latin typeface="Cambria"/>
                <a:cs typeface="Cambria"/>
              </a:rPr>
              <a:t>;</a:t>
            </a:r>
            <a:endParaRPr sz="2150">
              <a:latin typeface="Cambria"/>
              <a:cs typeface="Cambria"/>
            </a:endParaRPr>
          </a:p>
          <a:p>
            <a:pPr marL="398145" marR="5080">
              <a:lnSpc>
                <a:spcPct val="116500"/>
              </a:lnSpc>
              <a:tabLst>
                <a:tab pos="1695450" algn="l"/>
                <a:tab pos="3426460" algn="l"/>
                <a:tab pos="4914900" algn="l"/>
                <a:tab pos="6461760" algn="l"/>
                <a:tab pos="8030209" algn="l"/>
              </a:tabLst>
            </a:pPr>
            <a:r>
              <a:rPr sz="2150" spc="-10" dirty="0">
                <a:latin typeface="Microsoft YaHei"/>
                <a:cs typeface="Microsoft YaHei"/>
              </a:rPr>
              <a:t>основи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економıки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охорони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здоров</a:t>
            </a:r>
            <a:r>
              <a:rPr sz="2150" i="1" spc="-10" dirty="0">
                <a:latin typeface="Cambria"/>
                <a:cs typeface="Cambria"/>
              </a:rPr>
              <a:t>ʼ</a:t>
            </a:r>
            <a:r>
              <a:rPr sz="2150" spc="-10" dirty="0">
                <a:latin typeface="Microsoft YaHei"/>
                <a:cs typeface="Microsoft YaHei"/>
              </a:rPr>
              <a:t>я</a:t>
            </a:r>
            <a:r>
              <a:rPr sz="2150" i="1" spc="-10" dirty="0">
                <a:latin typeface="Cambria"/>
                <a:cs typeface="Cambria"/>
              </a:rPr>
              <a:t>,</a:t>
            </a:r>
            <a:r>
              <a:rPr sz="2150" i="1" dirty="0">
                <a:latin typeface="Cambria"/>
                <a:cs typeface="Cambria"/>
              </a:rPr>
              <a:t>	</a:t>
            </a:r>
            <a:r>
              <a:rPr sz="2150" spc="-10" dirty="0">
                <a:latin typeface="Microsoft YaHei"/>
                <a:cs typeface="Microsoft YaHei"/>
              </a:rPr>
              <a:t>пов</a:t>
            </a:r>
            <a:r>
              <a:rPr sz="2150" i="1" spc="-10" dirty="0">
                <a:latin typeface="Cambria"/>
                <a:cs typeface="Cambria"/>
              </a:rPr>
              <a:t>ʼ</a:t>
            </a:r>
            <a:r>
              <a:rPr sz="2150" spc="-10" dirty="0">
                <a:latin typeface="Microsoft YaHei"/>
                <a:cs typeface="Microsoft YaHei"/>
              </a:rPr>
              <a:t>язанı</a:t>
            </a:r>
            <a:r>
              <a:rPr sz="2150" dirty="0">
                <a:latin typeface="Microsoft YaHei"/>
                <a:cs typeface="Microsoft YaHei"/>
              </a:rPr>
              <a:t>	</a:t>
            </a:r>
            <a:r>
              <a:rPr sz="2150" spc="-50" dirty="0">
                <a:latin typeface="Microsoft YaHei"/>
                <a:cs typeface="Microsoft YaHei"/>
              </a:rPr>
              <a:t>з </a:t>
            </a:r>
            <a:r>
              <a:rPr sz="2150" dirty="0">
                <a:latin typeface="Microsoft YaHei"/>
                <a:cs typeface="Microsoft YaHei"/>
              </a:rPr>
              <a:t>клıнıчним</a:t>
            </a:r>
            <a:r>
              <a:rPr sz="2150" spc="-110" dirty="0">
                <a:latin typeface="Microsoft YaHei"/>
                <a:cs typeface="Microsoft YaHei"/>
              </a:rPr>
              <a:t> </a:t>
            </a:r>
            <a:r>
              <a:rPr sz="2150" spc="-10" dirty="0">
                <a:latin typeface="Microsoft YaHei"/>
                <a:cs typeface="Microsoft YaHei"/>
              </a:rPr>
              <a:t>аудитом</a:t>
            </a:r>
            <a:r>
              <a:rPr sz="2150" i="1" spc="-10" dirty="0">
                <a:latin typeface="Cambria"/>
                <a:cs typeface="Cambria"/>
              </a:rPr>
              <a:t>.</a:t>
            </a:r>
            <a:endParaRPr sz="215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11" y="7353300"/>
            <a:ext cx="16342889" cy="2933701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892950" y="2145682"/>
            <a:ext cx="5075479" cy="428926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13497" y="348924"/>
            <a:ext cx="276749" cy="1073485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90699" y="8607027"/>
            <a:ext cx="80999" cy="809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3ADC0816-84B4-857A-2B40-F863053DB4CE}"/>
              </a:ext>
            </a:extLst>
          </p:cNvPr>
          <p:cNvSpPr txBox="1"/>
          <p:nvPr/>
        </p:nvSpPr>
        <p:spPr>
          <a:xfrm>
            <a:off x="613497" y="7838663"/>
            <a:ext cx="17064903" cy="19629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3992245">
              <a:lnSpc>
                <a:spcPct val="114599"/>
              </a:lnSpc>
              <a:spcBef>
                <a:spcPts val="1635"/>
              </a:spcBef>
            </a:pPr>
            <a:r>
              <a:rPr lang="ru-RU" sz="3200" spc="-100" dirty="0">
                <a:solidFill>
                  <a:srgbClr val="FFFFFF"/>
                </a:solidFill>
                <a:latin typeface="Arial Black"/>
                <a:cs typeface="Arial Black"/>
              </a:rPr>
              <a:t>П</a:t>
            </a:r>
            <a:r>
              <a:rPr lang="en-US" sz="3200" spc="-100" dirty="0" err="1">
                <a:solidFill>
                  <a:srgbClr val="FFFFFF"/>
                </a:solidFill>
                <a:latin typeface="Arial Black"/>
                <a:cs typeface="Arial Black"/>
              </a:rPr>
              <a:t>ı</a:t>
            </a:r>
            <a:r>
              <a:rPr lang="ru-RU" sz="3200" spc="-100" dirty="0" err="1">
                <a:solidFill>
                  <a:srgbClr val="FFFFFF"/>
                </a:solidFill>
                <a:latin typeface="Arial Black"/>
                <a:cs typeface="Arial Black"/>
              </a:rPr>
              <a:t>дготовлено</a:t>
            </a:r>
            <a:r>
              <a:rPr lang="ru-RU" sz="3200" spc="-2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lang="ru-RU" sz="3200" spc="-95" dirty="0">
                <a:solidFill>
                  <a:srgbClr val="FFFFFF"/>
                </a:solidFill>
                <a:latin typeface="Arial Black"/>
                <a:cs typeface="Arial Black"/>
              </a:rPr>
              <a:t>зав</a:t>
            </a:r>
            <a:r>
              <a:rPr lang="en-US" sz="3200" spc="-95" dirty="0" err="1">
                <a:solidFill>
                  <a:srgbClr val="FFFFFF"/>
                </a:solidFill>
                <a:latin typeface="Arial Black"/>
                <a:cs typeface="Arial Black"/>
              </a:rPr>
              <a:t>ı</a:t>
            </a:r>
            <a:r>
              <a:rPr lang="ru-RU" sz="3200" spc="-95" dirty="0" err="1">
                <a:solidFill>
                  <a:srgbClr val="FFFFFF"/>
                </a:solidFill>
                <a:latin typeface="Arial Black"/>
                <a:cs typeface="Arial Black"/>
              </a:rPr>
              <a:t>дувачем</a:t>
            </a:r>
            <a:r>
              <a:rPr lang="ru-RU" sz="3200" spc="-2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lang="ru-RU" sz="3200" spc="-10" dirty="0" err="1">
                <a:solidFill>
                  <a:srgbClr val="FFFFFF"/>
                </a:solidFill>
                <a:latin typeface="Arial Black"/>
                <a:cs typeface="Arial Black"/>
              </a:rPr>
              <a:t>кафедри</a:t>
            </a:r>
            <a:r>
              <a:rPr lang="ru-RU" sz="3200" spc="-1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lang="ru-RU" sz="3200" spc="-95" dirty="0">
                <a:solidFill>
                  <a:srgbClr val="FFFFFF"/>
                </a:solidFill>
                <a:latin typeface="Arial Black"/>
                <a:cs typeface="Arial Black"/>
              </a:rPr>
              <a:t>менеджменту</a:t>
            </a:r>
            <a:r>
              <a:rPr lang="ru-RU" sz="32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lang="ru-RU" sz="3200" spc="-40" dirty="0">
                <a:solidFill>
                  <a:srgbClr val="FFFFFF"/>
                </a:solidFill>
                <a:latin typeface="Arial Black"/>
                <a:cs typeface="Arial Black"/>
              </a:rPr>
              <a:t>та</a:t>
            </a:r>
            <a:r>
              <a:rPr lang="ru-RU" sz="32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lang="ru-RU" sz="3200" spc="-80" dirty="0">
                <a:solidFill>
                  <a:srgbClr val="FFFFFF"/>
                </a:solidFill>
                <a:latin typeface="Arial Black"/>
                <a:cs typeface="Arial Black"/>
              </a:rPr>
              <a:t>маркетингу</a:t>
            </a:r>
            <a:r>
              <a:rPr lang="ru-RU" sz="3200" spc="-24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</a:p>
          <a:p>
            <a:pPr marL="12700" marR="3992245">
              <a:lnSpc>
                <a:spcPct val="114599"/>
              </a:lnSpc>
              <a:spcBef>
                <a:spcPts val="1635"/>
              </a:spcBef>
            </a:pPr>
            <a:r>
              <a:rPr lang="ru-RU" sz="3200" spc="-245" dirty="0" err="1">
                <a:solidFill>
                  <a:srgbClr val="FFFFFF"/>
                </a:solidFill>
                <a:latin typeface="Arial Black"/>
                <a:cs typeface="Arial Black"/>
              </a:rPr>
              <a:t>д.е.н</a:t>
            </a:r>
            <a:r>
              <a:rPr lang="ru-RU" sz="3200" spc="-245" dirty="0">
                <a:solidFill>
                  <a:srgbClr val="FFFFFF"/>
                </a:solidFill>
                <a:latin typeface="Arial Black"/>
                <a:cs typeface="Arial Black"/>
              </a:rPr>
              <a:t>. </a:t>
            </a:r>
            <a:r>
              <a:rPr lang="ru-RU" sz="3200" spc="-220" dirty="0">
                <a:solidFill>
                  <a:srgbClr val="FFFFFF"/>
                </a:solidFill>
                <a:latin typeface="Arial Black"/>
                <a:cs typeface="Arial Black"/>
              </a:rPr>
              <a:t>Юл</a:t>
            </a:r>
            <a:r>
              <a:rPr lang="en-US" sz="3200" spc="-220" dirty="0" err="1">
                <a:solidFill>
                  <a:srgbClr val="FFFFFF"/>
                </a:solidFill>
                <a:latin typeface="Arial Black"/>
                <a:cs typeface="Arial Black"/>
              </a:rPr>
              <a:t>ı</a:t>
            </a:r>
            <a:r>
              <a:rPr lang="ru-RU" sz="3200" spc="-220" dirty="0" err="1">
                <a:solidFill>
                  <a:srgbClr val="FFFFFF"/>
                </a:solidFill>
                <a:latin typeface="Arial Black"/>
                <a:cs typeface="Arial Black"/>
              </a:rPr>
              <a:t>єю</a:t>
            </a:r>
            <a:r>
              <a:rPr lang="ru-RU" sz="3200" spc="-2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lang="ru-RU" sz="3200" spc="-125" dirty="0">
                <a:solidFill>
                  <a:srgbClr val="FFFFFF"/>
                </a:solidFill>
                <a:latin typeface="Arial Black"/>
                <a:cs typeface="Arial Black"/>
              </a:rPr>
              <a:t>ГОЛОВЧУК</a:t>
            </a:r>
            <a:endParaRPr lang="ru-RU" sz="3200" dirty="0">
              <a:latin typeface="Arial Black"/>
              <a:cs typeface="Arial Black"/>
            </a:endParaRPr>
          </a:p>
        </p:txBody>
      </p:sp>
      <p:pic>
        <p:nvPicPr>
          <p:cNvPr id="22" name="object 4">
            <a:extLst>
              <a:ext uri="{FF2B5EF4-FFF2-40B4-BE49-F238E27FC236}">
                <a16:creationId xmlns:a16="http://schemas.microsoft.com/office/drawing/2014/main" id="{C6CC72A4-C98C-11B0-79DE-243A1429C040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86566" y="2006714"/>
            <a:ext cx="11210234" cy="45672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8F96FEB-54A2-2ABD-D418-DBD8ADA23AEE}"/>
              </a:ext>
            </a:extLst>
          </p:cNvPr>
          <p:cNvSpPr txBox="1"/>
          <p:nvPr/>
        </p:nvSpPr>
        <p:spPr>
          <a:xfrm>
            <a:off x="1286566" y="3694574"/>
            <a:ext cx="11210234" cy="19471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3992245" algn="ctr">
              <a:lnSpc>
                <a:spcPct val="114599"/>
              </a:lnSpc>
              <a:spcBef>
                <a:spcPts val="1635"/>
              </a:spcBef>
            </a:pPr>
            <a:r>
              <a:rPr lang="uk-UA" sz="5400" spc="-100" dirty="0">
                <a:solidFill>
                  <a:srgbClr val="FFFFFF"/>
                </a:solidFill>
                <a:latin typeface="Arial Black"/>
                <a:cs typeface="Arial Black"/>
              </a:rPr>
              <a:t>ДЯКУЄМО ЗА УВАГУ!</a:t>
            </a:r>
            <a:endParaRPr lang="ru-RU" sz="5400" dirty="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611</Words>
  <Application>Microsoft Macintosh PowerPoint</Application>
  <PresentationFormat>Произвольный</PresentationFormat>
  <Paragraphs>65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4" baseType="lpstr">
      <vt:lpstr>Microsoft YaHei</vt:lpstr>
      <vt:lpstr>Arial</vt:lpstr>
      <vt:lpstr>Arial Black</vt:lpstr>
      <vt:lpstr>Arimo</vt:lpstr>
      <vt:lpstr>Cambria</vt:lpstr>
      <vt:lpstr>Lucida Sans Unicode</vt:lpstr>
      <vt:lpstr>Office Theme</vt:lpstr>
      <vt:lpstr>Презентация PowerPoint</vt:lpstr>
      <vt:lpstr>Галузь знань, спецıальнıсть, освıтнıй рıвень</vt:lpstr>
      <vt:lpstr>Інформацıйний обсяг навчальної</vt:lpstr>
      <vt:lpstr>Мета та завдання навчальної дисциплıни</vt:lpstr>
      <vt:lpstr>Структура навчальної дисциплıни</vt:lpstr>
      <vt:lpstr>Результати навчання для дисциплıни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Copy of Copy of Copy of About our Company Presentation</dc:title>
  <dc:creator>Модератор кафедри менеджменту та маркетингу</dc:creator>
  <cp:keywords>DAGSl0ghnIM,BAGSaDIrACw</cp:keywords>
  <cp:lastModifiedBy>Microsoft Office User</cp:lastModifiedBy>
  <cp:revision>4</cp:revision>
  <dcterms:created xsi:type="dcterms:W3CDTF">2025-09-09T17:36:49Z</dcterms:created>
  <dcterms:modified xsi:type="dcterms:W3CDTF">2025-09-10T15:58:04Z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2024-10-04T00:00:00Z</vt:filetime>
  </property>
  <property fmtid="{D5CDD505-2E9C-101B-9397-08002B2CF9AE}" pid="3" name="Creator">
    <vt:lpwstr>Canva</vt:lpwstr>
  </property>
  <property fmtid="{D5CDD505-2E9C-101B-9397-08002B2CF9AE}" pid="4" name="LastSaved">
    <vt:filetime>2025-09-09T00:00:00Z</vt:filetime>
  </property>
  <property fmtid="{D5CDD505-2E9C-101B-9397-08002B2CF9AE}" pid="5" name="Producer">
    <vt:lpwstr>Canva</vt:lpwstr>
  </property>
</Properties>
</file>