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79821906" val="1068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79821906" val="0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79821906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1166" y="217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D2Q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BAAAMYaAABsOgAAZyIAABAAAAAmAAAACAAAAD2Q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D480-CED2-BA22-9C57-38779A196A6D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FB96-D8D2-BA0D-9C57-2E58B5196A7B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EF56-18D2-BA19-9C57-EE4CA1196ABB}" type="datetime1">
              <a:t>27.05.2026</a:t>
            </a:fld>
            <a:endParaRPr/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AFEA-A4D2-BA59-9C57-520CE1196A07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D2Q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BAAAMYaAABsOgAAjyIAABAAAAAmAAAACAAAAD2Q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EC17-59D2-BA1A-9C57-AF4FA2196AFA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D90E-40D2-BA2F-9C57-B67A97196AE3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FC05-4BD2-BA0A-9C57-BD5FB2196AE8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I+5/Q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8350-1ED2-BA75-9C57-E820CD196ABD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C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hAb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vgkAADsOAAACJAAAkBIAABAAAAAmAAAACAAAAL2Q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g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zYO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C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DsOAABCQQAAkBIAABAAAAAmAAAACAAAAL2Q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Zcaw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8B47-09D2-BA7D-9C57-FF28C5196AAA}" type="datetime1">
              <a:t>27.05.2026</a:t>
            </a:fld>
            <a:endParaRPr/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CC4O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8615-5BD2-BA70-9C57-AD25C8196AF8}" type="slidenum">
              <a:t>‹№›</a:t>
            </a:fld>
            <a:endParaRPr/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F0F1-BFD2-BA06-9C57-4953BE196A1C}" type="datetime1">
              <a:t>27.05.2026</a:t>
            </a:fld>
            <a:endParaRPr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CD94-DAD2-BA3B-9C57-2C6E83196A79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LuFc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A3EE-A0D2-BA55-9C57-5600ED196A03}" type="datetime1">
              <a:t>27.05.2026</a:t>
            </a:fld>
            <a:endParaRPr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Zcaw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D914-5AD2-BA2F-9C57-AC7A97196AF9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D2Q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CkAAPMEAAAQRwAAPSUAABAAAAAmAAAACAAAAD2Q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QYAANYVAAA1HgAAViMAABAAAAAmAAAACAAAAD2Q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C8B5-FBD2-BA3E-9C57-0D6B86196A58}" type="datetime1">
              <a:t>27.05.2026</a:t>
            </a:fld>
            <a:endParaRPr/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C56C-22D2-BA33-9C57-D4668B196A81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D2Q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J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QYAANYVAAA1HgAAViMAABAAAAAmAAAACAAAAD2Q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F9C46-08D2-BA6A-9C57-FE3FD2196AAB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E5E1-AFD2-BA13-9C57-5946AB196A0C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Q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D4Q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CB91-DFD2-BA3D-9C57-296885196A7C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BC23-6DD2-BA4A-9C57-9B1FF2196ACE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D8Q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Q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MQFAADbMwAAbCQAABAAAAAmAAAACAAAAD8Q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83EE-A0D2-BA75-9C57-5620CD196A03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80C1-8FD2-BA76-9C57-7923CE196A2C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f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I+5/Q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L8f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L+f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FF830-7ED2-BA0E-9C57-885BB6196ADD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L+f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gAAAA0AAAAAHQAAAEgAAAAdAAAASAAAAAAAAAABAAAAAAAAAAEAAABQAAAAAAAAAAAA8D8AAAAAAADwPwAAAAAAAOA/AAAAAAAA4D8AAAAAAADgPwAAAAAAAOA/AAAAAAAA4D8AAAAAAADgPwAAAAAAAOA/AAAAAAAA4D8CAAAAjAAAAAEAAAAAAAAAHR0dAP///wgh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L+f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7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F8FF9-B7D2-BA79-9C57-412CC1196A14}" type="slidenum">
              <a:t>‹№›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Uu0V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EEAACBAQAAcQ8AAAoM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711835" y="244475"/>
            <a:ext cx="1798320" cy="17125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Прямоугольник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uxIAAIEBAAB0PgAAbw0AABAA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ywwAANUaAAAlPQAAoCUAABAAAAAmAAAACAAAAP//////////"/>
              </a:ext>
            </a:extLst>
          </p:cNvSpPr>
          <p:nvPr/>
        </p:nvSpPr>
        <p:spPr>
          <a:xfrm>
            <a:off x="2079625" y="4361815"/>
            <a:ext cx="7860030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І2 МЕДИЦИНА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«МЕДИЦИНА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</a:p>
        </p:txBody>
      </p:sp>
      <p:sp>
        <p:nvSpPr>
          <p:cNvPr id="5" name="Заголовок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AAAAAAmAAAACAAAAD0Q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00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2.12. </a:t>
            </a:r>
            <a:r>
              <a:rPr lang="uk-ua" b="1" cap="all">
                <a:solidFill>
                  <a:srgbClr val="C00000"/>
                </a:solidFill>
              </a:rPr>
              <a:t>Безпека життєдіяльності, основи біоетики та біобезпеки</a:t>
            </a:r>
            <a:endParaRPr lang="uk-ua" b="1" cap="all">
              <a:solidFill>
                <a:srgbClr val="C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D0Q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2.12 «</a:t>
            </a:r>
            <a:r>
              <a:rPr lang="uk-ua" b="1" cap="all">
                <a:solidFill>
                  <a:srgbClr val="002060"/>
                </a:solidFill>
              </a:rPr>
              <a:t>Безпека життєдіяльності, основи біоетики та біобезпеки</a:t>
            </a: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PgwAADAPAACfRQAAQyYAABAAAAAmAAAACAAAAD0QAAAAAAAA"/>
              </a:ext>
            </a:extLst>
          </p:cNvSpPr>
          <p:nvPr>
            <p:ph type="body" idx="1"/>
          </p:nvPr>
        </p:nvSpPr>
        <p:spPr>
          <a:xfrm>
            <a:off x="1990090" y="2468880"/>
            <a:ext cx="9327515" cy="37509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І2 Медицина</a:t>
            </a: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2-й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3,0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Форма</a:t>
            </a:r>
            <a:r>
              <a:rPr lang="en-us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контролю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українська, англійська</a:t>
            </a:r>
          </a:p>
          <a:p>
            <a:pPr>
              <a:defRPr lang="en-us"/>
            </a:pPr>
            <a:r>
              <a:rPr lang="uk-ua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cap="none" dirty="0"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Базові знання з  </a:t>
            </a:r>
            <a:r>
              <a:rPr lang="uk-ua" cap="none" dirty="0"/>
              <a:t>медичн</a:t>
            </a:r>
            <a:r>
              <a:rPr lang="uk-UA" cap="none" dirty="0"/>
              <a:t>ої</a:t>
            </a:r>
            <a:r>
              <a:rPr lang="uk-ua" cap="none" dirty="0"/>
              <a:t> біологі</a:t>
            </a:r>
            <a:r>
              <a:rPr lang="uk-UA" cap="none" dirty="0"/>
              <a:t>ї</a:t>
            </a:r>
            <a:r>
              <a:rPr lang="uk-ua" cap="none" dirty="0"/>
              <a:t>, медичн</a:t>
            </a:r>
            <a:r>
              <a:rPr lang="uk-UA" cap="none" dirty="0"/>
              <a:t>ої</a:t>
            </a:r>
            <a:r>
              <a:rPr lang="uk-ua" cap="none" dirty="0"/>
              <a:t> та біологічн</a:t>
            </a:r>
            <a:r>
              <a:rPr lang="uk-UA" cap="none" dirty="0"/>
              <a:t>ої</a:t>
            </a:r>
            <a:r>
              <a:rPr lang="uk-ua" cap="none" dirty="0"/>
              <a:t> фізик</a:t>
            </a:r>
            <a:r>
              <a:rPr lang="uk-UA" cap="none" dirty="0"/>
              <a:t>и</a:t>
            </a:r>
            <a:r>
              <a:rPr lang="uk-ua" cap="none" dirty="0"/>
              <a:t>, анатомі</a:t>
            </a:r>
            <a:r>
              <a:rPr lang="uk-UA" cap="none" dirty="0"/>
              <a:t>ї</a:t>
            </a:r>
            <a:r>
              <a:rPr lang="uk-ua" cap="none"/>
              <a:t>,  фізіологі</a:t>
            </a:r>
            <a:r>
              <a:rPr lang="uk-UA" cap="none"/>
              <a:t>ї</a:t>
            </a:r>
            <a:r>
              <a:rPr lang="uk-ua" cap="none"/>
              <a:t>.</a:t>
            </a:r>
            <a:endParaRPr lang="en-us" sz="2800" i="1" cap="non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D0Q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MwQAAE4QAAAlJQAAhSEAABAAAAAmAAAACAAAAD2Q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27984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buNone/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 </a:t>
            </a:r>
            <a:r>
              <a:rPr lang="uk-ua" sz="2400" cap="none"/>
              <a:t>отримання знань щодо загальних закономірностей виникнення небезпек, способів попередження та захисту від них, морально-етичні і правові норми біомедичних досліджень та дотримання вимог біологічної безпеки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3CgAAPMEAAC9RgAA5x8AABAAAAAmAAAACAAAAD0QAAAAAAAA"/>
              </a:ext>
            </a:extLst>
          </p:cNvSpPr>
          <p:nvPr>
            <p:ph type="body" idx="2"/>
          </p:nvPr>
        </p:nvSpPr>
        <p:spPr>
          <a:xfrm>
            <a:off x="6642100" y="804545"/>
            <a:ext cx="4857115" cy="4381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формування знань про небезпеки різного походження та їх вплив на здоров’я людини</a:t>
            </a:r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 розвиток умінь оцінки факторів ризику для  життя і здоров’я</a:t>
            </a:r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 формування уявлень про систему захисту людини в сучасних умовах</a:t>
            </a:r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розвиток знань щодо професійних ризиків у медичній діяльності</a:t>
            </a:r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формування біоетичного мислення і професійної деонтології</a:t>
            </a:r>
          </a:p>
          <a:p>
            <a:pPr marL="285750" indent="-285750" algn="just" defTabSz="914400">
              <a:lnSpc>
                <a:spcPct val="107000"/>
              </a:lnSpc>
              <a:spcAft>
                <a:spcPts val="800"/>
              </a:spcAft>
              <a:buFont typeface="Arial" pitchFamily="2" charset="-52"/>
              <a:buChar char="•"/>
              <a:tabLst>
                <a:tab pos="457200" algn="l"/>
                <a:tab pos="630555" algn="l"/>
              </a:tabLst>
              <a:defRPr lang="en-us"/>
            </a:pPr>
            <a:r>
              <a:rPr lang="uk-ua" sz="1600" cap="none"/>
              <a:t>розвиток розуміння принципів біобезпеки та біозахисту.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D0Q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DwN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vycAAPMEAAA5SAAAPSUAABAAAAAmAAAACAAAAD2QAAAAAAAA"/>
              </a:ext>
            </a:extLst>
          </p:cNvSpPr>
          <p:nvPr>
            <p:ph type="body" idx="1"/>
          </p:nvPr>
        </p:nvSpPr>
        <p:spPr>
          <a:xfrm>
            <a:off x="6461125" y="804545"/>
            <a:ext cx="527939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небезпеки різного походження та їх вплив на здоров’я людини</a:t>
            </a:r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 оцінку негативних наслідків небезпечних факторів для  життя і здоров’я на організм дорослого та дитини</a:t>
            </a:r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 аналіз професійних ризиків у медичній діяльності</a:t>
            </a:r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 валеологічні принципи формування здорового способу життя</a:t>
            </a:r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морально-етичні та фахові норми професійної діяльності</a:t>
            </a:r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r>
              <a:rPr lang="uk-ua" sz="2210" cap="none"/>
              <a:t> принципи  біобезпеки та біозахисту.</a:t>
            </a:r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endParaRPr lang="en-us" sz="221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D0Q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ihw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SygAAJkDAAArRwAAhyYAABAAAAAmAAAACAAAAD2QAAAAAAAA"/>
              </a:ext>
            </a:extLst>
          </p:cNvSpPr>
          <p:nvPr>
            <p:ph type="body" idx="1"/>
          </p:nvPr>
        </p:nvSpPr>
        <p:spPr>
          <a:xfrm>
            <a:off x="6550025" y="584835"/>
            <a:ext cx="5019040" cy="56781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визначати основні принципи безпечної життєдіяльності дорослих та дітей;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 передбачати негативні наслідки впливу небезпечних факторів на організм дорослих та дітей різного віку;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 аналізувати й оцінювати небезпечні для життя, здоров’я і професійної діяльності медичних і фармацевтичних працівників під час виконання ними професійних обов’язків;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 передбачати наслідки порушень </a:t>
            </a:r>
            <a:r>
              <a:rPr lang="uk-ua" cap="none" dirty="0" err="1"/>
              <a:t>валеологічних</a:t>
            </a:r>
            <a:r>
              <a:rPr lang="uk-ua" cap="none" dirty="0"/>
              <a:t> основ формування здорового способу життя;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демонструвати вміння спілкування з колегами, пацієнтами та їхніми родичами з урахуванням їх психологічних особливостей;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визначати індивідуально-психологічні відмінності особистості за їх проявами у діяльності та спілкуванні;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формувати морально-етичні та фахові норми в професійній життєдіяльності;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 оцінювати етичні аспекти медичних </a:t>
            </a:r>
            <a:r>
              <a:rPr lang="uk-ua" cap="none" dirty="0" err="1"/>
              <a:t>втручань</a:t>
            </a:r>
            <a:r>
              <a:rPr lang="uk-ua" cap="none" dirty="0"/>
              <a:t>, досліджень і використання біомедичних технологій;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cap="none" dirty="0"/>
              <a:t> застосовувати принципи профілактики інфекцій та контролю біологічних ризиків.</a:t>
            </a:r>
          </a:p>
          <a:p>
            <a:pPr>
              <a:lnSpc>
                <a:spcPct val="80000"/>
              </a:lnSpc>
              <a:spcBef>
                <a:spcPts val="850"/>
              </a:spcBef>
              <a:defRPr lang="en-us" sz="1615" cap="none"/>
            </a:pPr>
            <a:endParaRPr lang="uk-ua" sz="306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D0Q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4AQAABsNAACAIgAArx4AABAAAAAmAAAACAAAAD2Q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RykAACUMAACLSAAARB8AABAA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</a:p>
        </p:txBody>
      </p:sp>
      <p:sp>
        <p:nvSpPr>
          <p:cNvPr id="5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BAQ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D0Q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BAQA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UgsAAGwPAACNIQAA7iAAABAAAAAmAAAACAAAAD2QAAAAAAAA"/>
              </a:ext>
            </a:extLst>
          </p:cNvSpPr>
          <p:nvPr>
            <p:ph type="body" idx="1"/>
          </p:nvPr>
        </p:nvSpPr>
        <p:spPr>
          <a:xfrm>
            <a:off x="1840230" y="2506980"/>
            <a:ext cx="3613785" cy="28460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Професор, д. мед. н. Валентина Чорна</a:t>
            </a: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Доцент, к. псих.н. </a:t>
            </a:r>
          </a:p>
          <a:p>
            <a:pPr marL="0" indent="0">
              <a:lnSpc>
                <a:spcPct val="90000"/>
              </a:lnSpc>
              <a:spcBef>
                <a:spcPts val="920"/>
              </a:spcBef>
              <a:buNone/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   Анатолій Шевчук</a:t>
            </a:r>
            <a:endParaRPr lang="en-us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кутник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</a:p>
        </p:txBody>
      </p:sp>
      <p:sp>
        <p:nvSpPr>
          <p:cNvPr id="5" name="Прямоугольник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Uu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BAQA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RysAANEOAAD+RgAABB0AABAA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Рисунок 8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Uu0V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JQCAADYDwAA0wgAAN0W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2575560"/>
            <a:ext cx="1015365" cy="114109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Uu0V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E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AAAAAAlAAAAWAAAAAAAAAAAAAAAAAAAAAAAAAAAAAAAAAAAAAAAAAAAAAAAAAAAAAAAAAAAAAAAPwAAAAAAAACghgEAAAAAAAAAAAAAAAAADAAAAAEAAAAAAAAAAAAAAAAAAAAfAAAAVAAAAPaiHQX///8BAAAAAAAAAAAAAAAAAAAAAAAAAAAAAAAAAAAAAAAAAAAAAAAAf39/AOjjzgPMzMwAwMD/AH9/fwAAAAAAAAAAAAAAAAD///8AAAAAACEAAAAYAAAAFAAAAIQCAACQFwAAxAgAAOUf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08940" y="3830320"/>
            <a:ext cx="1016000" cy="135445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462</Words>
  <Application>Microsoft Office PowerPoint</Application>
  <PresentationFormat>Широкий екран</PresentationFormat>
  <Paragraphs>60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Gill Sans MT</vt:lpstr>
      <vt:lpstr>Times New Roman</vt:lpstr>
      <vt:lpstr>Presentation</vt:lpstr>
      <vt:lpstr>ВК 2.12. Безпека життєдіяльності, основи біоетики та біобезпеки</vt:lpstr>
      <vt:lpstr>Паспорт ОСВІТНЬОГО КОМПОНЕнТА   ВК 2.12 «Безпека життєдіяльності, основи біоетики та біобезпеки»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Шевчук Анатолій Михайлович</cp:lastModifiedBy>
  <cp:revision>2</cp:revision>
  <dcterms:created xsi:type="dcterms:W3CDTF">2026-04-08T10:22:59Z</dcterms:created>
  <dcterms:modified xsi:type="dcterms:W3CDTF">2026-05-27T11:06:22Z</dcterms:modified>
</cp:coreProperties>
</file>