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</p:sldMasterIdLst>
  <p:sldIdLst>
    <p:sldId id="256" r:id="rId2"/>
    <p:sldId id="261" r:id="rId3"/>
    <p:sldId id="262" r:id="rId4"/>
    <p:sldId id="257" r:id="rId5"/>
    <p:sldId id="259" r:id="rId6"/>
    <p:sldId id="260" r:id="rId7"/>
    <p:sldId id="265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без заголовка" id="{9310B102-0346-44B6-B68B-99C30C90C7C4}">
          <p14:sldIdLst>
            <p14:sldId id="256"/>
            <p14:sldId id="261"/>
            <p14:sldId id="262"/>
            <p14:sldId id="257"/>
            <p14:sldId id="259"/>
            <p14:sldId id="260"/>
            <p14:sldId id="265"/>
            <p14:sldId id="264"/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077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824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872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295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898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16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266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362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380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81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486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7552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126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918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343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971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92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85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Місце для тексту 16">
            <a:extLst>
              <a:ext uri="{FF2B5EF4-FFF2-40B4-BE49-F238E27FC236}">
                <a16:creationId xmlns:a16="http://schemas.microsoft.com/office/drawing/2014/main" id="{9D612956-9631-D663-A814-E8FEDE9C7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4463" y="228599"/>
            <a:ext cx="11451937" cy="6390409"/>
          </a:xfrm>
        </p:spPr>
        <p:txBody>
          <a:bodyPr>
            <a:normAutofit/>
          </a:bodyPr>
          <a:lstStyle/>
          <a:p>
            <a:r>
              <a:rPr lang="uk-UA" sz="24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Вінницький медичний університет ім. М.І. Пирогова</a:t>
            </a:r>
          </a:p>
          <a:p>
            <a:r>
              <a:rPr lang="uk-UA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медичної біології</a:t>
            </a:r>
          </a:p>
          <a:p>
            <a:endParaRPr lang="uk-UA" sz="28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</a:t>
            </a:r>
          </a:p>
          <a:p>
            <a:endParaRPr lang="uk-UA" sz="28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Вибірковий курс</a:t>
            </a:r>
          </a:p>
          <a:p>
            <a:pPr algn="l"/>
            <a:endParaRPr lang="uk-UA" sz="28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3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3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 І5 «МЕДСЕСТРИНСТВО»</a:t>
            </a:r>
          </a:p>
          <a:p>
            <a:endParaRPr lang="uk-UA" sz="28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A933921-CEB2-6478-A38A-651FF9147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666241"/>
            <a:ext cx="3078480" cy="3027679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E0A4110-D05C-60D6-7AC0-81A3F909E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2" y="1666241"/>
            <a:ext cx="3078478" cy="302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3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F4AAFD9-D350-A937-D801-A9688379A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75" y="487680"/>
            <a:ext cx="10150465" cy="5303521"/>
          </a:xfrm>
        </p:spPr>
        <p:txBody>
          <a:bodyPr>
            <a:normAutofit fontScale="92500" lnSpcReduction="20000"/>
          </a:bodyPr>
          <a:lstStyle/>
          <a:p>
            <a:pPr marL="3230563" indent="538163" algn="just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3230563" indent="538163" algn="just">
              <a:lnSpc>
                <a:spcPct val="100000"/>
              </a:lnSpc>
              <a:spcBef>
                <a:spcPts val="0"/>
              </a:spcBef>
            </a:pPr>
            <a:endParaRPr lang="uk-UA" sz="28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30563" indent="538163" algn="just">
              <a:lnSpc>
                <a:spcPct val="100000"/>
              </a:lnSpc>
              <a:spcBef>
                <a:spcPts val="0"/>
              </a:spcBef>
            </a:pPr>
            <a:r>
              <a:rPr lang="uk-UA" sz="3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</a:t>
            </a: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сучасному світі – це не лише про спадкові хвороби. Вона про те, чому одні люди краще перетравлюють лактозу, а інші — ні. Чому хтось має природну витривалість до марафонів, а хтось — до шахів. Генетика впливає на: 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схильність до захворювань;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реакцію на ліки (фармакогенетика); 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метаболізм і вагу;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морфологічно поведінкові риси та темперамент;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 на те, як ми сприймаємо смак і запах.</a:t>
            </a: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C7BFD6-0BEA-18CC-5272-9308ED36EB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779"/>
          <a:stretch>
            <a:fillRect/>
          </a:stretch>
        </p:blipFill>
        <p:spPr>
          <a:xfrm>
            <a:off x="617844" y="162560"/>
            <a:ext cx="3324235" cy="30886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6DDD77-7A72-C317-1DF5-CDCB5FD3C2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843" y="3251200"/>
            <a:ext cx="3324235" cy="311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36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DC2503D-8BA9-C506-3E7C-223E5ED2DC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94641" y="238760"/>
            <a:ext cx="6349999" cy="6416040"/>
          </a:xfrm>
        </p:spPr>
        <p:txBody>
          <a:bodyPr>
            <a:noAutofit/>
          </a:bodyPr>
          <a:lstStyle/>
          <a:p>
            <a:pPr indent="447675" algn="just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це не просто теорія, а практичний інструмент, який рятує життя. Ця наука охоплює безліч сфер, і кожна з них — як окремий </a:t>
            </a:r>
            <a:r>
              <a:rPr lang="uk-UA" sz="2400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пазл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великій картині здоров’я. Ось де генетика відіграє ключову роль: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генетичні тести виявляють схильність до хвороб ще до їх початку;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ліки створюють з урахуванням генів конкретної людини;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профілактика: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знаючи генетичні ризики, можна змінити спосіб життя і уникнути проблем;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вчені шукають нові зв’язки між генами і захворюваннями.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45D2EC-4612-33F3-48E3-C433E5338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0" y="711200"/>
            <a:ext cx="483108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5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B391BB3E-3D8C-8CD7-B3CF-9FC0282BF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4960" y="334963"/>
            <a:ext cx="8503920" cy="5456237"/>
          </a:xfrm>
        </p:spPr>
        <p:txBody>
          <a:bodyPr>
            <a:normAutofit fontScale="25000" lnSpcReduction="20000"/>
          </a:bodyPr>
          <a:lstStyle/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r>
              <a:rPr lang="uk-UA" sz="8600" b="1" i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На даному курсі ви ознайомитесь з: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endParaRPr lang="uk-UA" sz="6000" cap="none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основними історичними етапами генетики;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видами взаємодії та типами успадкування генів;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основними розділами генетики, включаючи сучасні (</a:t>
            </a:r>
            <a:r>
              <a:rPr lang="uk-UA" sz="9600" cap="none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епігенетика</a:t>
            </a: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, фармакогенетика, імуногенетика, </a:t>
            </a:r>
            <a:r>
              <a:rPr lang="uk-UA" sz="9600" cap="none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екогенетика</a:t>
            </a: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,);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ознаками та хворобами, що визначаються генетично;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методами діагностики спадкових хвороб різної етіології;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профілактикою спадкових хвороб;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визначенням генетичної схильності;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організацією медико-генетичної допомоги населенню України;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етичними, моральними та правовими проблемами в генетиці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uk-UA" sz="2800" cap="none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uk-UA" sz="2800" cap="none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24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0635A2-83A6-AB14-1C36-CF4E42A98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V="1">
            <a:off x="7391400" y="1650683"/>
            <a:ext cx="567944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53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70A767A-6593-7A47-34F9-5550AEAD9B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57040" y="396240"/>
            <a:ext cx="7579360" cy="6024880"/>
          </a:xfrm>
        </p:spPr>
        <p:txBody>
          <a:bodyPr>
            <a:normAutofit lnSpcReduction="10000"/>
          </a:bodyPr>
          <a:lstStyle/>
          <a:p>
            <a:endParaRPr lang="uk-UA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r>
              <a:rPr lang="uk-UA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Опанувавши даний вибірковий курс ви будете: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b="1" u="sng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</a:t>
            </a:r>
            <a:r>
              <a:rPr lang="ru-RU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 взаємодії та типи успадкування генів, методи діагностики спадкових хвороб; </a:t>
            </a:r>
            <a:endParaRPr lang="ru-RU" sz="2400" dirty="0">
              <a:latin typeface="Bahnschrift Light" panose="020B0502040204020203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b="1" u="sng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uk-UA" sz="2400" b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 виникнення та формування різних генетично обумовлених ознак і хвороб людини; </a:t>
            </a:r>
            <a:endParaRPr lang="ru-RU" sz="2400" dirty="0">
              <a:latin typeface="Bahnschrift Light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b="1" u="sng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Ознайомитесь</a:t>
            </a:r>
            <a:r>
              <a:rPr lang="uk-UA" sz="2400" b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400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чинниками, що впливають на генотип людини та заходами профілактики генетичних хвороб;</a:t>
            </a:r>
            <a:endParaRPr lang="ru-RU" sz="2400" cap="none" dirty="0">
              <a:latin typeface="Bahnschrift Light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b="1" u="sng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</a:t>
            </a:r>
            <a:r>
              <a:rPr lang="uk-UA" sz="2400" b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400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сучасні проблеми та виклики, що ставлять перед собою нові розділи генетики</a:t>
            </a:r>
            <a:endParaRPr lang="uk-UA" sz="2400" cap="none" noProof="0" dirty="0">
              <a:latin typeface="Bahnschrift Light" panose="020B0502040204020203" pitchFamily="34" charset="0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556B9F-C5FB-74DB-1449-99D96E6407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675640"/>
            <a:ext cx="3759200" cy="546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79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7233E60-9151-8E3C-3029-916710F136ED}"/>
              </a:ext>
            </a:extLst>
          </p:cNvPr>
          <p:cNvSpPr txBox="1"/>
          <p:nvPr/>
        </p:nvSpPr>
        <p:spPr>
          <a:xfrm>
            <a:off x="3840480" y="399316"/>
            <a:ext cx="8199120" cy="597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вибіркового курсу з генетики ви:</a:t>
            </a:r>
          </a:p>
          <a:p>
            <a:pPr algn="ctr"/>
            <a:endParaRPr lang="uk-UA" b="1" noProof="0" dirty="0">
              <a:latin typeface="Bahnschrift Light" panose="020B0502040204020203" pitchFamily="34" charset="0"/>
            </a:endParaRP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Зрозумієте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 гібридологічного методу, цитологічні основи законів Г. Менделя;</a:t>
            </a: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характеристики типів успадкування ознак людини, генотипові та фенотипові співвідношення серед нащадків при різних видах взаємодії генів;</a:t>
            </a: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Будете знати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поняття та терміни генетики, закони Г. Менделя, хромосомну теорію спадковості;</a:t>
            </a: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Оволодієте навиками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складання родоводів і </a:t>
            </a:r>
            <a:r>
              <a:rPr lang="ru-RU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 спадковості та довкілля в прояві патологічних ознак людини за допомогою близнюкового </a:t>
            </a:r>
            <a:r>
              <a:rPr lang="ru-RU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методу;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Навчитеся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прогнозувати ймовірність нормальних і патологічних ознак у нащадків людини при розв'язуванні задач, визначати тип успадкування ознак.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C50214D-068B-BDBE-9948-1C7CFC2BF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20" y="399316"/>
            <a:ext cx="3444240" cy="623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14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6F64077-A0FA-78CE-5C9C-59CF02A0E7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0" y="111761"/>
            <a:ext cx="11236960" cy="3576319"/>
          </a:xfrm>
        </p:spPr>
        <p:txBody>
          <a:bodyPr>
            <a:normAutofit lnSpcReduction="10000"/>
          </a:bodyPr>
          <a:lstStyle/>
          <a:p>
            <a:r>
              <a:rPr lang="uk-UA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r>
              <a:rPr lang="uk-UA" i="1" dirty="0"/>
              <a:t> </a:t>
            </a:r>
          </a:p>
          <a:p>
            <a:pPr indent="720725" algn="just"/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був прорив, коли міжнародна ініціатива розшифрувала повну послідовність ДНК людини — проєкт «Геном людини». Вперше ми побачили «інструкцію з експлуатації» людського тіла. І хоча ми ще не розуміємо всього, що там написано, ми вже навчилися не лише читати окремі розділи, а й змінювати гени. Це відкриває двері до лікування спадкових хвороб, створення нових ліків, навіть до редагування ембріонів. Але разом із цим постають етичні питання: де межа між лікуванням і «покращенням» людини? Хто має право змінювати геном?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48CB4D-0AE9-D57A-0DF2-9501099C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47" t="21481" r="3172" b="12741"/>
          <a:stretch>
            <a:fillRect/>
          </a:stretch>
        </p:blipFill>
        <p:spPr>
          <a:xfrm>
            <a:off x="929640" y="3688080"/>
            <a:ext cx="10474960" cy="28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0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6E4E2E-4104-9840-1BA3-CE93C0A6CC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6560" y="193040"/>
            <a:ext cx="11379200" cy="64414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000" b="1" i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 — це не лише про науку. Це про вибір.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000" b="1" i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відповідальність.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000" b="1" i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майбутнє, яке ми формуємо вже сьогодні.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A04D95-DDB4-5898-D0B2-3A4A91AA5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960" y="329565"/>
            <a:ext cx="7843520" cy="288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09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0632C04-CAE3-8C57-3E70-77A6CA7BF2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0" y="487363"/>
            <a:ext cx="11328400" cy="6035357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uk-UA" altLang="ru-RU" sz="4000" b="1" i="1" cap="none" dirty="0">
                <a:latin typeface="Times New Roman" panose="02020603050405020304" pitchFamily="18" charset="0"/>
              </a:rPr>
              <a:t>Будем раді вас бачити </a:t>
            </a:r>
          </a:p>
          <a:p>
            <a:pPr algn="l"/>
            <a:r>
              <a:rPr lang="uk-UA" altLang="ru-RU" sz="4000" b="1" i="1" cap="none" dirty="0">
                <a:latin typeface="Times New Roman" panose="02020603050405020304" pitchFamily="18" charset="0"/>
              </a:rPr>
              <a:t>на вибірковому курсі</a:t>
            </a:r>
          </a:p>
          <a:p>
            <a:endParaRPr lang="uk-UA" altLang="ru-RU" sz="4000" b="1" dirty="0">
              <a:latin typeface="Times New Roman" panose="02020603050405020304" pitchFamily="18" charset="0"/>
            </a:endParaRPr>
          </a:p>
          <a:p>
            <a:r>
              <a:rPr lang="uk-UA" altLang="ru-RU" sz="52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ГЕНЕТИКА</a:t>
            </a:r>
          </a:p>
          <a:p>
            <a:endParaRPr lang="ru-RU" altLang="ru-RU" sz="4000" dirty="0">
              <a:latin typeface="Times New Roman" panose="02020603050405020304" pitchFamily="18" charset="0"/>
            </a:endParaRPr>
          </a:p>
          <a:p>
            <a:endParaRPr lang="ru-RU" altLang="ru-RU" sz="4000" dirty="0">
              <a:latin typeface="Times New Roman" panose="02020603050405020304" pitchFamily="18" charset="0"/>
            </a:endParaRPr>
          </a:p>
          <a:p>
            <a:endParaRPr lang="ru-RU" altLang="ru-RU" sz="4000" dirty="0">
              <a:latin typeface="Times New Roman" panose="02020603050405020304" pitchFamily="18" charset="0"/>
            </a:endParaRPr>
          </a:p>
          <a:p>
            <a:pPr algn="r"/>
            <a:r>
              <a:rPr lang="uk-UA" altLang="ru-RU" sz="3800" b="1" i="1" cap="none" dirty="0">
                <a:latin typeface="Times New Roman" panose="02020603050405020304" pitchFamily="18" charset="0"/>
              </a:rPr>
              <a:t>Кафедра медичної біології</a:t>
            </a:r>
            <a:endParaRPr lang="uk-UA" sz="3800" i="1" cap="none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90445-C753-52E0-C049-3E8DEE6AA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2" y="2722880"/>
            <a:ext cx="3495675" cy="356774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4B867A2-DD52-3448-9ABB-D73431479F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807" b="5755"/>
          <a:stretch>
            <a:fillRect/>
          </a:stretch>
        </p:blipFill>
        <p:spPr>
          <a:xfrm>
            <a:off x="8138160" y="335280"/>
            <a:ext cx="3637915" cy="485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78763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Краплинка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раплинка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раплинка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TM04033925[[fn=Краплинка]]</Template>
  <TotalTime>349</TotalTime>
  <Words>554</Words>
  <Application>Microsoft Office PowerPoint</Application>
  <PresentationFormat>Широкий екран</PresentationFormat>
  <Paragraphs>86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5" baseType="lpstr">
      <vt:lpstr>Arial</vt:lpstr>
      <vt:lpstr>Bahnschrift Light</vt:lpstr>
      <vt:lpstr>Times New Roman</vt:lpstr>
      <vt:lpstr>Tw Cen MT</vt:lpstr>
      <vt:lpstr>Wingdings</vt:lpstr>
      <vt:lpstr>Краплинка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Ірина Климчук</dc:creator>
  <cp:lastModifiedBy>Ірина Климчук</cp:lastModifiedBy>
  <cp:revision>1</cp:revision>
  <dcterms:created xsi:type="dcterms:W3CDTF">2025-11-05T22:05:06Z</dcterms:created>
  <dcterms:modified xsi:type="dcterms:W3CDTF">2025-11-06T03:54:45Z</dcterms:modified>
</cp:coreProperties>
</file>