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9" r:id="rId4"/>
    <p:sldId id="258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191B3E0-5928-484F-AC88-653F0EC6FC61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E636AE8-EBBC-4D27-9CE6-E4866D65690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0800000" flipV="1">
            <a:off x="941519" y="116632"/>
            <a:ext cx="7336904" cy="3672408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endParaRPr lang="en-US" dirty="0"/>
          </a:p>
          <a:p>
            <a:pPr algn="ctr"/>
            <a:r>
              <a:rPr lang="uk-UA" b="1" dirty="0"/>
              <a:t>КЛІНІЧНА АНАТОМІЯ ТА ОПЕРАТИВНА ХІРУРГІЯ</a:t>
            </a:r>
            <a:endParaRPr lang="ru-RU" dirty="0"/>
          </a:p>
          <a:p>
            <a:pPr algn="ctr"/>
            <a:r>
              <a:rPr lang="uk-UA" dirty="0" smtClean="0"/>
              <a:t>Курс  за вибором</a:t>
            </a:r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uk-UA" sz="4400" dirty="0" smtClean="0"/>
              <a:t>Сучасні стратегії оперативної хірургії</a:t>
            </a:r>
          </a:p>
          <a:p>
            <a:endParaRPr lang="uk-UA" sz="4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212976"/>
            <a:ext cx="7564775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0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748464" cy="1512168"/>
          </a:xfrm>
        </p:spPr>
        <p:txBody>
          <a:bodyPr/>
          <a:lstStyle/>
          <a:p>
            <a:r>
              <a:rPr lang="uk-UA" dirty="0" smtClean="0"/>
              <a:t>     Актуальність дисципліни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124745"/>
            <a:ext cx="8928992" cy="4176464"/>
          </a:xfrm>
        </p:spPr>
        <p:txBody>
          <a:bodyPr>
            <a:normAutofit lnSpcReduction="10000"/>
          </a:bodyPr>
          <a:lstStyle/>
          <a:p>
            <a:r>
              <a:rPr lang="uk-UA" dirty="0"/>
              <a:t>Дисципліна вивчає правила і способи виконання хірургічних операцій, з урахуванням розташування органів і їх проекції на шкірі, методи знеболення. </a:t>
            </a:r>
            <a:endParaRPr lang="uk-UA" dirty="0" smtClean="0"/>
          </a:p>
          <a:p>
            <a:r>
              <a:rPr lang="uk-UA" dirty="0" smtClean="0"/>
              <a:t>Як </a:t>
            </a:r>
            <a:r>
              <a:rPr lang="uk-UA" dirty="0"/>
              <a:t>учбова дисципліна вона дає студентам теоретичні основи і сприяє надбанню методично правильних навичок оперування, які виробляються внаслідок вправ на трупах, піддослідних та хворих тваринах. </a:t>
            </a:r>
            <a:endParaRPr lang="uk-UA" dirty="0" smtClean="0"/>
          </a:p>
          <a:p>
            <a:r>
              <a:rPr lang="uk-UA" dirty="0" smtClean="0"/>
              <a:t>В </a:t>
            </a:r>
            <a:r>
              <a:rPr lang="uk-UA" dirty="0"/>
              <a:t>системі підготовки фахівців в галузі медицини оперативна хірургія є теоретичною основою для розв’язання практичних задач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619672" y="4941168"/>
            <a:ext cx="6305128" cy="1512168"/>
          </a:xfrm>
        </p:spPr>
        <p:txBody>
          <a:bodyPr>
            <a:normAutofit lnSpcReduction="10000"/>
          </a:bodyPr>
          <a:lstStyle/>
          <a:p>
            <a:endParaRPr lang="uk-UA" dirty="0" smtClean="0"/>
          </a:p>
          <a:p>
            <a:endParaRPr lang="ru-RU" dirty="0"/>
          </a:p>
        </p:txBody>
      </p:sp>
      <p:pic>
        <p:nvPicPr>
          <p:cNvPr id="1026" name="Picture 2" descr="C:\Users\1\OneDrive\Рабочий стол\слайд хірургія\Без наз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81128"/>
            <a:ext cx="331236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18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548680"/>
            <a:ext cx="8280920" cy="561662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356992"/>
            <a:ext cx="8064896" cy="3168352"/>
          </a:xfrm>
        </p:spPr>
        <p:txBody>
          <a:bodyPr/>
          <a:lstStyle/>
          <a:p>
            <a:pPr algn="just"/>
            <a:r>
              <a:rPr lang="uk-UA" b="1" dirty="0" smtClean="0"/>
              <a:t>Метою вивчення курсу:</a:t>
            </a:r>
            <a:r>
              <a:rPr lang="uk-UA" dirty="0" smtClean="0"/>
              <a:t>  </a:t>
            </a:r>
            <a:r>
              <a:rPr lang="uk-UA" dirty="0"/>
              <a:t>формування цілісного уявлення про будову, форму, взаємне розміщення органів в окремих ділянках тіла людини та розуміння принципів, способів і техніки хірургічних втручань – основними завданнями вивчення дисципліни є формування системи знань професійних умінь та практичних навичок, що складають основу майбутньої професійної діяльності лікаря</a:t>
            </a:r>
            <a:endParaRPr lang="ru-RU" dirty="0"/>
          </a:p>
          <a:p>
            <a:r>
              <a:rPr lang="uk-UA" dirty="0"/>
              <a:t> </a:t>
            </a:r>
            <a:endParaRPr lang="ru-RU" dirty="0"/>
          </a:p>
          <a:p>
            <a:endParaRPr lang="ru-RU" dirty="0"/>
          </a:p>
        </p:txBody>
      </p:sp>
      <p:pic>
        <p:nvPicPr>
          <p:cNvPr id="2050" name="Picture 2" descr="C:\Users\1\OneDrive\Рабочий стол\слайд хірургія\Без названи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620688"/>
            <a:ext cx="5544616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29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8063904" cy="564479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завдання курсу  </a:t>
            </a:r>
            <a:r>
              <a:rPr lang="ru-RU" sz="2400" b="0" dirty="0">
                <a:solidFill>
                  <a:srgbClr val="FF0000"/>
                </a:solidFill>
                <a:effectLst/>
              </a:rPr>
              <a:t>Сучасні стратегії оперативної хірургії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052736"/>
            <a:ext cx="8062912" cy="5472608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uk-UA" dirty="0" smtClean="0"/>
              <a:t>-</a:t>
            </a:r>
            <a:r>
              <a:rPr lang="uk-UA" dirty="0"/>
              <a:t> </a:t>
            </a:r>
            <a:r>
              <a:rPr lang="uk-UA" dirty="0" smtClean="0"/>
              <a:t>Оволодіння </a:t>
            </a:r>
            <a:r>
              <a:rPr lang="uk-UA" dirty="0"/>
              <a:t>систематизованими знаннями з будови тіла людини в різних ділянках та </a:t>
            </a:r>
            <a:r>
              <a:rPr lang="uk-UA" dirty="0" smtClean="0"/>
              <a:t>формування </a:t>
            </a:r>
            <a:r>
              <a:rPr lang="uk-UA" dirty="0"/>
              <a:t>практичних </a:t>
            </a:r>
            <a:r>
              <a:rPr lang="uk-UA" dirty="0" smtClean="0"/>
              <a:t>умінь, клініко-анатомічні обґрунтування виконання оперативних </a:t>
            </a:r>
            <a:r>
              <a:rPr lang="uk-UA" dirty="0"/>
              <a:t>доступів та оперативних прийомів; </a:t>
            </a:r>
            <a:endParaRPr lang="ru-RU" dirty="0"/>
          </a:p>
          <a:p>
            <a:pPr marL="514350" indent="-514350" algn="just">
              <a:buFont typeface="+mj-lt"/>
              <a:buAutoNum type="arabicPeriod"/>
            </a:pPr>
            <a:r>
              <a:rPr lang="uk-UA" dirty="0"/>
              <a:t>- Оволодіння студентами навиками догляду за хірургічними хворими, основами клінічного обстеження хірургічних хворих;</a:t>
            </a:r>
            <a:endParaRPr lang="ru-RU" dirty="0"/>
          </a:p>
          <a:p>
            <a:pPr marL="514350" indent="-514350" algn="just">
              <a:buFont typeface="+mj-lt"/>
              <a:buAutoNum type="arabicPeriod"/>
            </a:pPr>
            <a:r>
              <a:rPr lang="uk-UA" dirty="0"/>
              <a:t> - Знайомство з принципами хірургічних методів лікування і семіотикою основних видів хірургічних захворювань; </a:t>
            </a:r>
            <a:endParaRPr lang="ru-RU" dirty="0"/>
          </a:p>
          <a:p>
            <a:pPr marL="514350" indent="-514350" algn="just">
              <a:buFont typeface="+mj-lt"/>
              <a:buAutoNum type="arabicPeriod"/>
            </a:pPr>
            <a:r>
              <a:rPr lang="uk-UA" dirty="0" smtClean="0"/>
              <a:t>- </a:t>
            </a:r>
            <a:r>
              <a:rPr lang="uk-UA" dirty="0"/>
              <a:t>оволодіння навичками користування хірургічними інструментами, розтину і з'єднання м'яких тканин, тимчасової і остаточної зупинки кровотечі, технікою кишкових швів і </a:t>
            </a:r>
            <a:r>
              <a:rPr lang="uk-UA" dirty="0" err="1"/>
              <a:t>співусть</a:t>
            </a:r>
            <a:r>
              <a:rPr lang="uk-UA" dirty="0"/>
              <a:t>, доступів до магістральних судин та нервів кінцівок, </a:t>
            </a:r>
            <a:r>
              <a:rPr lang="uk-UA" dirty="0" err="1"/>
              <a:t>венесекції</a:t>
            </a:r>
            <a:r>
              <a:rPr lang="uk-UA" dirty="0"/>
              <a:t> і венепункції, перев’язки судин, оволодіння навичками оперативних доступів і оперативних прийомів на трупному матеріальні або на тваринах, а також засвоєння теоретичних знань та практичних навичок з питань антисептики, асептики, анестезіології, клінічних проявів ушкоджень, хірургічної інфекції, невідкладних станів, основних принципів діагностики, лікування і профілактики. </a:t>
            </a:r>
            <a:endParaRPr lang="ru-RU" dirty="0"/>
          </a:p>
          <a:p>
            <a:pPr marL="514350" indent="-514350" algn="just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724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/>
          </a:bodyPr>
          <a:lstStyle/>
          <a:p>
            <a:r>
              <a:rPr lang="uk-UA" sz="2400" dirty="0" smtClean="0"/>
              <a:t>Важливі теми курсу</a:t>
            </a:r>
            <a:endParaRPr lang="ru-RU" sz="2400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107504" y="476672"/>
            <a:ext cx="8856984" cy="6264696"/>
          </a:xfrm>
        </p:spPr>
        <p:txBody>
          <a:bodyPr>
            <a:noAutofit/>
          </a:bodyPr>
          <a:lstStyle/>
          <a:p>
            <a:r>
              <a:rPr lang="uk-UA" sz="1600" dirty="0" smtClean="0"/>
              <a:t>Тема 1. </a:t>
            </a:r>
            <a:r>
              <a:rPr lang="uk-UA" sz="1600" dirty="0" smtClean="0"/>
              <a:t>Клінічна </a:t>
            </a:r>
            <a:r>
              <a:rPr lang="uk-UA" sz="1600" dirty="0" smtClean="0"/>
              <a:t>анатомія передньо-бокової стінки живота. Анатомо-фізіологічне обґрунтування </a:t>
            </a:r>
            <a:r>
              <a:rPr lang="uk-UA" sz="1600" dirty="0" err="1" smtClean="0"/>
              <a:t>доступів</a:t>
            </a:r>
            <a:r>
              <a:rPr lang="uk-UA" sz="1600" dirty="0" smtClean="0"/>
              <a:t> до органів черевної порожнини. Оперативне лікування пупкових гриж та гриж білої лінії живота. Хірургічна анатомія пахвинного каналу, його вмісту у чоловіків та жінок. Шов шкіри. Кишковий шов.</a:t>
            </a:r>
          </a:p>
          <a:p>
            <a:r>
              <a:rPr lang="uk-UA" sz="1600" dirty="0" smtClean="0"/>
              <a:t>Тема 2. </a:t>
            </a:r>
            <a:r>
              <a:rPr lang="uk-UA" sz="1600" dirty="0"/>
              <a:t>Клінічна </a:t>
            </a:r>
            <a:r>
              <a:rPr lang="uk-UA" sz="1600" dirty="0" smtClean="0"/>
              <a:t>анатомія грудної клітки, межі поділ на ділянки. </a:t>
            </a:r>
            <a:r>
              <a:rPr lang="uk-UA" sz="1600" dirty="0"/>
              <a:t>Клінічна </a:t>
            </a:r>
            <a:r>
              <a:rPr lang="uk-UA" sz="1600" dirty="0" smtClean="0"/>
              <a:t>анатомія підключичної ділянки. Оперативні втручання на молочній залозі при гнійних </a:t>
            </a:r>
            <a:r>
              <a:rPr lang="uk-UA" sz="1600" dirty="0" err="1" smtClean="0"/>
              <a:t>маститах</a:t>
            </a:r>
            <a:r>
              <a:rPr lang="uk-UA" sz="1600" dirty="0" smtClean="0"/>
              <a:t>, доброякісних і злоякісних новоутвореннях. Оголення і перев’язка підключичної артерії, пункція підключичної вени. Топографічна анатомія власне грудної стінки. </a:t>
            </a:r>
          </a:p>
          <a:p>
            <a:r>
              <a:rPr lang="uk-UA" sz="1600" dirty="0" smtClean="0"/>
              <a:t>Тема 3. Кісткова основа малого тазу, з’єднання кісток, зовнішні орієнтири для визначення розмірів таза. Поділ на поверхи. Хід очеревини в порожнині чоловічого і жіночого таза, складки, заглибини. Діагностика і способи дренування </a:t>
            </a:r>
            <a:r>
              <a:rPr lang="uk-UA" sz="1600" dirty="0" err="1" smtClean="0"/>
              <a:t>пельвіоперитоніту</a:t>
            </a:r>
            <a:r>
              <a:rPr lang="uk-UA" sz="1600" dirty="0" smtClean="0"/>
              <a:t>. Фасції і клітковинні простори підочеревинного поверху.  Хірургічна анатомія органів малого тазу: матки, яєчників, сечового міхура, простати, прямої кишки. </a:t>
            </a:r>
          </a:p>
          <a:p>
            <a:r>
              <a:rPr lang="uk-UA" sz="1600" dirty="0" smtClean="0"/>
              <a:t>Тема  4. </a:t>
            </a:r>
            <a:r>
              <a:rPr lang="uk-UA" sz="1600" dirty="0"/>
              <a:t>Клінічна </a:t>
            </a:r>
            <a:r>
              <a:rPr lang="uk-UA" sz="1600" dirty="0" smtClean="0"/>
              <a:t>анатомія верхньої кінцівки. Поділ на ділянки. Межі, шари, судини, нерви. Шляхи поширення гнійних процесів на верхній кінцівці і розрізи при них. Оголення судин і нервів на верхній кінцівці </a:t>
            </a:r>
            <a:r>
              <a:rPr lang="uk-UA" sz="1600" dirty="0" smtClean="0"/>
              <a:t>(операції </a:t>
            </a:r>
            <a:r>
              <a:rPr lang="uk-UA" sz="1600" dirty="0" smtClean="0"/>
              <a:t>на трупному матеріалі). Сухожилковий шов.</a:t>
            </a:r>
          </a:p>
          <a:p>
            <a:r>
              <a:rPr lang="uk-UA" sz="1600" dirty="0" smtClean="0"/>
              <a:t>Тема 5. </a:t>
            </a:r>
            <a:r>
              <a:rPr lang="uk-UA" sz="1600" dirty="0"/>
              <a:t>Клінічна </a:t>
            </a:r>
            <a:r>
              <a:rPr lang="uk-UA" sz="1600" dirty="0" smtClean="0"/>
              <a:t>анатомія сідничної ділянки і нижньої кінцівки. Хірургічна анатомія кульшового суглоба. Пункція кульшового суглоба. Оголення і шов сідничного нерва. «Оголення та перев’язка судин кінцівок» (операція на тваринах та трупі). Судинний шов.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4756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5682"/>
            <a:ext cx="5616624" cy="1143000"/>
          </a:xfrm>
        </p:spPr>
        <p:txBody>
          <a:bodyPr/>
          <a:lstStyle/>
          <a:p>
            <a:pPr algn="just"/>
            <a:r>
              <a:rPr lang="uk-UA" dirty="0" smtClean="0"/>
              <a:t>Запрошуємо на курс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196752"/>
            <a:ext cx="3163496" cy="20882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373787"/>
            <a:ext cx="2453623" cy="37170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79" y="3933056"/>
            <a:ext cx="3231095" cy="213285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9" y="3922538"/>
            <a:ext cx="2952328" cy="2143373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563889" y="1050348"/>
            <a:ext cx="487146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/>
              <a:t>Сучасні стратегії </a:t>
            </a:r>
          </a:p>
          <a:p>
            <a:r>
              <a:rPr lang="uk-UA" sz="4000" dirty="0" smtClean="0"/>
              <a:t>оперативної хірургії</a:t>
            </a:r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10240474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141</TotalTime>
  <Words>541</Words>
  <Application>Microsoft Office PowerPoint</Application>
  <PresentationFormat>Экран (4:3)</PresentationFormat>
  <Paragraphs>26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Franklin Gothic Book</vt:lpstr>
      <vt:lpstr>Wingdings 2</vt:lpstr>
      <vt:lpstr>Техническая</vt:lpstr>
      <vt:lpstr>Презентация PowerPoint</vt:lpstr>
      <vt:lpstr>     Актуальність дисципліни</vt:lpstr>
      <vt:lpstr>Презентация PowerPoint</vt:lpstr>
      <vt:lpstr>завдання курсу  Сучасні стратегії оперативної хірургії</vt:lpstr>
      <vt:lpstr>Важливі теми курсу</vt:lpstr>
      <vt:lpstr>Запрошуємо на курс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Николай</cp:lastModifiedBy>
  <cp:revision>16</cp:revision>
  <dcterms:created xsi:type="dcterms:W3CDTF">2022-05-14T18:56:21Z</dcterms:created>
  <dcterms:modified xsi:type="dcterms:W3CDTF">2022-05-16T06:34:09Z</dcterms:modified>
</cp:coreProperties>
</file>