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7" r:id="rId1"/>
  </p:sldMasterIdLst>
  <p:notesMasterIdLst>
    <p:notesMasterId r:id="rId11"/>
  </p:notesMasterIdLst>
  <p:handoutMasterIdLst>
    <p:handoutMasterId r:id="rId12"/>
  </p:handoutMasterIdLst>
  <p:sldIdLst>
    <p:sldId id="270" r:id="rId2"/>
    <p:sldId id="271" r:id="rId3"/>
    <p:sldId id="263" r:id="rId4"/>
    <p:sldId id="275" r:id="rId5"/>
    <p:sldId id="265" r:id="rId6"/>
    <p:sldId id="277" r:id="rId7"/>
    <p:sldId id="276" r:id="rId8"/>
    <p:sldId id="278" r:id="rId9"/>
    <p:sldId id="273" r:id="rId10"/>
  </p:sldIdLst>
  <p:sldSz cx="9144000" cy="6858000" type="screen4x3"/>
  <p:notesSz cx="6858000" cy="9144000"/>
  <p:custDataLst>
    <p:tags r:id="rId13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399FF"/>
    <a:srgbClr val="666699"/>
    <a:srgbClr val="04374A"/>
    <a:srgbClr val="E5907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88" autoAdjust="0"/>
    <p:restoredTop sz="84583" autoAdjust="0"/>
  </p:normalViewPr>
  <p:slideViewPr>
    <p:cSldViewPr>
      <p:cViewPr varScale="1">
        <p:scale>
          <a:sx n="94" d="100"/>
          <a:sy n="94" d="100"/>
        </p:scale>
        <p:origin x="-204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49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663A1-BE93-4F19-BCAE-33E954C20B2B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DF26E-F902-4582-B614-0C9EE35F21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43283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39676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50000"/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lumMod val="75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574268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омер слайда 5"/>
          <p:cNvSpPr txBox="1">
            <a:spLocks/>
          </p:cNvSpPr>
          <p:nvPr userDrawn="1"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620586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622485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789412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370860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372435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599846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439563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064817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307222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6875910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824033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7171014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780950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0067681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326111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омер слайда 5"/>
          <p:cNvSpPr txBox="1">
            <a:spLocks/>
          </p:cNvSpPr>
          <p:nvPr userDrawn="1"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3" name="Заголовок 1"/>
          <p:cNvSpPr>
            <a:spLocks noGrp="1"/>
          </p:cNvSpPr>
          <p:nvPr>
            <p:ph type="title"/>
          </p:nvPr>
        </p:nvSpPr>
        <p:spPr>
          <a:xfrm>
            <a:off x="107504" y="45855"/>
            <a:ext cx="8928992" cy="10486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4" name="Текст 2"/>
          <p:cNvSpPr>
            <a:spLocks noGrp="1"/>
          </p:cNvSpPr>
          <p:nvPr>
            <p:ph idx="1"/>
          </p:nvPr>
        </p:nvSpPr>
        <p:spPr>
          <a:xfrm>
            <a:off x="179512" y="1340768"/>
            <a:ext cx="8856984" cy="4968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hyperlink" Target="https://presentation-creation.ru/" TargetMode="Externa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cxnSp>
          <p:nvCxnSpPr>
            <p:cNvPr id="7" name="Straight Connector 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Freeform 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50000"/>
                <a:alpha val="7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10.01.2025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8" name="Рисунок 17">
            <a:hlinkClick r:id="rId19"/>
          </p:cNvPr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12075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  <p:sldLayoutId id="2147483720" r:id="rId13"/>
    <p:sldLayoutId id="2147483721" r:id="rId14"/>
    <p:sldLayoutId id="2147483722" r:id="rId15"/>
    <p:sldLayoutId id="2147483723" r:id="rId16"/>
    <p:sldLayoutId id="2147483650" r:id="rId17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149" y="116631"/>
            <a:ext cx="8856984" cy="1094503"/>
          </a:xfrm>
        </p:spPr>
        <p:txBody>
          <a:bodyPr/>
          <a:lstStyle/>
          <a:p>
            <a:pPr algn="ctr"/>
            <a:r>
              <a:rPr lang="uk-UA" sz="1800" b="1" dirty="0">
                <a:solidFill>
                  <a:schemeClr val="tx1"/>
                </a:solidFill>
              </a:rPr>
              <a:t>МІНІСТЕРСТВО ОХОРОНИ ЗДОРОВ</a:t>
            </a:r>
            <a:r>
              <a:rPr lang="en-US" sz="1800" b="1" dirty="0">
                <a:solidFill>
                  <a:schemeClr val="tx1"/>
                </a:solidFill>
              </a:rPr>
              <a:t>’</a:t>
            </a:r>
            <a:r>
              <a:rPr lang="uk-UA" sz="1800" b="1" dirty="0">
                <a:solidFill>
                  <a:schemeClr val="tx1"/>
                </a:solidFill>
              </a:rPr>
              <a:t>Я УКРАЇНИ</a:t>
            </a:r>
            <a:br>
              <a:rPr lang="uk-UA" sz="1800" b="1" dirty="0">
                <a:solidFill>
                  <a:schemeClr val="tx1"/>
                </a:solidFill>
              </a:rPr>
            </a:br>
            <a:r>
              <a:rPr lang="uk-UA" sz="1800" b="1" dirty="0">
                <a:solidFill>
                  <a:schemeClr val="tx1"/>
                </a:solidFill>
              </a:rPr>
              <a:t>ВІННИЦЬКИЙ НАЦІОНАЛЬНИЙ МЕДИЧНИЙ УНІВЕРСИТЕТ ІМ. М.І. ПИРОГОВА</a:t>
            </a:r>
            <a:r>
              <a:rPr lang="en-US" sz="1800" b="1" dirty="0"/>
              <a:t/>
            </a:r>
            <a:br>
              <a:rPr lang="en-US" sz="1800" b="1" dirty="0"/>
            </a:br>
            <a:r>
              <a:rPr lang="uk-UA" sz="1800" b="1" dirty="0" smtClean="0">
                <a:solidFill>
                  <a:schemeClr val="tx1"/>
                </a:solidFill>
              </a:rPr>
              <a:t>кафедра фармації</a:t>
            </a:r>
            <a:endParaRPr lang="uk-UA" sz="1800" b="1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6" y="1968318"/>
            <a:ext cx="9144000" cy="1096899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uk-UA" sz="4600" b="1" dirty="0" smtClean="0">
                <a:solidFill>
                  <a:schemeClr val="tx1"/>
                </a:solidFill>
              </a:rPr>
              <a:t>АНАЛІЗ ЕКОНОМІЧНОЇ ДІЯЛЬНОСТІ ФАРМАЦЕВТИЧНИХ ПІДПРИЄМСТВ</a:t>
            </a:r>
          </a:p>
          <a:p>
            <a:endParaRPr 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22610" y="2917538"/>
            <a:ext cx="7128792" cy="2132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969895" algn="ctr"/>
                <a:tab pos="5940425" algn="r"/>
                <a:tab pos="5940425" algn="r"/>
              </a:tabLst>
            </a:pPr>
            <a:r>
              <a:rPr lang="uk-UA" dirty="0" smtClean="0">
                <a:latin typeface="Trebuchet MS" panose="020B0603020202020204" pitchFamily="34" charset="0"/>
                <a:ea typeface="Times New Roman" panose="02020603050405020304" pitchFamily="18" charset="0"/>
              </a:rPr>
              <a:t>підготовки фахівців другого (магістерського) рівня вищої освіти</a:t>
            </a:r>
            <a:endParaRPr lang="en-US" dirty="0" smtClean="0">
              <a:latin typeface="Trebuchet MS" panose="020B06030202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30000"/>
              </a:lnSpc>
              <a:spcAft>
                <a:spcPts val="0"/>
              </a:spcAft>
              <a:tabLst>
                <a:tab pos="2969895" algn="ctr"/>
                <a:tab pos="5940425" algn="r"/>
                <a:tab pos="5940425" algn="r"/>
              </a:tabLst>
            </a:pPr>
            <a:r>
              <a:rPr lang="uk-UA" dirty="0" smtClean="0">
                <a:latin typeface="Trebuchet MS" panose="020B0603020202020204" pitchFamily="34" charset="0"/>
                <a:ea typeface="Times New Roman" panose="02020603050405020304" pitchFamily="18" charset="0"/>
              </a:rPr>
              <a:t>кваліфікації освітньої «Магістр фармації»</a:t>
            </a:r>
            <a:endParaRPr lang="en-US" dirty="0" smtClean="0">
              <a:latin typeface="Trebuchet MS" panose="020B06030202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30000"/>
              </a:lnSpc>
              <a:spcAft>
                <a:spcPts val="0"/>
              </a:spcAft>
              <a:tabLst>
                <a:tab pos="2969895" algn="ctr"/>
                <a:tab pos="5940425" algn="r"/>
                <a:tab pos="5940425" algn="r"/>
              </a:tabLst>
            </a:pPr>
            <a:r>
              <a:rPr lang="uk-UA" dirty="0" smtClean="0">
                <a:latin typeface="Trebuchet MS" panose="020B0603020202020204" pitchFamily="34" charset="0"/>
                <a:ea typeface="Times New Roman" panose="02020603050405020304" pitchFamily="18" charset="0"/>
              </a:rPr>
              <a:t>кваліфікації професійної «Фармацевт»</a:t>
            </a:r>
            <a:endParaRPr lang="en-US" dirty="0" smtClean="0">
              <a:latin typeface="Trebuchet MS" panose="020B06030202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30000"/>
              </a:lnSpc>
              <a:spcAft>
                <a:spcPts val="0"/>
              </a:spcAft>
              <a:tabLst>
                <a:tab pos="2969895" algn="ctr"/>
                <a:tab pos="5940425" algn="r"/>
                <a:tab pos="5940425" algn="r"/>
              </a:tabLst>
            </a:pPr>
            <a:r>
              <a:rPr lang="uk-UA" dirty="0" smtClean="0">
                <a:latin typeface="Trebuchet MS" panose="020B0603020202020204" pitchFamily="34" charset="0"/>
                <a:ea typeface="Times New Roman" panose="02020603050405020304" pitchFamily="18" charset="0"/>
              </a:rPr>
              <a:t>галузі знань 22 «Охорона здоров’я»</a:t>
            </a:r>
            <a:endParaRPr lang="en-US" dirty="0" smtClean="0">
              <a:latin typeface="Trebuchet MS" panose="020B06030202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30000"/>
              </a:lnSpc>
              <a:spcAft>
                <a:spcPts val="0"/>
              </a:spcAft>
              <a:tabLst>
                <a:tab pos="2969895" algn="ctr"/>
                <a:tab pos="5940425" algn="r"/>
                <a:tab pos="5940425" algn="r"/>
              </a:tabLst>
            </a:pPr>
            <a:r>
              <a:rPr lang="uk-UA" dirty="0" smtClean="0">
                <a:latin typeface="Trebuchet MS" panose="020B0603020202020204" pitchFamily="34" charset="0"/>
                <a:ea typeface="Times New Roman" panose="02020603050405020304" pitchFamily="18" charset="0"/>
              </a:rPr>
              <a:t>спеціальності 226 «Фармація, промислова фармація»</a:t>
            </a:r>
            <a:endParaRPr lang="en-US" dirty="0" smtClean="0">
              <a:latin typeface="Trebuchet MS" panose="020B0603020202020204" pitchFamily="34" charset="0"/>
              <a:ea typeface="Times New Roman" panose="02020603050405020304" pitchFamily="18" charset="0"/>
            </a:endParaRPr>
          </a:p>
          <a:p>
            <a:pPr algn="ctr">
              <a:lnSpc>
                <a:spcPct val="130000"/>
              </a:lnSpc>
              <a:spcAft>
                <a:spcPts val="0"/>
              </a:spcAft>
              <a:tabLst>
                <a:tab pos="2969895" algn="ctr"/>
                <a:tab pos="5940425" algn="r"/>
                <a:tab pos="5940425" algn="r"/>
              </a:tabLst>
            </a:pPr>
            <a:endParaRPr lang="en-US" dirty="0">
              <a:latin typeface="Trebuchet MS" panose="020B0603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31840" y="1481666"/>
            <a:ext cx="25202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400" dirty="0">
                <a:latin typeface="Trebuchet MS" panose="020B0603020202020204" pitchFamily="34" charset="0"/>
                <a:ea typeface="Times New Roman" panose="02020603050405020304" pitchFamily="18" charset="0"/>
              </a:rPr>
              <a:t>курс за вибором</a:t>
            </a:r>
            <a:endParaRPr lang="en-US" sz="2400" dirty="0">
              <a:latin typeface="Trebuchet MS" panose="020B0603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6" name="AutoShape 4" descr="Економічний аналіз АКУП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4727264"/>
            <a:ext cx="3240360" cy="1743075"/>
          </a:xfrm>
          <a:prstGeom prst="rect">
            <a:avLst/>
          </a:prstGeom>
        </p:spPr>
      </p:pic>
      <p:pic>
        <p:nvPicPr>
          <p:cNvPr id="1030" name="Picture 6" descr="Економічний аналіз / IS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7485" y="4727264"/>
            <a:ext cx="3394875" cy="17430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Вінницький національний медичний університет ім. М. І. Пирогова — Вікіпедія">
            <a:extLst>
              <a:ext uri="{FF2B5EF4-FFF2-40B4-BE49-F238E27FC236}">
                <a16:creationId xmlns="" xmlns:a16="http://schemas.microsoft.com/office/drawing/2014/main" id="{7673FAD0-25C2-4AE8-8F18-4DB860B61D6B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325" y="908720"/>
            <a:ext cx="936104" cy="100433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CB59518C-5037-4F50-87A9-2DD2D7AE937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950" y="911533"/>
            <a:ext cx="1357322" cy="100433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522569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116632"/>
            <a:ext cx="6347713" cy="648072"/>
          </a:xfrm>
        </p:spPr>
        <p:txBody>
          <a:bodyPr>
            <a:normAutofit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 курсу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8" y="908720"/>
            <a:ext cx="7202762" cy="4104457"/>
          </a:xfrm>
        </p:spPr>
        <p:txBody>
          <a:bodyPr>
            <a:norm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Курс за вибором </a:t>
            </a:r>
            <a:r>
              <a:rPr lang="uk-UA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«Аналіз економічної діяльності </a:t>
            </a:r>
            <a:r>
              <a:rPr lang="uk-UA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фармацевтичних</a:t>
            </a:r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підприємств»</a:t>
            </a:r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належить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циклу дисциплін професійно-орієнтованої підготовки фахівців спеціальності 226 «Фармація, промислова фармація». </a:t>
            </a:r>
            <a:endParaRPr lang="uk-UA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надає здобувачами вищої освіти базові 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знання з 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господарської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суб'єктів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підприємницької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оволодіння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організацією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методологією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економічного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уміння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використовувати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теоретичні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практичній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виходячи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концептуальних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основ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ринкової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економіки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 важливою ланкою у формуванні профілю магістра фармації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 відноситься до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елективних 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дисциплін.</a:t>
            </a:r>
            <a:endParaRPr lang="uk-UA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Економічний аналіз і актуальні тенденції: прогноз на 2019-2021 роки (cічень  2019) » Ukrainian Think Tanks Liaison Office in Brussel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985760"/>
            <a:ext cx="3735367" cy="17716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10760" y="5013177"/>
            <a:ext cx="3312368" cy="180128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694674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88640"/>
            <a:ext cx="7776864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 курсу</a:t>
            </a:r>
          </a:p>
          <a:p>
            <a:pPr algn="ctr"/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Фінансовий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підприємства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характеризується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сукупністю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відображають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фінансових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коштів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ринковій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економіці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фінансовий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підприємства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відображає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кінцеві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кінцеві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підприємства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впливають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фармацевтичної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населенню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рівень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лікарських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аптечних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підприємств.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Економічний аналіз підприємств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857287"/>
            <a:ext cx="3547095" cy="18478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4857287"/>
            <a:ext cx="3456384" cy="184785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041663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908720"/>
            <a:ext cx="77048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здобувачів вищої освіти </a:t>
            </a:r>
            <a:r>
              <a:rPr lang="uk-UA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 важливих знань, вмінь та навичок щодо проведення економічного аналізу аптечних підприємств;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здобуття </a:t>
            </a:r>
            <a:r>
              <a:rPr lang="uk-UA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системних знань про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сукупність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відображають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фінансових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коштів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аптечного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підприємства</a:t>
            </a:r>
            <a:r>
              <a:rPr lang="uk-UA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uk-UA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досконале володіння знаннями щодо методів та прийомів здійснення </a:t>
            </a:r>
            <a:r>
              <a:rPr lang="uk-UA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фінансовного</a:t>
            </a:r>
            <a:r>
              <a:rPr lang="uk-UA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аналізу аптечних підприємств.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260648"/>
            <a:ext cx="7776864" cy="810502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Завданнями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курсу 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Статистика, економіка, економічний аналіз (контрольні, ІНДЗ, курсові) -  Освіта / Спорт Луцьк на Ol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149080"/>
            <a:ext cx="3006080" cy="20162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4325040"/>
            <a:ext cx="2952328" cy="21431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716199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45855"/>
            <a:ext cx="8928992" cy="934873"/>
          </a:xfrm>
        </p:spPr>
        <p:txBody>
          <a:bodyPr/>
          <a:lstStyle/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 курсу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7975" y="692696"/>
            <a:ext cx="836848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kern="0" dirty="0">
                <a:solidFill>
                  <a:prstClr val="black"/>
                </a:solidFill>
                <a:latin typeface="Trebuchet MS" panose="020B0603020202020204" pitchFamily="34" charset="0"/>
              </a:rPr>
              <a:t>Даний курс передбачає засвоєння матеріалу щодо: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изначення основних показників економічного аналізу, таких як прибуток, дохід та рентабельність;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міння здійснювати правильні управлінські рішення на підставі економічних розрахунків;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здійснення прогнозування та планування економічних процесів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розробки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подальшого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прибуткової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підприємства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AutoShape 4" descr="Презентация PowerPoin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5" name="AutoShape 6" descr="Презентация PowerPoin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4393203"/>
            <a:ext cx="3156198" cy="207529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4393203"/>
            <a:ext cx="3384376" cy="199014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649047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45855"/>
            <a:ext cx="8928992" cy="1006881"/>
          </a:xfrm>
        </p:spPr>
        <p:txBody>
          <a:bodyPr/>
          <a:lstStyle/>
          <a:p>
            <a:r>
              <a:rPr lang="uk-UA" dirty="0"/>
              <a:t>Матеріально-технічне забезпечення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836712"/>
            <a:ext cx="7103297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>
                <a:latin typeface="Trebuchet MS" panose="020B0603020202020204" pitchFamily="34" charset="0"/>
              </a:rPr>
              <a:t>Для проведення навчального процесу кафедра фармації  має повне матеріально-технічне забезпечення: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>
                <a:latin typeface="Trebuchet MS" panose="020B0603020202020204" pitchFamily="34" charset="0"/>
              </a:rPr>
              <a:t>обладнані навчальні кімнати, </a:t>
            </a:r>
            <a:r>
              <a:rPr lang="uk-UA" sz="2000" dirty="0" err="1">
                <a:latin typeface="Trebuchet MS" panose="020B0603020202020204" pitchFamily="34" charset="0"/>
              </a:rPr>
              <a:t>комп</a:t>
            </a:r>
            <a:r>
              <a:rPr lang="en-US" sz="2000" dirty="0">
                <a:latin typeface="Trebuchet MS" panose="020B0603020202020204" pitchFamily="34" charset="0"/>
              </a:rPr>
              <a:t>’</a:t>
            </a:r>
            <a:r>
              <a:rPr lang="uk-UA" sz="2000" dirty="0" err="1">
                <a:latin typeface="Trebuchet MS" panose="020B0603020202020204" pitchFamily="34" charset="0"/>
              </a:rPr>
              <a:t>ютери</a:t>
            </a:r>
            <a:r>
              <a:rPr lang="uk-UA" sz="2000" dirty="0">
                <a:latin typeface="Trebuchet MS" panose="020B0603020202020204" pitchFamily="34" charset="0"/>
              </a:rPr>
              <a:t>, підключені до мережі інтернет, ноутбуки, мультимедійні проектори, ксерокс, принтери;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sz="2000" dirty="0">
                <a:latin typeface="Trebuchet MS" panose="020B0603020202020204" pitchFamily="34" charset="0"/>
              </a:rPr>
              <a:t>м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атеріали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презентацій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лекцій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аудіосупроводом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методичні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рекомендації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практичних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занять та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самостійної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роботи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здобувачів вищої освіти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перелік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теоретичних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питань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підсумкового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контролю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тестові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завдання</a:t>
            </a: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с</a:t>
            </a:r>
            <a:r>
              <a:rPr lang="uk-UA" sz="2000" dirty="0" err="1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итуаційні</a:t>
            </a:r>
            <a:r>
              <a:rPr lang="uk-UA" sz="2000" dirty="0">
                <a:solidFill>
                  <a:prstClr val="black"/>
                </a:solidFill>
                <a:latin typeface="Trebuchet MS" panose="020B0603020202020204" pitchFamily="34" charset="0"/>
                <a:cs typeface="Times New Roman" panose="02020603050405020304" pitchFamily="18" charset="0"/>
              </a:rPr>
              <a:t> задачі.</a:t>
            </a:r>
            <a:endParaRPr lang="ru-RU" sz="2000" dirty="0">
              <a:solidFill>
                <a:prstClr val="black"/>
              </a:solidFill>
              <a:latin typeface="Trebuchet MS" panose="020B0603020202020204" pitchFamily="34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Лист-роз'яснення МОН щодо організації дистанційного навчання: найголовніше  » Управління освіти Чернігівської міської ради - м. Чернігів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717032"/>
            <a:ext cx="3168352" cy="30113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774521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44624"/>
            <a:ext cx="712879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Отже, для тих, хто хоче вільно володіти всіма методиками здійснення економічного аналізу, хто хоче мати прибуткове аптечне підприємство, хто хоче вміти прогнозувати банкрутство та знати всі шляхи його подолання  - тоді вам до нас, на курс 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«Аналіз економічної діяльності фармацевтичних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підприємств</a:t>
            </a:r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»!!!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7944" y="3584054"/>
            <a:ext cx="3888432" cy="286928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584054"/>
            <a:ext cx="3384376" cy="279727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39469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534401" cy="1320800"/>
          </a:xfrm>
        </p:spPr>
        <p:txBody>
          <a:bodyPr>
            <a:noAutofit/>
          </a:bodyPr>
          <a:lstStyle/>
          <a:p>
            <a:pPr algn="ctr"/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Симуляційний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центр «Фармація»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764704"/>
            <a:ext cx="8712968" cy="5276659"/>
          </a:xfrm>
        </p:spPr>
        <p:txBody>
          <a:bodyPr>
            <a:noAutofit/>
          </a:bodyPr>
          <a:lstStyle/>
          <a:p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навчально-науковому </a:t>
            </a:r>
            <a:r>
              <a:rPr lang="uk-UA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симуляційному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центрі практичної підготовки фармацевтів проводяться для здобувачів вищої освіти фармацевтичного факультету практична підготовка з опанування ними практичних навичок, набуття фахових </a:t>
            </a:r>
            <a:r>
              <a:rPr lang="uk-UA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компетентностей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досягнення програмних результатів навчання згідно з вимогами </a:t>
            </a:r>
            <a:r>
              <a:rPr lang="uk-UA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освітньопрофесійної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програми «Фармації». 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B4D3D8D6-0F88-4348-A58E-E29FD4DF6E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204864"/>
            <a:ext cx="4499992" cy="337499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1D6168EA-FB7A-47CA-9121-0FB53E34DE3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4020" y="3573016"/>
            <a:ext cx="4379979" cy="328498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161732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узыкальные поздравления с днем Татьяны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852936"/>
            <a:ext cx="2733675" cy="360045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196752"/>
            <a:ext cx="4722847" cy="2088232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259632" y="237762"/>
            <a:ext cx="5826719" cy="801856"/>
          </a:xfrm>
        </p:spPr>
        <p:txBody>
          <a:bodyPr/>
          <a:lstStyle/>
          <a:p>
            <a:r>
              <a:rPr lang="uk-UA" b="1" dirty="0" smtClean="0"/>
              <a:t>Дякую за увагу!</a:t>
            </a:r>
            <a:endParaRPr lang="en-US" b="1" dirty="0"/>
          </a:p>
        </p:txBody>
      </p:sp>
    </p:spTree>
    <p:extLst>
      <p:ext uri="{BB962C8B-B14F-4D97-AF65-F5344CB8AC3E}">
        <p14:creationId xmlns="" xmlns:p14="http://schemas.microsoft.com/office/powerpoint/2010/main" val="11964020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5fd51dbc90a3f8217e2711ee16dbfc146b089d7"/>
</p:tagLst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2246</TotalTime>
  <Words>454</Words>
  <Application>Microsoft Office PowerPoint</Application>
  <PresentationFormat>Экран (4:3)</PresentationFormat>
  <Paragraphs>40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Аспект</vt:lpstr>
      <vt:lpstr>МІНІСТЕРСТВО ОХОРОНИ ЗДОРОВ’Я УКРАЇНИ ВІННИЦЬКИЙ НАЦІОНАЛЬНИЙ МЕДИЧНИЙ УНІВЕРСИТЕТ ІМ. М.І. ПИРОГОВА кафедра фармації</vt:lpstr>
      <vt:lpstr>Характеристика курсу  </vt:lpstr>
      <vt:lpstr>Слайд 3</vt:lpstr>
      <vt:lpstr>Завданнями курсу є</vt:lpstr>
      <vt:lpstr>Переваги курсу</vt:lpstr>
      <vt:lpstr>Матеріально-технічне забезпечення</vt:lpstr>
      <vt:lpstr>Слайд 7</vt:lpstr>
      <vt:lpstr>Симуляційний центр «Фармація» </vt:lpstr>
      <vt:lpstr>Дякую за увагу!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Абстрактные синие волнистые фигуры</dc:title>
  <dc:creator>obstinate</dc:creator>
  <dc:description>Шаблон презентации с сайта https://presentation-creation.ru/</dc:description>
  <cp:lastModifiedBy>farm6</cp:lastModifiedBy>
  <cp:revision>802</cp:revision>
  <dcterms:created xsi:type="dcterms:W3CDTF">2018-02-25T09:09:03Z</dcterms:created>
  <dcterms:modified xsi:type="dcterms:W3CDTF">2025-01-10T12:06:27Z</dcterms:modified>
</cp:coreProperties>
</file>