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65926" y="4276728"/>
            <a:ext cx="7860144" cy="1711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>
                <a:solidFill>
                  <a:srgbClr val="C00000"/>
                </a:solidFill>
                <a:latin typeface="Calibri"/>
              </a:rPr>
              <a:t>ВК 3.11 Технології виготовлення зубних протезів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sz="3000" b="1" dirty="0" err="1">
                <a:solidFill>
                  <a:srgbClr val="002060"/>
                </a:solidFill>
                <a:latin typeface="Calibri"/>
              </a:rPr>
              <a:t>Паспорт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 ОСВІТНЬОГО </a:t>
            </a:r>
            <a:r>
              <a:rPr sz="3000" b="1" dirty="0" err="1">
                <a:solidFill>
                  <a:srgbClr val="002060"/>
                </a:solidFill>
                <a:latin typeface="Calibri"/>
              </a:rPr>
              <a:t>Компонента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
</a:t>
            </a:r>
            <a:r>
              <a:rPr sz="800" b="1" dirty="0">
                <a:solidFill>
                  <a:srgbClr val="002060"/>
                </a:solidFill>
                <a:latin typeface="Calibri"/>
              </a:rPr>
              <a:t>
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ВК 3.11 «</a:t>
            </a:r>
            <a:r>
              <a:rPr sz="3000" b="1" dirty="0" err="1">
                <a:solidFill>
                  <a:srgbClr val="002060"/>
                </a:solidFill>
                <a:latin typeface="Calibri"/>
              </a:rPr>
              <a:t>Технології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sz="3000" b="1" dirty="0" err="1">
                <a:solidFill>
                  <a:srgbClr val="002060"/>
                </a:solidFill>
                <a:latin typeface="Calibri"/>
              </a:rPr>
              <a:t>виготовлення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sz="3000" b="1" dirty="0" err="1">
                <a:solidFill>
                  <a:srgbClr val="002060"/>
                </a:solidFill>
                <a:latin typeface="Calibri"/>
              </a:rPr>
              <a:t>зубних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 </a:t>
            </a:r>
            <a:r>
              <a:rPr sz="3000" b="1" dirty="0" err="1">
                <a:solidFill>
                  <a:srgbClr val="002060"/>
                </a:solidFill>
                <a:latin typeface="Calibri"/>
              </a:rPr>
              <a:t>протезів</a:t>
            </a:r>
            <a:r>
              <a:rPr sz="3000" b="1" dirty="0">
                <a:solidFill>
                  <a:srgbClr val="002060"/>
                </a:solidFill>
                <a:latin typeface="Calibri"/>
              </a:rPr>
              <a:t>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sz="1800" b="1" dirty="0" err="1">
                <a:latin typeface="Calibri"/>
              </a:rPr>
              <a:t>Спеціальність</a:t>
            </a:r>
            <a:r>
              <a:rPr sz="1800" b="1" dirty="0">
                <a:latin typeface="Calibri"/>
              </a:rPr>
              <a:t>: </a:t>
            </a:r>
            <a:r>
              <a:rPr lang="uk-UA" dirty="0">
                <a:latin typeface="Calibri"/>
              </a:rPr>
              <a:t>І</a:t>
            </a:r>
            <a:r>
              <a:rPr sz="1800" b="0" dirty="0">
                <a:latin typeface="Calibri"/>
              </a:rPr>
              <a:t>1 </a:t>
            </a:r>
            <a:r>
              <a:rPr sz="1800" b="0" dirty="0" err="1">
                <a:latin typeface="Calibri"/>
              </a:rPr>
              <a:t>Стоматологія</a:t>
            </a:r>
            <a:endParaRPr sz="1800" b="0" dirty="0">
              <a:latin typeface="Calibri"/>
            </a:endParaRPr>
          </a:p>
          <a:p>
            <a:r>
              <a:rPr sz="1800" b="1" dirty="0" err="1">
                <a:latin typeface="Calibri"/>
              </a:rPr>
              <a:t>Курс</a:t>
            </a:r>
            <a:r>
              <a:rPr sz="1800" b="1" dirty="0">
                <a:latin typeface="Calibri"/>
              </a:rPr>
              <a:t>: </a:t>
            </a:r>
            <a:r>
              <a:rPr sz="1800" b="0" dirty="0">
                <a:latin typeface="Calibri"/>
              </a:rPr>
              <a:t>ІІІ</a:t>
            </a:r>
          </a:p>
          <a:p>
            <a:r>
              <a:rPr sz="1800" b="1" dirty="0" err="1">
                <a:latin typeface="Calibri"/>
              </a:rPr>
              <a:t>Кредити</a:t>
            </a:r>
            <a:r>
              <a:rPr sz="1800" b="1" dirty="0">
                <a:latin typeface="Calibri"/>
              </a:rPr>
              <a:t>: </a:t>
            </a:r>
            <a:r>
              <a:rPr sz="1800" b="0" dirty="0">
                <a:latin typeface="Calibri"/>
              </a:rPr>
              <a:t>3,0</a:t>
            </a:r>
          </a:p>
          <a:p>
            <a:r>
              <a:rPr sz="1800" b="1" dirty="0" err="1">
                <a:latin typeface="Calibri"/>
              </a:rPr>
              <a:t>Форма</a:t>
            </a:r>
            <a:r>
              <a:rPr sz="1800" b="1" dirty="0">
                <a:latin typeface="Calibri"/>
              </a:rPr>
              <a:t> </a:t>
            </a:r>
            <a:r>
              <a:rPr sz="1800" b="1" dirty="0" err="1">
                <a:latin typeface="Calibri"/>
              </a:rPr>
              <a:t>контролю</a:t>
            </a:r>
            <a:r>
              <a:rPr sz="1800" b="1" dirty="0">
                <a:latin typeface="Calibri"/>
              </a:rPr>
              <a:t>: </a:t>
            </a:r>
            <a:r>
              <a:rPr sz="1800" b="0" dirty="0" err="1">
                <a:latin typeface="Calibri"/>
              </a:rPr>
              <a:t>залік</a:t>
            </a:r>
            <a:endParaRPr sz="1800" b="0" dirty="0">
              <a:latin typeface="Calibri"/>
            </a:endParaRPr>
          </a:p>
          <a:p>
            <a:r>
              <a:rPr sz="1800" b="1" dirty="0" err="1">
                <a:latin typeface="Calibri"/>
              </a:rPr>
              <a:t>Мова</a:t>
            </a:r>
            <a:r>
              <a:rPr sz="1800" b="1" dirty="0">
                <a:latin typeface="Calibri"/>
              </a:rPr>
              <a:t>: </a:t>
            </a:r>
            <a:r>
              <a:rPr sz="1800" b="0" dirty="0" err="1">
                <a:latin typeface="Calibri"/>
              </a:rPr>
              <a:t>українська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англійська</a:t>
            </a:r>
            <a:endParaRPr sz="1800" b="0" dirty="0">
              <a:latin typeface="Calibri"/>
            </a:endParaRPr>
          </a:p>
          <a:p>
            <a:r>
              <a:rPr sz="1800" b="1" dirty="0" err="1">
                <a:latin typeface="Calibri"/>
              </a:rPr>
              <a:t>Пререквізити</a:t>
            </a:r>
            <a:r>
              <a:rPr sz="1800" b="1" dirty="0">
                <a:latin typeface="Calibri"/>
              </a:rPr>
              <a:t>: </a:t>
            </a:r>
            <a:r>
              <a:rPr sz="1800" b="0" dirty="0" err="1">
                <a:latin typeface="Calibri"/>
              </a:rPr>
              <a:t>Анатомія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людини</a:t>
            </a:r>
            <a:r>
              <a:rPr sz="1800" b="0" dirty="0">
                <a:latin typeface="Calibri"/>
              </a:rPr>
              <a:t>; </a:t>
            </a:r>
            <a:r>
              <a:rPr sz="1800" b="0" dirty="0" err="1">
                <a:latin typeface="Calibri"/>
              </a:rPr>
              <a:t>гістологія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ембріологія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цитологія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медична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біологія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медична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хімія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біологічна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біоорганічна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хімія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медична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фізика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мікробіологія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вірусологія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імунологія</a:t>
            </a:r>
            <a:r>
              <a:rPr sz="1800" b="0" dirty="0">
                <a:latin typeface="Calibri"/>
              </a:rPr>
              <a:t> й </a:t>
            </a:r>
            <a:r>
              <a:rPr sz="1800" b="0" dirty="0" err="1">
                <a:latin typeface="Calibri"/>
              </a:rPr>
              <a:t>інтегрується</a:t>
            </a:r>
            <a:r>
              <a:rPr sz="1800" b="0" dirty="0">
                <a:latin typeface="Calibri"/>
              </a:rPr>
              <a:t> з </a:t>
            </a:r>
            <a:r>
              <a:rPr sz="1800" b="0" dirty="0" err="1">
                <a:latin typeface="Calibri"/>
              </a:rPr>
              <a:t>цими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дисциплінами</a:t>
            </a:r>
            <a:r>
              <a:rPr sz="1800" b="0" dirty="0">
                <a:latin typeface="Calibri"/>
              </a:rPr>
              <a:t>. </a:t>
            </a:r>
            <a:r>
              <a:rPr sz="1800" b="0" dirty="0" err="1">
                <a:latin typeface="Calibri"/>
              </a:rPr>
              <a:t>Пропедевтика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ортопедичної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стоматології</a:t>
            </a:r>
            <a:r>
              <a:rPr sz="1800" b="0" dirty="0">
                <a:latin typeface="Calibri"/>
              </a:rPr>
              <a:t>, </a:t>
            </a:r>
            <a:r>
              <a:rPr sz="1800" b="0" dirty="0" err="1">
                <a:latin typeface="Calibri"/>
              </a:rPr>
              <a:t>пропедевтика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терапевтичної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стоматології</a:t>
            </a:r>
            <a:r>
              <a:rPr sz="1800" b="0" dirty="0">
                <a:latin typeface="Calibri"/>
              </a:rPr>
              <a:t> і </a:t>
            </a:r>
            <a:r>
              <a:rPr sz="1800" b="0" dirty="0" err="1">
                <a:latin typeface="Calibri"/>
              </a:rPr>
              <a:t>пропедевтика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дитячої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терапевтичної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стоматології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та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інтегрується</a:t>
            </a:r>
            <a:r>
              <a:rPr sz="1800" b="0" dirty="0">
                <a:latin typeface="Calibri"/>
              </a:rPr>
              <a:t> з </a:t>
            </a:r>
            <a:r>
              <a:rPr sz="1800" b="0" dirty="0" err="1">
                <a:latin typeface="Calibri"/>
              </a:rPr>
              <a:t>цими</a:t>
            </a:r>
            <a:r>
              <a:rPr sz="1800" b="0" dirty="0">
                <a:latin typeface="Calibri"/>
              </a:rPr>
              <a:t> </a:t>
            </a:r>
            <a:r>
              <a:rPr sz="1800" b="0" dirty="0" err="1">
                <a:latin typeface="Calibri"/>
              </a:rPr>
              <a:t>дисциплінами</a:t>
            </a:r>
            <a:r>
              <a:rPr sz="1800" b="0" dirty="0">
                <a:latin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1">
                <a:solidFill>
                  <a:srgbClr val="002060"/>
                </a:solidFill>
                <a:latin typeface="Calibri"/>
              </a:rPr>
              <a:t>КЛЮЧОВА ПЕРЕВАГА:</a:t>
            </a:r>
          </a:p>
          <a:p>
            <a:r>
              <a:rPr sz="1800" b="0">
                <a:latin typeface="Calibri"/>
              </a:rPr>
              <a:t>Поєднання технологій, матеріалознавства, біомеханіки та оклюзії для прогнозованого виготовлення зубних протезів.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2"/>
            <a:ext cx="5671617" cy="558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600" b="1">
                <a:latin typeface="Calibri"/>
              </a:rPr>
              <a:t>Формує - </a:t>
            </a:r>
            <a:r>
              <a:rPr sz="1600" b="0">
                <a:latin typeface="Calibri"/>
              </a:rPr>
              <a:t>технологічне мислення та розуміння послідовності виготовлення ортопедичних конструкцій.</a:t>
            </a:r>
            <a:endParaRPr lang="uk-UA" dirty="0"/>
          </a:p>
          <a:p>
            <a:r>
              <a:rPr sz="1600" b="1">
                <a:latin typeface="Calibri"/>
              </a:rPr>
              <a:t>Розвиває - </a:t>
            </a:r>
            <a:r>
              <a:rPr sz="1600" b="0">
                <a:latin typeface="Calibri"/>
              </a:rPr>
              <a:t>уміння демонструвати клініко-лабораторні етапи та працювати з технологічним обладнанням.</a:t>
            </a:r>
          </a:p>
          <a:p>
            <a:r>
              <a:rPr sz="1600" b="1">
                <a:latin typeface="Calibri"/>
              </a:rPr>
              <a:t>Допомагає - </a:t>
            </a:r>
            <a:r>
              <a:rPr sz="1600" b="0">
                <a:latin typeface="Calibri"/>
              </a:rPr>
              <a:t>обґрунтовувати вибір конструкційних матеріалів залежно від клінічної ситуації.</a:t>
            </a:r>
          </a:p>
          <a:p>
            <a:r>
              <a:rPr sz="1600" b="1">
                <a:latin typeface="Calibri"/>
              </a:rPr>
              <a:t>Навчає - </a:t>
            </a:r>
            <a:r>
              <a:rPr sz="1600" b="0">
                <a:latin typeface="Calibri"/>
              </a:rPr>
              <a:t>аналізувати та запобігати типовим технологічним помилкам на різних етапах виробництва.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sz="3600" b="1">
                <a:solidFill>
                  <a:srgbClr val="002060"/>
                </a:solidFill>
                <a:latin typeface="Calibri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1" y="308345"/>
            <a:ext cx="6095999" cy="6592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0">
                <a:latin typeface="Calibri"/>
              </a:rPr>
              <a:t>Незнімні та знімні ортопедичні конструкції</a:t>
            </a:r>
          </a:p>
          <a:p>
            <a:r>
              <a:rPr sz="1800" b="0">
                <a:latin typeface="Calibri"/>
              </a:rPr>
              <a:t>Металеві сплави, полімери, керамічні маси та композити</a:t>
            </a:r>
          </a:p>
          <a:p>
            <a:r>
              <a:rPr sz="1800" b="0">
                <a:latin typeface="Calibri"/>
              </a:rPr>
              <a:t>Лиття, пресування та штампування</a:t>
            </a:r>
          </a:p>
          <a:p>
            <a:r>
              <a:rPr sz="1800" b="0">
                <a:latin typeface="Calibri"/>
              </a:rPr>
              <a:t>Спікання кераміки та цифрове моделювання і фрезерування</a:t>
            </a:r>
          </a:p>
          <a:p>
            <a:r>
              <a:rPr sz="1800" b="0">
                <a:latin typeface="Calibri"/>
              </a:rPr>
              <a:t>Біомеханіка, оклюзія, фіксація та стабілізація протезів</a:t>
            </a:r>
          </a:p>
          <a:p>
            <a:r>
              <a:rPr sz="1800" b="0">
                <a:latin typeface="Calibri"/>
              </a:rPr>
              <a:t>Артикулятори, паралелометри, вакуумні міксери та печі для випалу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Що ви зможете
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6121" y="175049"/>
            <a:ext cx="5769935" cy="65079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sz="1800" b="1">
                <a:latin typeface="Calibri"/>
              </a:rPr>
              <a:t>Визначати — </a:t>
            </a:r>
            <a:r>
              <a:rPr sz="1800" b="0">
                <a:latin typeface="Calibri"/>
              </a:rPr>
              <a:t>показання та протипоказання до застосування незнімних та знімних конструкцій зубних протезів.</a:t>
            </a:r>
          </a:p>
          <a:p>
            <a:r>
              <a:rPr sz="1800" b="1">
                <a:latin typeface="Calibri"/>
              </a:rPr>
              <a:t>Вирізняти — </a:t>
            </a:r>
            <a:r>
              <a:rPr sz="1800" b="0">
                <a:latin typeface="Calibri"/>
              </a:rPr>
              <a:t>особливості технології виготовлення незнімних та знімних конструкцій.</a:t>
            </a:r>
          </a:p>
          <a:p>
            <a:r>
              <a:rPr sz="1800" b="1">
                <a:latin typeface="Calibri"/>
              </a:rPr>
              <a:t>Демонструвати — </a:t>
            </a:r>
            <a:r>
              <a:rPr sz="1800" b="0">
                <a:latin typeface="Calibri"/>
              </a:rPr>
              <a:t>на фантомах клініко-лабораторні етапи виготовлення конструкцій.</a:t>
            </a:r>
          </a:p>
          <a:p>
            <a:r>
              <a:rPr sz="1800" b="1">
                <a:latin typeface="Calibri"/>
              </a:rPr>
              <a:t>Аналізувати — </a:t>
            </a:r>
            <a:r>
              <a:rPr sz="1800" b="0">
                <a:latin typeface="Calibri"/>
              </a:rPr>
              <a:t>переваги та недоліки незнімних та знімних конструкцій.</a:t>
            </a:r>
          </a:p>
          <a:p>
            <a:r>
              <a:rPr sz="1800" b="1">
                <a:latin typeface="Calibri"/>
              </a:rPr>
              <a:t>Обґрунтовувати — </a:t>
            </a:r>
            <a:r>
              <a:rPr sz="1800" b="0">
                <a:latin typeface="Calibri"/>
              </a:rPr>
              <a:t>вибір основних та допоміжних матеріалів для виготовлення різних видів зубних протезів.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000" b="0">
                <a:latin typeface="Calibri"/>
              </a:rPr>
              <a:t>Лекції</a:t>
            </a:r>
          </a:p>
          <a:p>
            <a:r>
              <a:rPr sz="2000" b="0">
                <a:latin typeface="Calibri"/>
              </a:rPr>
              <a:t>Практичні</a:t>
            </a:r>
          </a:p>
          <a:p>
            <a:r>
              <a:rPr sz="2000" b="0">
                <a:latin typeface="Calibri"/>
              </a:rPr>
              <a:t>Самостійна робота</a:t>
            </a:r>
          </a:p>
          <a:p>
            <a:r>
              <a:rPr sz="2000" b="0">
                <a:latin typeface="Calibri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800" b="0">
                <a:latin typeface="Calibri"/>
              </a:rPr>
              <a:t>Залік: 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7710A2F-93B0-41CA-872A-D6E48B6B2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DA319AD-0737-4EF9-A95A-62102B153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325" y="3161438"/>
            <a:ext cx="4114423" cy="66388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Лектор та укладач </a:t>
            </a:r>
            <a:r>
              <a:rPr lang="uk-UA" sz="1200" dirty="0" err="1">
                <a:latin typeface="Calibri"/>
              </a:rPr>
              <a:t>силабусу</a:t>
            </a:r>
            <a:r>
              <a:rPr lang="uk-UA" sz="1200" dirty="0">
                <a:latin typeface="Calibri"/>
              </a:rPr>
              <a:t>:</a:t>
            </a:r>
            <a:endParaRPr lang="en-US" sz="1200" dirty="0">
              <a:latin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200" dirty="0" err="1">
                <a:latin typeface="Calibri"/>
              </a:rPr>
              <a:t>Альона</a:t>
            </a:r>
            <a:r>
              <a:rPr lang="ru-RU" sz="1200" dirty="0">
                <a:latin typeface="Calibri"/>
              </a:rPr>
              <a:t> ГЛУШАК, кандидат </a:t>
            </a:r>
            <a:r>
              <a:rPr lang="ru-RU" sz="1200" dirty="0" err="1">
                <a:latin typeface="Calibri"/>
              </a:rPr>
              <a:t>медичних</a:t>
            </a:r>
            <a:r>
              <a:rPr lang="ru-RU" sz="1200" dirty="0">
                <a:latin typeface="Calibri"/>
              </a:rPr>
              <a:t> наук, доцент ЗВО</a:t>
            </a:r>
            <a:endParaRPr lang="en-US" sz="1200" dirty="0">
              <a:latin typeface="Calibri"/>
            </a:endParaRPr>
          </a:p>
          <a:p>
            <a:pPr marL="0" indent="0">
              <a:buNone/>
            </a:pPr>
            <a:endParaRPr sz="1200" b="0" dirty="0">
              <a:latin typeface="Calibri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7B273CD-B378-41DB-B823-2829CCD51DF1}"/>
              </a:ext>
            </a:extLst>
          </p:cNvPr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3200" b="1">
                <a:solidFill>
                  <a:srgbClr val="002060"/>
                </a:solidFill>
                <a:latin typeface="Calibri"/>
              </a:rPr>
              <a:t>РОЗРОБНИКИ КУРСУ</a:t>
            </a:r>
          </a:p>
        </p:txBody>
      </p:sp>
      <p:sp>
        <p:nvSpPr>
          <p:cNvPr id="14" name="Прямоугольник 4">
            <a:extLst>
              <a:ext uri="{FF2B5EF4-FFF2-40B4-BE49-F238E27FC236}">
                <a16:creationId xmlns:a16="http://schemas.microsoft.com/office/drawing/2014/main" id="{446E5E58-8963-438B-A649-0014E6B9F0FD}"/>
              </a:ext>
            </a:extLst>
          </p:cNvPr>
          <p:cNvSpPr/>
          <p:nvPr/>
        </p:nvSpPr>
        <p:spPr>
          <a:xfrm>
            <a:off x="6843165" y="2408390"/>
            <a:ext cx="50653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Calibri"/>
              </a:rPr>
              <a:t>Контактна інформація: </a:t>
            </a:r>
            <a:r>
              <a:rPr lang="uk-UA" sz="1800" b="0" dirty="0">
                <a:solidFill>
                  <a:srgbClr val="000000"/>
                </a:solidFill>
                <a:latin typeface="Calibri"/>
              </a:rPr>
              <a:t>Вінниця,
вул. Героїв поліції, 34 (вхід з території університету).
Кафедра ортопедичної стоматології</a:t>
            </a:r>
            <a:r>
              <a:rPr sz="1800" b="0" dirty="0">
                <a:solidFill>
                  <a:srgbClr val="000000"/>
                </a:solidFill>
                <a:latin typeface="Calibri"/>
              </a:rPr>
              <a:t>
</a:t>
            </a:r>
            <a:r>
              <a:rPr sz="1800" b="0" dirty="0">
                <a:solidFill>
                  <a:srgbClr val="000000"/>
                </a:solidFill>
                <a:latin typeface="Calibri"/>
                <a:hlinkClick r:id="rId2"/>
              </a:rPr>
              <a:t>ort.stom@vnmu.edu.ua</a:t>
            </a:r>
            <a:endParaRPr lang="uk-UA" sz="1800" b="0" dirty="0">
              <a:solidFill>
                <a:srgbClr val="000000"/>
              </a:solidFill>
              <a:latin typeface="Calibri"/>
            </a:endParaRPr>
          </a:p>
          <a:p>
            <a:endParaRPr lang="uk-UA" dirty="0">
              <a:solidFill>
                <a:srgbClr val="000000"/>
              </a:solidFill>
              <a:latin typeface="Calibri"/>
            </a:endParaRPr>
          </a:p>
          <a:p>
            <a:r>
              <a:rPr lang="ru-RU" dirty="0"/>
              <a:t>Сайт: </a:t>
            </a:r>
            <a:r>
              <a:rPr lang="ru-RU" dirty="0">
                <a:hlinkClick r:id="rId3"/>
              </a:rPr>
              <a:t>www.vnmu.edu.ua</a:t>
            </a:r>
            <a:r>
              <a:rPr lang="ru-RU" dirty="0"/>
              <a:t> </a:t>
            </a:r>
          </a:p>
          <a:p>
            <a:endParaRPr sz="1800" b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759D8D7-3847-4745-8828-C85EE2F59F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864297" y="1707447"/>
            <a:ext cx="1435258" cy="121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193</TotalTime>
  <Words>415</Words>
  <Application>Microsoft Office PowerPoint</Application>
  <PresentationFormat>Широкий екран</PresentationFormat>
  <Paragraphs>50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3.11 Технології виготовлення зубних протезів</vt:lpstr>
      <vt:lpstr>Паспорт ОСВІТНЬОГО Компонента
ВК 3.11 «Технології виготовлення зубних протезів»</vt:lpstr>
      <vt:lpstr>ЧОМУ ВАРТО ОБРАТИ цей курс</vt:lpstr>
      <vt:lpstr>Що ви будете вивчати</vt:lpstr>
      <vt:lpstr>Що ви зможете
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2026-04-08T10:22:59Z</dcterms:created>
  <dcterms:modified xsi:type="dcterms:W3CDTF">2026-09-14T13:10:22Z</dcterms:modified>
</cp:coreProperties>
</file>