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10"/>
  </p:notes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5" r:id="rId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5" roundtripDataSignature="AMtx7mgrCjQVdlxkAhwAVmiX5j4tW6WW8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customschemas.google.com/relationships/presentationmetadata" Target="meta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7452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159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4614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106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2911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7225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84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679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771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44725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710238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06975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910819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99755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0366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231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129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title"/>
          </p:nvPr>
        </p:nvSpPr>
        <p:spPr>
          <a:xfrm>
            <a:off x="1682497" y="246888"/>
            <a:ext cx="9822116" cy="1444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MINISTRY OF HEALTHCARE OF UKRAINE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VINNITSYA NATIONAL PYROHOV MEMORIAL MEDICAL UNIVERSITY</a:t>
            </a:r>
            <a:br>
              <a:rPr kumimoji="0" lang="uk-UA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Department of Pharmacy</a:t>
            </a:r>
            <a:endParaRPr sz="1600" dirty="0"/>
          </a:p>
        </p:txBody>
      </p:sp>
      <p:sp>
        <p:nvSpPr>
          <p:cNvPr id="85" name="Google Shape;85;p1"/>
          <p:cNvSpPr txBox="1">
            <a:spLocks noGrp="1"/>
          </p:cNvSpPr>
          <p:nvPr>
            <p:ph idx="1"/>
          </p:nvPr>
        </p:nvSpPr>
        <p:spPr>
          <a:xfrm>
            <a:off x="2386584" y="1609344"/>
            <a:ext cx="8967216" cy="470477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lang="ru-RU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lang="ru-RU"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5400"/>
              <a:buNone/>
            </a:pPr>
            <a:endParaRPr lang="ru-RU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5400"/>
              <a:buNone/>
            </a:pPr>
            <a:r>
              <a:rPr lang="uk-UA" sz="48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Medicinal</a:t>
            </a:r>
            <a:r>
              <a:rPr lang="uk-UA" sz="48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uk-UA" sz="48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cosmetics</a:t>
            </a:r>
            <a:endParaRPr lang="en-US" sz="4800" dirty="0"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5400"/>
              <a:buNone/>
            </a:pPr>
            <a:endParaRPr lang="ru-RU" sz="4800" b="1" dirty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MS Mincho" panose="02020609040205080304" pitchFamily="49" charset="-128"/>
                <a:cs typeface="+mn-cs"/>
              </a:rPr>
              <a:t>Elective</a:t>
            </a:r>
            <a:r>
              <a:rPr kumimoji="0" lang="uk-UA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MS Mincho" panose="02020609040205080304" pitchFamily="49" charset="-128"/>
                <a:cs typeface="+mn-cs"/>
              </a:rPr>
              <a:t> </a:t>
            </a:r>
            <a:r>
              <a:rPr kumimoji="0" lang="uk-UA" sz="4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MS Mincho" panose="02020609040205080304" pitchFamily="49" charset="-128"/>
                <a:cs typeface="+mn-cs"/>
              </a:rPr>
              <a:t>course</a:t>
            </a:r>
            <a:endParaRPr kumimoji="0" lang="uk-UA" sz="40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128" y="246888"/>
            <a:ext cx="886968" cy="144475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>
            <a:spLocks noGrp="1"/>
          </p:cNvSpPr>
          <p:nvPr>
            <p:ph type="title"/>
          </p:nvPr>
        </p:nvSpPr>
        <p:spPr>
          <a:xfrm>
            <a:off x="1728216" y="246253"/>
            <a:ext cx="10044684" cy="104305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ts val="2880"/>
            </a:pPr>
            <a:br>
              <a:rPr lang="ru-RU" sz="2880" dirty="0"/>
            </a:br>
            <a:r>
              <a:rPr lang="en-US" sz="2880" dirty="0">
                <a:solidFill>
                  <a:schemeClr val="tx1"/>
                </a:solidFill>
              </a:rPr>
              <a:t>Medicinal cosmetics as an academic discipline is based on knowledge:</a:t>
            </a:r>
            <a:br>
              <a:rPr lang="ru-RU" sz="3200" dirty="0">
                <a:solidFill>
                  <a:schemeClr val="tx1"/>
                </a:solidFill>
              </a:rPr>
            </a:br>
            <a:br>
              <a:rPr lang="ru-RU" sz="2880" dirty="0">
                <a:solidFill>
                  <a:schemeClr val="tx1"/>
                </a:solidFill>
              </a:rPr>
            </a:br>
            <a:endParaRPr sz="2880" dirty="0">
              <a:solidFill>
                <a:schemeClr val="tx1"/>
              </a:solidFill>
            </a:endParaRPr>
          </a:p>
        </p:txBody>
      </p:sp>
      <p:sp>
        <p:nvSpPr>
          <p:cNvPr id="97" name="Google Shape;97;p3"/>
          <p:cNvSpPr txBox="1">
            <a:spLocks noGrp="1"/>
          </p:cNvSpPr>
          <p:nvPr>
            <p:ph idx="1"/>
          </p:nvPr>
        </p:nvSpPr>
        <p:spPr>
          <a:xfrm>
            <a:off x="838200" y="1261872"/>
            <a:ext cx="10515600" cy="49150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en-US" sz="1600" dirty="0"/>
              <a:t>physiology with the basics of anatomy,</a:t>
            </a:r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en-US" sz="1600" dirty="0"/>
              <a:t>physical and colloidal chemistry,</a:t>
            </a:r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en-US" sz="1600" dirty="0"/>
              <a:t>pharmacognosy with the basics of biochemistry of medicinal plants,</a:t>
            </a:r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en-US" sz="1600" dirty="0"/>
              <a:t>biological chemistry;</a:t>
            </a:r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en-US" sz="1600" dirty="0"/>
              <a:t>drug technology</a:t>
            </a:r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en-US" sz="1600" dirty="0"/>
              <a:t>pharmacology</a:t>
            </a:r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en-US" sz="1600" dirty="0"/>
              <a:t>fundamentals of clinical medicine;</a:t>
            </a:r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en-US" sz="1600" dirty="0"/>
              <a:t>pharmaceutical care,</a:t>
            </a:r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en-US" sz="1600" dirty="0" err="1"/>
              <a:t>biopharmacy</a:t>
            </a:r>
            <a:r>
              <a:rPr lang="en-US" sz="1600" dirty="0"/>
              <a:t>,</a:t>
            </a:r>
          </a:p>
          <a:p>
            <a:pPr marL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en-US" sz="1600" dirty="0"/>
              <a:t>clinical study of medicines.</a:t>
            </a:r>
            <a:endParaRPr lang="ru-RU" sz="1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9136" y="3904488"/>
            <a:ext cx="3102864" cy="295351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904488"/>
            <a:ext cx="4008120" cy="295351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77492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b="1" u="sng" dirty="0">
                <a:solidFill>
                  <a:schemeClr val="accent1"/>
                </a:solidFill>
              </a:rPr>
              <a:t>The main goals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103" name="Google Shape;103;p4"/>
          <p:cNvSpPr txBox="1">
            <a:spLocks noGrp="1"/>
          </p:cNvSpPr>
          <p:nvPr>
            <p:ph idx="1"/>
          </p:nvPr>
        </p:nvSpPr>
        <p:spPr>
          <a:xfrm>
            <a:off x="838200" y="1399032"/>
            <a:ext cx="10893552" cy="4777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en-US" sz="2000" dirty="0"/>
              <a:t>in the field of pharmacy, they must master the knowledge of the main clinical manifestations of cosmetic defects of the skin and its appendages;</a:t>
            </a:r>
          </a:p>
          <a:p>
            <a: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en-US" sz="2000" dirty="0"/>
              <a:t>approaches to the analysis of the composition of medicinal cosmetics;</a:t>
            </a:r>
          </a:p>
          <a:p>
            <a: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en-US" sz="2000" dirty="0"/>
              <a:t>the ability to propose a rational scheme for the use of a selected cosmetic product of a given action;</a:t>
            </a:r>
          </a:p>
          <a:p>
            <a: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Wingdings" panose="05000000000000000000" pitchFamily="2" charset="2"/>
              <a:buChar char="§"/>
            </a:pPr>
            <a:r>
              <a:rPr lang="en-US" sz="2000" dirty="0"/>
              <a:t>navigate the range of cosmetic products from well-known domestic and world manufacturers.</a:t>
            </a:r>
            <a:endParaRPr sz="2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5475" y="4873752"/>
            <a:ext cx="2676525" cy="198424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53" y="4793742"/>
            <a:ext cx="3279648" cy="206425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96" y="4793743"/>
            <a:ext cx="2894648" cy="206425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b="1" dirty="0">
                <a:solidFill>
                  <a:schemeClr val="accent1"/>
                </a:solidFill>
              </a:rPr>
              <a:t>The purpose of the study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109" name="Google Shape;109;p5"/>
          <p:cNvSpPr txBox="1">
            <a:spLocks noGrp="1"/>
          </p:cNvSpPr>
          <p:nvPr>
            <p:ph idx="1"/>
          </p:nvPr>
        </p:nvSpPr>
        <p:spPr>
          <a:xfrm>
            <a:off x="1280160" y="1819656"/>
            <a:ext cx="10224452" cy="4425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Font typeface="Wingdings" panose="05000000000000000000" pitchFamily="2" charset="2"/>
              <a:buChar char="§"/>
            </a:pPr>
            <a:r>
              <a:rPr lang="en-US" dirty="0"/>
              <a:t>Formation of a complex composition of cosmetic products of hygienic, preventive and therapeutic action</a:t>
            </a:r>
          </a:p>
          <a:p>
            <a:pPr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Font typeface="Wingdings" panose="05000000000000000000" pitchFamily="2" charset="2"/>
              <a:buChar char="§"/>
            </a:pPr>
            <a:r>
              <a:rPr lang="en-US" dirty="0"/>
              <a:t>The mechanism of action of active and biologically active substances</a:t>
            </a:r>
          </a:p>
          <a:p>
            <a:pPr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Font typeface="Wingdings" panose="05000000000000000000" pitchFamily="2" charset="2"/>
              <a:buChar char="§"/>
            </a:pPr>
            <a:r>
              <a:rPr lang="en-US" dirty="0"/>
              <a:t>Correctly recommend a cosmetic product, taking into account a cosmetic defect or pathological condition of the skin and its appendages</a:t>
            </a:r>
            <a:r>
              <a:rPr lang="ru-RU" sz="2590" dirty="0"/>
              <a:t> 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buClr>
                <a:schemeClr val="dk1"/>
              </a:buClr>
              <a:buSzPts val="2590"/>
              <a:buFont typeface="Wingdings" panose="05000000000000000000" pitchFamily="2" charset="2"/>
              <a:buChar char="§"/>
            </a:pPr>
            <a:endParaRPr lang="ru-RU" sz="2590" b="1" u="sng" dirty="0"/>
          </a:p>
          <a:p>
            <a:pPr marL="228600" lvl="0" indent="-64135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endParaRPr sz="259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609" y="4370832"/>
            <a:ext cx="3459480" cy="248716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9489" y="4288536"/>
            <a:ext cx="2572512" cy="25694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328" y="4370832"/>
            <a:ext cx="2763584" cy="248716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"/>
          <p:cNvSpPr txBox="1">
            <a:spLocks noGrp="1"/>
          </p:cNvSpPr>
          <p:nvPr>
            <p:ph type="title"/>
          </p:nvPr>
        </p:nvSpPr>
        <p:spPr>
          <a:xfrm>
            <a:off x="1941343" y="191485"/>
            <a:ext cx="9118232" cy="89665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b="1" dirty="0">
                <a:solidFill>
                  <a:schemeClr val="accent1"/>
                </a:solidFill>
              </a:rPr>
              <a:t>General information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115" name="Google Shape;115;p6"/>
          <p:cNvSpPr txBox="1">
            <a:spLocks noGrp="1"/>
          </p:cNvSpPr>
          <p:nvPr>
            <p:ph idx="1"/>
          </p:nvPr>
        </p:nvSpPr>
        <p:spPr>
          <a:xfrm>
            <a:off x="838200" y="1088136"/>
            <a:ext cx="10515600" cy="4242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80"/>
              <a:buFont typeface="Wingdings" panose="05000000000000000000" pitchFamily="2" charset="2"/>
              <a:buChar char="§"/>
            </a:pPr>
            <a:endParaRPr lang="ru-RU" sz="2380" dirty="0"/>
          </a:p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80"/>
              <a:buFont typeface="Wingdings" panose="05000000000000000000" pitchFamily="2" charset="2"/>
              <a:buChar char="§"/>
            </a:pPr>
            <a:r>
              <a:rPr lang="en-US" b="1" dirty="0"/>
              <a:t>Medical cosmetics </a:t>
            </a:r>
            <a:r>
              <a:rPr lang="en-US" dirty="0"/>
              <a:t>is a group of cosmetic products, which include active medicinal and auxiliary substances that affect the physiological functions of the skin.</a:t>
            </a:r>
          </a:p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80"/>
              <a:buFont typeface="Wingdings" panose="05000000000000000000" pitchFamily="2" charset="2"/>
              <a:buChar char="§"/>
            </a:pPr>
            <a:r>
              <a:rPr lang="en-US" dirty="0"/>
              <a:t>It has clearly established indications, contraindications for use and a specific course of treatment (dose, frequency, duration of administration).</a:t>
            </a:r>
          </a:p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80"/>
              <a:buFont typeface="Wingdings" panose="05000000000000000000" pitchFamily="2" charset="2"/>
              <a:buChar char="§"/>
            </a:pPr>
            <a:r>
              <a:rPr lang="en-US" dirty="0"/>
              <a:t>The advantage of these products is the absence of dyes, preservatives, fillers, stabilizers and other auxiliary substances of synthetic origin, which can be factors of possible side effects.</a:t>
            </a:r>
            <a:endParaRPr sz="238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7968" y="4773168"/>
            <a:ext cx="3304032" cy="208483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923440"/>
            <a:ext cx="2619375" cy="17430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084" y="4923441"/>
            <a:ext cx="2619375" cy="19345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64985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Font typeface="Calibri"/>
              <a:buNone/>
            </a:pPr>
            <a:r>
              <a:rPr lang="en-US" sz="3959" b="1" dirty="0">
                <a:solidFill>
                  <a:schemeClr val="accent1"/>
                </a:solidFill>
              </a:rPr>
              <a:t>Learning outcomes:</a:t>
            </a:r>
            <a:endParaRPr sz="3959" dirty="0">
              <a:solidFill>
                <a:schemeClr val="accent1"/>
              </a:solidFill>
            </a:endParaRPr>
          </a:p>
        </p:txBody>
      </p:sp>
      <p:sp>
        <p:nvSpPr>
          <p:cNvPr id="127" name="Google Shape;127;p8"/>
          <p:cNvSpPr txBox="1">
            <a:spLocks noGrp="1"/>
          </p:cNvSpPr>
          <p:nvPr>
            <p:ph idx="1"/>
          </p:nvPr>
        </p:nvSpPr>
        <p:spPr>
          <a:xfrm>
            <a:off x="838200" y="1014984"/>
            <a:ext cx="10515600" cy="5161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"/>
              <a:buFont typeface="Wingdings" panose="05000000000000000000" pitchFamily="2" charset="2"/>
              <a:buChar char="§"/>
            </a:pPr>
            <a:r>
              <a:rPr lang="en-US" dirty="0"/>
              <a:t>formation of knowledge about the ingredients in the composition of medical and cosmetic products,</a:t>
            </a:r>
          </a:p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"/>
              <a:buFont typeface="Wingdings" panose="05000000000000000000" pitchFamily="2" charset="2"/>
              <a:buChar char="§"/>
            </a:pPr>
            <a:r>
              <a:rPr lang="en-US" dirty="0"/>
              <a:t>study of the main pathologies of the skin and its appendages,</a:t>
            </a:r>
          </a:p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"/>
              <a:buFont typeface="Wingdings" panose="05000000000000000000" pitchFamily="2" charset="2"/>
              <a:buChar char="§"/>
            </a:pPr>
            <a:r>
              <a:rPr lang="en-US" dirty="0"/>
              <a:t>draw up a formulation of a medical and cosmetic product and propose a technology for its manufacture,</a:t>
            </a:r>
          </a:p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"/>
              <a:buFont typeface="Wingdings" panose="05000000000000000000" pitchFamily="2" charset="2"/>
              <a:buChar char="§"/>
            </a:pPr>
            <a:r>
              <a:rPr lang="en-US" dirty="0"/>
              <a:t>to determine the advantages and disadvantages of drugs of various pharmacological groups, taking into account their chemical, physicochemical, biopharmaceutical, pharmacokinetic and pharmacodynamic features.</a:t>
            </a:r>
            <a:endParaRPr dirty="0"/>
          </a:p>
          <a:p>
            <a:pPr marL="228600" lvl="0" indent="-90804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70"/>
              <a:buNone/>
            </a:pPr>
            <a:endParaRPr sz="217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3496" y="3986785"/>
            <a:ext cx="2508504" cy="28400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700017"/>
            <a:ext cx="2983992" cy="21268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952" y="4700016"/>
            <a:ext cx="3008376" cy="212680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"/>
          <p:cNvSpPr txBox="1">
            <a:spLocks noGrp="1"/>
          </p:cNvSpPr>
          <p:nvPr>
            <p:ph type="title"/>
          </p:nvPr>
        </p:nvSpPr>
        <p:spPr>
          <a:xfrm>
            <a:off x="838200" y="356616"/>
            <a:ext cx="10515600" cy="62179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ts val="2400"/>
            </a:pPr>
            <a:br>
              <a:rPr lang="ru-RU" b="1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ethods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teaching</a:t>
            </a:r>
            <a:br>
              <a:rPr lang="ru-RU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dirty="0">
              <a:solidFill>
                <a:schemeClr val="accent1"/>
              </a:solidFill>
            </a:endParaRPr>
          </a:p>
        </p:txBody>
      </p:sp>
      <p:sp>
        <p:nvSpPr>
          <p:cNvPr id="133" name="Google Shape;133;p9"/>
          <p:cNvSpPr txBox="1">
            <a:spLocks noGrp="1"/>
          </p:cNvSpPr>
          <p:nvPr>
            <p:ph idx="1"/>
          </p:nvPr>
        </p:nvSpPr>
        <p:spPr>
          <a:xfrm>
            <a:off x="838200" y="1161288"/>
            <a:ext cx="10829544" cy="5221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algn="just"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Innovative (trainings, situational and business games)</a:t>
            </a:r>
          </a:p>
          <a:p>
            <a:pPr marL="342900" lvl="0" algn="just"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Explanatory and illustrative (information computer technologies)</a:t>
            </a:r>
          </a:p>
          <a:p>
            <a:pPr marL="342900" lvl="0" algn="just"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Verbal (conversations, educational discussions, lectures)</a:t>
            </a:r>
          </a:p>
          <a:p>
            <a:pPr marL="342900" lvl="0" algn="just"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Visual (tables, figures, educational videos, films, multimedia technologies, presentations)</a:t>
            </a:r>
          </a:p>
          <a:p>
            <a:pPr marL="342900" lvl="0" algn="just"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Practical (practical work, experiments, guidelines)</a:t>
            </a:r>
            <a:endParaRPr lang="ru-RU" sz="2400" dirty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pPr marL="2286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</a:pPr>
            <a:endParaRPr sz="42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991" y="4855464"/>
            <a:ext cx="3112009" cy="20025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855465"/>
            <a:ext cx="2619375" cy="20025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040" y="4855464"/>
            <a:ext cx="2466975" cy="200253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86931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 algn="ctr"/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Logistics support</a:t>
            </a:r>
            <a:endParaRPr lang="ru-RU" sz="3200" dirty="0">
              <a:solidFill>
                <a:prstClr val="white"/>
              </a:solidFill>
            </a:endParaRPr>
          </a:p>
        </p:txBody>
      </p:sp>
      <p:sp>
        <p:nvSpPr>
          <p:cNvPr id="139" name="Google Shape;139;p10"/>
          <p:cNvSpPr txBox="1">
            <a:spLocks noGrp="1"/>
          </p:cNvSpPr>
          <p:nvPr>
            <p:ph idx="1"/>
          </p:nvPr>
        </p:nvSpPr>
        <p:spPr>
          <a:xfrm>
            <a:off x="1335024" y="1298448"/>
            <a:ext cx="10524744" cy="48785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of lecture</a:t>
            </a:r>
            <a:r>
              <a:rPr lang="uk-UA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l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Materials of scientific and practical conferences.</a:t>
            </a:r>
          </a:p>
          <a:p>
            <a:pPr marL="342900" lvl="0" indent="-342900" algn="l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Visual and handout material for each topic in the discipline.</a:t>
            </a:r>
          </a:p>
          <a:p>
            <a:pPr marL="342900" lvl="0" indent="-342900" algn="l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Normative legal documents.</a:t>
            </a:r>
          </a:p>
          <a:p>
            <a:pPr marL="342900" lvl="0" indent="-342900" algn="l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Working with digital media.</a:t>
            </a:r>
          </a:p>
          <a:p>
            <a:pPr marL="342900" lvl="0" indent="-342900" algn="l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Study guides and specially developed guidelines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 sz="1500" b="1" dirty="0"/>
              <a:t> </a:t>
            </a:r>
            <a:endParaRPr sz="1500" dirty="0"/>
          </a:p>
          <a:p>
            <a:pPr marL="228600" lvl="0" indent="-18415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700"/>
              <a:buNone/>
            </a:pPr>
            <a:endParaRPr sz="7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1" y="4096512"/>
            <a:ext cx="3048000" cy="26247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575" y="2004155"/>
            <a:ext cx="2638425" cy="17335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52" y="3941064"/>
            <a:ext cx="3885628" cy="32530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243" y="4164389"/>
            <a:ext cx="3057525" cy="291693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773</TotalTime>
  <Words>457</Words>
  <Application>Microsoft Office PowerPoint</Application>
  <PresentationFormat>Широкоэкранный</PresentationFormat>
  <Paragraphs>51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Century Gothic</vt:lpstr>
      <vt:lpstr>Times New Roman</vt:lpstr>
      <vt:lpstr>Wingdings</vt:lpstr>
      <vt:lpstr>Wingdings 3</vt:lpstr>
      <vt:lpstr>Легкий дым</vt:lpstr>
      <vt:lpstr>MINISTRY OF HEALTHCARE OF UKRAINE VINNITSYA NATIONAL PYROHOV MEMORIAL MEDICAL UNIVERSITY Department of Pharmacy</vt:lpstr>
      <vt:lpstr> Medicinal cosmetics as an academic discipline is based on knowledge:  </vt:lpstr>
      <vt:lpstr>The main goals</vt:lpstr>
      <vt:lpstr>The purpose of the study</vt:lpstr>
      <vt:lpstr>General information</vt:lpstr>
      <vt:lpstr>Learning outcomes:</vt:lpstr>
      <vt:lpstr> Methods of teaching </vt:lpstr>
      <vt:lpstr>Logistics support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ВІННИЦЬКИЙ НАЦІОНАЛЬНИЙ МЕДИЧНИЙ УНІВЕРСИТЕТ  ІМЕНІ М.І.ПИРОГОВА</dc:title>
  <dc:creator>Админ</dc:creator>
  <cp:lastModifiedBy>Поліщук Юлія Миколаївна</cp:lastModifiedBy>
  <cp:revision>50</cp:revision>
  <dcterms:created xsi:type="dcterms:W3CDTF">2020-12-12T18:52:38Z</dcterms:created>
  <dcterms:modified xsi:type="dcterms:W3CDTF">2021-04-12T08:13:33Z</dcterms:modified>
</cp:coreProperties>
</file>