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8" r:id="rId7"/>
    <p:sldId id="260" r:id="rId8"/>
    <p:sldId id="266" r:id="rId9"/>
    <p:sldId id="263" r:id="rId10"/>
    <p:sldId id="269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B8E"/>
    <a:srgbClr val="53C7C5"/>
    <a:srgbClr val="867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077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13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3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790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85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942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02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693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73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759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883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211DA-80A1-4643-AA5E-2599FCA7CE08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3FD63-EA65-45D9-A413-DAD686B98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376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" r="16023" b="-1"/>
          <a:stretch/>
        </p:blipFill>
        <p:spPr>
          <a:xfrm rot="5400000">
            <a:off x="2695220" y="-2670156"/>
            <a:ext cx="6792594" cy="121830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8010" y="2722563"/>
            <a:ext cx="8296836" cy="2387600"/>
          </a:xfrm>
        </p:spPr>
        <p:txBody>
          <a:bodyPr/>
          <a:lstStyle/>
          <a:p>
            <a:r>
              <a:rPr lang="en-US" b="1" dirty="0"/>
              <a:t>Applied genetics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8010" y="5202238"/>
            <a:ext cx="8296836" cy="1655762"/>
          </a:xfrm>
        </p:spPr>
        <p:txBody>
          <a:bodyPr/>
          <a:lstStyle/>
          <a:p>
            <a:pPr lvl="1"/>
            <a:r>
              <a:rPr lang="en-US" sz="3200" dirty="0"/>
              <a:t>Elective course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65" y="383873"/>
            <a:ext cx="1359480" cy="210192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33918" y="505521"/>
            <a:ext cx="906331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MINISTRY OF HEALTH</a:t>
            </a:r>
            <a:endParaRPr lang="ru-RU" sz="2800" dirty="0"/>
          </a:p>
          <a:p>
            <a:pPr algn="ctr"/>
            <a:r>
              <a:rPr lang="en-US" sz="2400" dirty="0"/>
              <a:t>NATIONAL PIROGOV MEMORIAL MEDICAL UNIVERSITY, VINNYTSYA</a:t>
            </a:r>
            <a:endParaRPr lang="ru-RU" sz="2400" dirty="0"/>
          </a:p>
          <a:p>
            <a:pPr algn="r"/>
            <a:endParaRPr lang="uk-UA" sz="2400" dirty="0"/>
          </a:p>
          <a:p>
            <a:pPr algn="r"/>
            <a:r>
              <a:rPr lang="en-US" sz="2400" b="1" dirty="0"/>
              <a:t>Department of Pharmacy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6925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665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006B8E"/>
                </a:solidFill>
              </a:rPr>
              <a:t>Relevance of the course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22213"/>
            <a:ext cx="9489144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400" dirty="0"/>
              <a:t>The discipline "Applied Genetics" studies the application of the achievements of general genetics in various spheres of human life and activity</a:t>
            </a:r>
            <a:r>
              <a:rPr lang="en-US" sz="2400" dirty="0" smtClean="0"/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400" b="1" dirty="0"/>
              <a:t>If you like genetics </a:t>
            </a:r>
            <a:r>
              <a:rPr lang="en-US" sz="2400" dirty="0"/>
              <a:t>and you would like to know why the French can drink wine all their lives, and Eskimos immediately get alcoholism?</a:t>
            </a:r>
            <a:endParaRPr lang="uk-UA" sz="2400" dirty="0" smtClean="0"/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Why do the same drugs have different effects in different patients</a:t>
            </a:r>
            <a:r>
              <a:rPr lang="en-US" sz="2400" dirty="0" smtClean="0"/>
              <a:t>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How can a haircut find a killer?</a:t>
            </a:r>
            <a:endParaRPr lang="uk-UA" sz="2400" dirty="0" smtClean="0"/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Who is "mitochondrial Eve</a:t>
            </a:r>
            <a:r>
              <a:rPr lang="en-US" sz="2400" dirty="0" smtClean="0"/>
              <a:t>"?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Do genes or upbringing determine a person's character and intellect?</a:t>
            </a:r>
            <a:endParaRPr lang="uk-UA" sz="2400" dirty="0" smtClean="0"/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dirty="0"/>
              <a:t>Why are there more albino people on the African continent than in Europe</a:t>
            </a:r>
            <a:r>
              <a:rPr lang="en-US" sz="2400" dirty="0" smtClean="0"/>
              <a:t>?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400" dirty="0"/>
              <a:t>You will find the answer to these and many other questions by choosing the course "Applied Genetics".</a:t>
            </a:r>
            <a:endParaRPr lang="uk-UA" sz="2400" dirty="0" smtClean="0"/>
          </a:p>
          <a:p>
            <a:pPr>
              <a:lnSpc>
                <a:spcPct val="100000"/>
              </a:lnSpc>
            </a:pPr>
            <a:endParaRPr lang="uk-UA" sz="24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1357" r="31911"/>
          <a:stretch/>
        </p:blipFill>
        <p:spPr>
          <a:xfrm>
            <a:off x="10416988" y="1516343"/>
            <a:ext cx="1707776" cy="464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82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57548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006B8E"/>
                </a:solidFill>
              </a:rPr>
              <a:t>The purpose and objectives of the discipline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83111"/>
            <a:ext cx="10515600" cy="4351338"/>
          </a:xfrm>
        </p:spPr>
        <p:txBody>
          <a:bodyPr>
            <a:noAutofit/>
          </a:bodyPr>
          <a:lstStyle/>
          <a:p>
            <a:pPr algn="just"/>
            <a:r>
              <a:rPr lang="en-US" dirty="0"/>
              <a:t>To form in future specialists basic knowledge of molecular genetics</a:t>
            </a:r>
            <a:r>
              <a:rPr lang="en-US" dirty="0" smtClean="0"/>
              <a:t>;</a:t>
            </a:r>
          </a:p>
          <a:p>
            <a:pPr algn="just"/>
            <a:r>
              <a:rPr lang="en-US" dirty="0"/>
              <a:t>Promote the development of applied areas of genetics, such as genetic engineering, medical and genetic counseling, forensic genetics, epigenetics, </a:t>
            </a:r>
            <a:r>
              <a:rPr lang="en-US" dirty="0" err="1"/>
              <a:t>pharmacogenetics</a:t>
            </a:r>
            <a:r>
              <a:rPr lang="en-US" dirty="0"/>
              <a:t>, </a:t>
            </a:r>
            <a:r>
              <a:rPr lang="en-US" dirty="0" err="1"/>
              <a:t>etc</a:t>
            </a:r>
            <a:r>
              <a:rPr lang="en-US" dirty="0"/>
              <a:t> .;</a:t>
            </a:r>
            <a:endParaRPr lang="uk-UA" dirty="0" smtClean="0"/>
          </a:p>
          <a:p>
            <a:pPr algn="just"/>
            <a:r>
              <a:rPr lang="en-US" dirty="0"/>
              <a:t>Contribute to the successful training of specialists who will have general theoretical training, have the necessary competencies for further training and independent work of a pharmacist</a:t>
            </a:r>
            <a:r>
              <a:rPr lang="en-US" dirty="0" smtClean="0"/>
              <a:t>.</a:t>
            </a:r>
          </a:p>
          <a:p>
            <a:pPr algn="just"/>
            <a:r>
              <a:rPr lang="en-US" dirty="0"/>
              <a:t>Provide fundamental training and formation of ideas about the practical use of modern scientific advances in genetics.</a:t>
            </a:r>
            <a:endParaRPr lang="ru-RU" dirty="0"/>
          </a:p>
          <a:p>
            <a:pPr algn="just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8434" y="257548"/>
            <a:ext cx="1740970" cy="123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86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6B8E"/>
                </a:solidFill>
              </a:rPr>
              <a:t>Learning outcomes: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02429"/>
            <a:ext cx="10515600" cy="4351338"/>
          </a:xfrm>
        </p:spPr>
        <p:txBody>
          <a:bodyPr>
            <a:noAutofit/>
          </a:bodyPr>
          <a:lstStyle/>
          <a:p>
            <a:pPr algn="just"/>
            <a:r>
              <a:rPr lang="en-US" sz="2400" dirty="0"/>
              <a:t>Formation of modern ideas about the human genome</a:t>
            </a:r>
            <a:r>
              <a:rPr lang="en-US" sz="2400" dirty="0" smtClean="0"/>
              <a:t>;</a:t>
            </a:r>
          </a:p>
          <a:p>
            <a:pPr algn="just"/>
            <a:r>
              <a:rPr lang="en-US" sz="2400" dirty="0"/>
              <a:t>Establish the concept of eco- and </a:t>
            </a:r>
            <a:r>
              <a:rPr lang="en-US" sz="2400" dirty="0" err="1"/>
              <a:t>pharmacogenetics</a:t>
            </a:r>
            <a:r>
              <a:rPr lang="en-US" sz="2400" dirty="0"/>
              <a:t>;</a:t>
            </a:r>
            <a:endParaRPr lang="uk-UA" sz="2400" dirty="0" smtClean="0"/>
          </a:p>
          <a:p>
            <a:pPr algn="just"/>
            <a:r>
              <a:rPr lang="en-US" sz="2400" dirty="0"/>
              <a:t>Knowledge of the list of mutagenic factors and systems of assessment of mutagenic activity</a:t>
            </a:r>
            <a:r>
              <a:rPr lang="en-US" sz="2400" dirty="0" smtClean="0"/>
              <a:t>;</a:t>
            </a:r>
          </a:p>
          <a:p>
            <a:pPr algn="just"/>
            <a:r>
              <a:rPr lang="en-US" sz="2400" dirty="0"/>
              <a:t>Possession of methods of analysis of the genetic structure of the population;</a:t>
            </a:r>
            <a:endParaRPr lang="uk-UA" sz="2400" dirty="0" smtClean="0"/>
          </a:p>
          <a:p>
            <a:pPr algn="just"/>
            <a:r>
              <a:rPr lang="en-US" sz="2400" dirty="0"/>
              <a:t>Understanding the features of medical and genetic counseling and its stages;</a:t>
            </a:r>
            <a:endParaRPr lang="uk-UA" sz="2400" dirty="0" smtClean="0"/>
          </a:p>
          <a:p>
            <a:pPr algn="just"/>
            <a:r>
              <a:rPr lang="en-US" sz="2400" dirty="0"/>
              <a:t>Knowledge of ways of practical use of genetic engineering for identification of the person</a:t>
            </a:r>
            <a:r>
              <a:rPr lang="en-US" sz="2400" dirty="0" smtClean="0"/>
              <a:t>;</a:t>
            </a:r>
          </a:p>
          <a:p>
            <a:pPr algn="just"/>
            <a:r>
              <a:rPr lang="en-US" sz="2400" dirty="0"/>
              <a:t>Ways of using genetic tools in forensic genetics;</a:t>
            </a:r>
            <a:endParaRPr lang="uk-UA" sz="2400" dirty="0" smtClean="0"/>
          </a:p>
          <a:p>
            <a:pPr algn="just"/>
            <a:r>
              <a:rPr lang="en-US" sz="2400" dirty="0"/>
              <a:t>Possession of modern ideas about genomics</a:t>
            </a:r>
            <a:r>
              <a:rPr lang="en-US" sz="2400" dirty="0" smtClean="0"/>
              <a:t>;</a:t>
            </a:r>
          </a:p>
          <a:p>
            <a:pPr algn="just"/>
            <a:r>
              <a:rPr lang="en-US" sz="2400" dirty="0"/>
              <a:t>Knowledge of psychogenetic and </a:t>
            </a:r>
            <a:r>
              <a:rPr lang="en-US" sz="2400" dirty="0" err="1"/>
              <a:t>pharmacotherapeutic</a:t>
            </a:r>
            <a:r>
              <a:rPr lang="en-US" sz="2400" dirty="0"/>
              <a:t> approaches to the treatment of hereditary pathologies.</a:t>
            </a:r>
            <a:endParaRPr lang="uk-UA" sz="24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7107" y="94455"/>
            <a:ext cx="3074894" cy="234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3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6B8E"/>
                </a:solidFill>
              </a:rPr>
              <a:t>Forms and methods of teaching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611471" cy="435133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The course includes lectures and practical classes.</a:t>
            </a:r>
          </a:p>
          <a:p>
            <a:r>
              <a:rPr lang="en-US" dirty="0"/>
              <a:t>The focus is on the formation of a model in which the key knowledge, skills and abilities that a higher education applicant must master are aimed at meeting his or her own needs and meeting his or her need in the labor market, high employability.</a:t>
            </a:r>
          </a:p>
          <a:p>
            <a:r>
              <a:rPr lang="en-US" dirty="0"/>
              <a:t>Use of interactive teaching methods, such as discussions, heuristic conversations, </a:t>
            </a:r>
            <a:r>
              <a:rPr lang="en-US" dirty="0" err="1"/>
              <a:t>gamification</a:t>
            </a:r>
            <a:r>
              <a:rPr lang="en-US" dirty="0"/>
              <a:t> of learning, use of technical teaching aids.</a:t>
            </a:r>
          </a:p>
          <a:p>
            <a:r>
              <a:rPr lang="en-US" dirty="0"/>
              <a:t>Excursion classes (both virtual and real), meetings with industry experts are planned within the course.</a:t>
            </a: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71" y="1221705"/>
            <a:ext cx="4572009" cy="446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55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6B8E"/>
                </a:solidFill>
              </a:rPr>
              <a:t>Material </a:t>
            </a:r>
            <a:r>
              <a:rPr lang="en-US" b="1" dirty="0">
                <a:solidFill>
                  <a:srgbClr val="006B8E"/>
                </a:solidFill>
              </a:rPr>
              <a:t>and technical providing a course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692153" cy="435133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/>
              <a:t>Author's course of lectures;</a:t>
            </a:r>
            <a:endParaRPr lang="ru-RU" dirty="0"/>
          </a:p>
          <a:p>
            <a:pPr algn="just"/>
            <a:r>
              <a:rPr lang="en-US" dirty="0"/>
              <a:t>Meetings with interesting speakers;</a:t>
            </a:r>
            <a:endParaRPr lang="uk-UA" dirty="0"/>
          </a:p>
          <a:p>
            <a:pPr algn="just"/>
            <a:r>
              <a:rPr lang="en-US" dirty="0"/>
              <a:t>Work with technical and digital teaching aids;</a:t>
            </a:r>
            <a:endParaRPr lang="uk-UA" dirty="0"/>
          </a:p>
          <a:p>
            <a:pPr algn="just"/>
            <a:r>
              <a:rPr lang="en-US" dirty="0"/>
              <a:t>Free access to modern up-to-date sources of information;</a:t>
            </a:r>
            <a:endParaRPr lang="ru-RU" dirty="0"/>
          </a:p>
          <a:p>
            <a:pPr algn="just"/>
            <a:r>
              <a:rPr lang="en-US" dirty="0"/>
              <a:t>Visual database of photos and videos;</a:t>
            </a:r>
            <a:endParaRPr lang="uk-UA" dirty="0"/>
          </a:p>
          <a:p>
            <a:pPr algn="just"/>
            <a:r>
              <a:rPr lang="en-US" dirty="0"/>
              <a:t>Specially developed manuals and educational and methodical recommendations.</a:t>
            </a:r>
            <a:endParaRPr lang="ru-RU" dirty="0"/>
          </a:p>
          <a:p>
            <a:pPr algn="just"/>
            <a:r>
              <a:rPr lang="en-US" dirty="0"/>
              <a:t>Textbooks, articles, materials of scientific and practical conferences.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730" y="1582271"/>
            <a:ext cx="44196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92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6B8E"/>
                </a:solidFill>
              </a:rPr>
              <a:t>Connection </a:t>
            </a:r>
            <a:r>
              <a:rPr lang="en-US" b="1" dirty="0">
                <a:solidFill>
                  <a:srgbClr val="006B8E"/>
                </a:solidFill>
              </a:rPr>
              <a:t>with other disciplines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839788" y="1718796"/>
            <a:ext cx="9838764" cy="4470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 course is based on the acquired knowledge of "Biology with the basics of genetics" and "Cell Biology".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This </a:t>
            </a:r>
            <a:r>
              <a:rPr lang="en-US" dirty="0"/>
              <a:t>course provides a high level of general biological training and lays the foundation for their further acquisition of knowledge in relevant theoretical and clinical professional and practical disciplines (medical chemistry, pharmaceutical botany, </a:t>
            </a:r>
            <a:r>
              <a:rPr lang="en-US" dirty="0" err="1"/>
              <a:t>pharmacognosy</a:t>
            </a:r>
            <a:r>
              <a:rPr lang="en-US" dirty="0"/>
              <a:t>, physiology, microbiology, pathophysiology, etc.).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552" y="67375"/>
            <a:ext cx="1353671" cy="135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4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6B8E"/>
                </a:solidFill>
              </a:rPr>
              <a:t>Approximate list of topics </a:t>
            </a:r>
            <a:r>
              <a:rPr lang="en-US" b="1" dirty="0" smtClean="0">
                <a:solidFill>
                  <a:srgbClr val="006B8E"/>
                </a:solidFill>
              </a:rPr>
              <a:t/>
            </a:r>
            <a:br>
              <a:rPr lang="en-US" b="1" dirty="0" smtClean="0">
                <a:solidFill>
                  <a:srgbClr val="006B8E"/>
                </a:solidFill>
              </a:rPr>
            </a:br>
            <a:r>
              <a:rPr lang="en-US" b="1" dirty="0" smtClean="0">
                <a:solidFill>
                  <a:srgbClr val="006B8E"/>
                </a:solidFill>
              </a:rPr>
              <a:t>of </a:t>
            </a:r>
            <a:r>
              <a:rPr lang="en-US" b="1" dirty="0">
                <a:solidFill>
                  <a:srgbClr val="006B8E"/>
                </a:solidFill>
              </a:rPr>
              <a:t>the discipline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59860"/>
            <a:ext cx="8394511" cy="4975772"/>
          </a:xfrm>
        </p:spPr>
        <p:txBody>
          <a:bodyPr>
            <a:normAutofit fontScale="92500"/>
          </a:bodyPr>
          <a:lstStyle/>
          <a:p>
            <a:r>
              <a:rPr lang="en-US" dirty="0"/>
              <a:t>Medical genetics. The concept of hereditary human diseases</a:t>
            </a:r>
            <a:r>
              <a:rPr lang="en-US" dirty="0" smtClean="0"/>
              <a:t>.</a:t>
            </a:r>
          </a:p>
          <a:p>
            <a:r>
              <a:rPr lang="en-US" dirty="0"/>
              <a:t>Eco- and </a:t>
            </a:r>
            <a:r>
              <a:rPr lang="en-US" dirty="0" err="1"/>
              <a:t>pharmacogenetics</a:t>
            </a:r>
            <a:r>
              <a:rPr lang="en-US" dirty="0"/>
              <a:t>.</a:t>
            </a:r>
            <a:endParaRPr lang="uk-UA" dirty="0" smtClean="0"/>
          </a:p>
          <a:p>
            <a:r>
              <a:rPr lang="en-US" dirty="0"/>
              <a:t>Epigenetic mechanisms of phenotype expression control.</a:t>
            </a:r>
            <a:endParaRPr lang="uk-UA" dirty="0" smtClean="0"/>
          </a:p>
          <a:p>
            <a:r>
              <a:rPr lang="en-US" dirty="0"/>
              <a:t>Population genetics. Modern genetic monitoring of populations</a:t>
            </a:r>
            <a:r>
              <a:rPr lang="en-US" dirty="0" smtClean="0"/>
              <a:t>.</a:t>
            </a:r>
          </a:p>
          <a:p>
            <a:r>
              <a:rPr lang="en-US" dirty="0"/>
              <a:t>Genetic polymorphism of mankind</a:t>
            </a:r>
            <a:r>
              <a:rPr lang="uk-UA" dirty="0" smtClean="0"/>
              <a:t>.</a:t>
            </a:r>
          </a:p>
          <a:p>
            <a:r>
              <a:rPr lang="en-US" dirty="0"/>
              <a:t>Forensic genetics. DNA profiling</a:t>
            </a:r>
            <a:r>
              <a:rPr lang="en-US" dirty="0" smtClean="0"/>
              <a:t>.</a:t>
            </a:r>
          </a:p>
          <a:p>
            <a:r>
              <a:rPr lang="en-US" dirty="0"/>
              <a:t>Fundamentals of genomics and DNA databases</a:t>
            </a:r>
            <a:r>
              <a:rPr lang="uk-UA" dirty="0" smtClean="0"/>
              <a:t>.</a:t>
            </a:r>
          </a:p>
          <a:p>
            <a:r>
              <a:rPr lang="en-US" dirty="0" err="1"/>
              <a:t>Psychogenetics</a:t>
            </a:r>
            <a:r>
              <a:rPr lang="en-US" dirty="0"/>
              <a:t> and genetics of human intelligence. Disorders of psycho-emotional development.</a:t>
            </a:r>
            <a:endParaRPr lang="uk-UA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160" y="2338643"/>
            <a:ext cx="2730905" cy="15398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2712" y="162170"/>
            <a:ext cx="2770353" cy="17314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2160" y="4323452"/>
            <a:ext cx="2789744" cy="221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9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859" y="204022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006B8E"/>
                </a:solidFill>
              </a:rPr>
              <a:t>Course </a:t>
            </a:r>
            <a:r>
              <a:rPr lang="en-US" b="1" dirty="0" smtClean="0">
                <a:solidFill>
                  <a:srgbClr val="006B8E"/>
                </a:solidFill>
              </a:rPr>
              <a:t>teacher</a:t>
            </a:r>
            <a:endParaRPr lang="ru-RU" b="1" dirty="0">
              <a:solidFill>
                <a:srgbClr val="006B8E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316507" y="1923682"/>
            <a:ext cx="703729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Shcherba</a:t>
            </a:r>
            <a:r>
              <a:rPr lang="en-US" b="1" dirty="0"/>
              <a:t> </a:t>
            </a:r>
            <a:r>
              <a:rPr lang="en-US" b="1" dirty="0" err="1"/>
              <a:t>Iryna</a:t>
            </a:r>
            <a:r>
              <a:rPr lang="en-US" b="1" dirty="0"/>
              <a:t> </a:t>
            </a:r>
            <a:r>
              <a:rPr lang="en-US" b="1" dirty="0" err="1"/>
              <a:t>Karimivna</a:t>
            </a:r>
            <a:r>
              <a:rPr lang="en-US" b="1" dirty="0"/>
              <a:t>, </a:t>
            </a:r>
          </a:p>
          <a:p>
            <a:pPr marL="0" indent="0">
              <a:buNone/>
            </a:pPr>
            <a:r>
              <a:rPr lang="en-US" dirty="0"/>
              <a:t>PhD of Biological Sciences</a:t>
            </a:r>
            <a:r>
              <a:rPr lang="uk-UA" dirty="0"/>
              <a:t>,</a:t>
            </a:r>
            <a:r>
              <a:rPr lang="en-US" dirty="0"/>
              <a:t> Associate Professor of Pharmacy, course developer</a:t>
            </a:r>
            <a:endParaRPr lang="ru-RU" dirty="0"/>
          </a:p>
          <a:p>
            <a:pPr marL="0" indent="0" algn="just">
              <a:lnSpc>
                <a:spcPct val="110000"/>
              </a:lnSpc>
              <a:buNone/>
            </a:pPr>
            <a:endParaRPr lang="uk-UA" dirty="0" smtClean="0"/>
          </a:p>
          <a:p>
            <a:pPr marL="0" indent="0" algn="just">
              <a:lnSpc>
                <a:spcPct val="110000"/>
              </a:lnSpc>
              <a:buNone/>
            </a:pPr>
            <a:endParaRPr lang="uk-UA" dirty="0" smtClean="0"/>
          </a:p>
          <a:p>
            <a:pPr algn="just">
              <a:lnSpc>
                <a:spcPct val="110000"/>
              </a:lnSpc>
            </a:pPr>
            <a:endParaRPr lang="uk-UA" dirty="0"/>
          </a:p>
          <a:p>
            <a:pPr algn="just">
              <a:lnSpc>
                <a:spcPct val="110000"/>
              </a:lnSpc>
            </a:pPr>
            <a:endParaRPr lang="uk-UA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10768" y="1825624"/>
            <a:ext cx="3257363" cy="32573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3090" y="264914"/>
            <a:ext cx="1560711" cy="156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67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8" r="15857"/>
          <a:stretch/>
        </p:blipFill>
        <p:spPr>
          <a:xfrm rot="5400000">
            <a:off x="2701943" y="-2676879"/>
            <a:ext cx="6806041" cy="122099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8010" y="2722563"/>
            <a:ext cx="8296836" cy="2387600"/>
          </a:xfrm>
        </p:spPr>
        <p:txBody>
          <a:bodyPr/>
          <a:lstStyle/>
          <a:p>
            <a:r>
              <a:rPr lang="en-US" b="1" dirty="0"/>
              <a:t>Thanks for your attention!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66" y="236327"/>
            <a:ext cx="1359480" cy="210192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07024" y="568389"/>
            <a:ext cx="9211235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MINISTRY OF HEALTH</a:t>
            </a:r>
            <a:endParaRPr lang="ru-RU" sz="2400" dirty="0"/>
          </a:p>
          <a:p>
            <a:pPr algn="ctr"/>
            <a:r>
              <a:rPr lang="en-US" sz="2200" dirty="0"/>
              <a:t>NATIONAL PIROGOV MEMORIAL MEDICAL UNIVERSITY, VINNYTSYA</a:t>
            </a:r>
            <a:endParaRPr lang="ru-RU" sz="2200" dirty="0"/>
          </a:p>
          <a:p>
            <a:pPr algn="r"/>
            <a:endParaRPr lang="uk-UA" sz="2000" dirty="0"/>
          </a:p>
          <a:p>
            <a:pPr algn="r"/>
            <a:r>
              <a:rPr lang="en-US" sz="2000" b="1" dirty="0"/>
              <a:t>Department of </a:t>
            </a:r>
            <a:r>
              <a:rPr lang="en-US" sz="2000" b="1" dirty="0" smtClean="0"/>
              <a:t>Pharmacy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2603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671</Words>
  <Application>Microsoft Office PowerPoint</Application>
  <PresentationFormat>Широкоэкранный</PresentationFormat>
  <Paragraphs>65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Applied genetics</vt:lpstr>
      <vt:lpstr>Relevance of the course</vt:lpstr>
      <vt:lpstr>The purpose and objectives of the discipline</vt:lpstr>
      <vt:lpstr>Learning outcomes:</vt:lpstr>
      <vt:lpstr>Forms and methods of teaching</vt:lpstr>
      <vt:lpstr>Material and technical providing a course</vt:lpstr>
      <vt:lpstr>Connection with other disciplines</vt:lpstr>
      <vt:lpstr>Approximate list of topics  of the discipline</vt:lpstr>
      <vt:lpstr>Course teacher</vt:lpstr>
      <vt:lpstr>Thanks for your attention!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28</cp:revision>
  <dcterms:created xsi:type="dcterms:W3CDTF">2020-12-13T17:58:11Z</dcterms:created>
  <dcterms:modified xsi:type="dcterms:W3CDTF">2021-04-15T17:42:44Z</dcterms:modified>
</cp:coreProperties>
</file>