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Nunito" panose="020B0604020202020204" charset="-52"/>
      <p:regular r:id="rId12"/>
    </p:embeddedFont>
    <p:embeddedFont>
      <p:font typeface="Nunito Italics" panose="020B0604020202020204" charset="-5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Nunito Bold Italics" panose="020B0604020202020204" charset="-52"/>
      <p:regular r:id="rId18"/>
    </p:embeddedFont>
    <p:embeddedFont>
      <p:font typeface="Nunito Bold" panose="020B0604020202020204" charset="-52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48" y="6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7.png"/><Relationship Id="rId4" Type="http://schemas.openxmlformats.org/officeDocument/2006/relationships/image" Target="../media/image11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2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svg"/><Relationship Id="rId5" Type="http://schemas.openxmlformats.org/officeDocument/2006/relationships/image" Target="../media/image15.png"/><Relationship Id="rId4" Type="http://schemas.openxmlformats.org/officeDocument/2006/relationships/image" Target="../media/image2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5" Type="http://schemas.openxmlformats.org/officeDocument/2006/relationships/image" Target="../media/image18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sv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sv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svg"/><Relationship Id="rId5" Type="http://schemas.openxmlformats.org/officeDocument/2006/relationships/image" Target="../media/image27.png"/><Relationship Id="rId10" Type="http://schemas.openxmlformats.org/officeDocument/2006/relationships/image" Target="../media/image51.svg"/><Relationship Id="rId4" Type="http://schemas.openxmlformats.org/officeDocument/2006/relationships/image" Target="../media/image45.sv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12" Type="http://schemas.openxmlformats.org/officeDocument/2006/relationships/image" Target="../media/image61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svg"/><Relationship Id="rId11" Type="http://schemas.openxmlformats.org/officeDocument/2006/relationships/image" Target="../media/image34.png"/><Relationship Id="rId5" Type="http://schemas.openxmlformats.org/officeDocument/2006/relationships/image" Target="../media/image31.png"/><Relationship Id="rId10" Type="http://schemas.openxmlformats.org/officeDocument/2006/relationships/image" Target="../media/image59.svg"/><Relationship Id="rId4" Type="http://schemas.openxmlformats.org/officeDocument/2006/relationships/image" Target="../media/image53.svg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sp>
        <p:nvSpPr>
          <p:cNvPr id="3" name="Freeform 3"/>
          <p:cNvSpPr/>
          <p:nvPr/>
        </p:nvSpPr>
        <p:spPr>
          <a:xfrm rot="-2020918">
            <a:off x="14715942" y="4514098"/>
            <a:ext cx="2066658" cy="5769857"/>
          </a:xfrm>
          <a:custGeom>
            <a:avLst/>
            <a:gdLst/>
            <a:ahLst/>
            <a:cxnLst/>
            <a:rect l="l" t="t" r="r" b="b"/>
            <a:pathLst>
              <a:path w="2066658" h="5769857">
                <a:moveTo>
                  <a:pt x="0" y="0"/>
                </a:moveTo>
                <a:lnTo>
                  <a:pt x="2066657" y="0"/>
                </a:lnTo>
                <a:lnTo>
                  <a:pt x="2066657" y="5769857"/>
                </a:lnTo>
                <a:lnTo>
                  <a:pt x="0" y="57698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366725" y="6121532"/>
            <a:ext cx="2139475" cy="4017238"/>
          </a:xfrm>
          <a:custGeom>
            <a:avLst/>
            <a:gdLst/>
            <a:ahLst/>
            <a:cxnLst/>
            <a:rect l="l" t="t" r="r" b="b"/>
            <a:pathLst>
              <a:path w="2158082" h="6744006">
                <a:moveTo>
                  <a:pt x="0" y="0"/>
                </a:moveTo>
                <a:lnTo>
                  <a:pt x="2158082" y="0"/>
                </a:lnTo>
                <a:lnTo>
                  <a:pt x="2158082" y="6744006"/>
                </a:lnTo>
                <a:lnTo>
                  <a:pt x="0" y="67440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4114800" y="4914900"/>
            <a:ext cx="578338" cy="5223870"/>
          </a:xfrm>
          <a:custGeom>
            <a:avLst/>
            <a:gdLst/>
            <a:ahLst/>
            <a:cxnLst/>
            <a:rect l="l" t="t" r="r" b="b"/>
            <a:pathLst>
              <a:path w="874508" h="6588756">
                <a:moveTo>
                  <a:pt x="874508" y="0"/>
                </a:moveTo>
                <a:lnTo>
                  <a:pt x="0" y="0"/>
                </a:lnTo>
                <a:lnTo>
                  <a:pt x="0" y="6588757"/>
                </a:lnTo>
                <a:lnTo>
                  <a:pt x="874508" y="6588757"/>
                </a:lnTo>
                <a:lnTo>
                  <a:pt x="874508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369243" flipH="1">
            <a:off x="1261522" y="547822"/>
            <a:ext cx="846066" cy="6744006"/>
          </a:xfrm>
          <a:custGeom>
            <a:avLst/>
            <a:gdLst/>
            <a:ahLst/>
            <a:cxnLst/>
            <a:rect l="l" t="t" r="r" b="b"/>
            <a:pathLst>
              <a:path w="846066" h="6744006">
                <a:moveTo>
                  <a:pt x="846066" y="0"/>
                </a:moveTo>
                <a:lnTo>
                  <a:pt x="0" y="0"/>
                </a:lnTo>
                <a:lnTo>
                  <a:pt x="0" y="6744007"/>
                </a:lnTo>
                <a:lnTo>
                  <a:pt x="846066" y="6744007"/>
                </a:lnTo>
                <a:lnTo>
                  <a:pt x="846066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219273" y="3000358"/>
            <a:ext cx="16294905" cy="2815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 b="1" i="1" dirty="0" err="1">
                <a:solidFill>
                  <a:srgbClr val="3D526B"/>
                </a:solidFill>
                <a:latin typeface="Nunito Bold Italics"/>
                <a:ea typeface="Nunito Bold Italics"/>
                <a:cs typeface="Nunito Bold Italics"/>
                <a:sym typeface="Nunito Bold Italics"/>
              </a:rPr>
              <a:t>Вибірковий</a:t>
            </a:r>
            <a:r>
              <a:rPr lang="en-US" sz="5400" b="1" i="1" dirty="0">
                <a:solidFill>
                  <a:srgbClr val="3D526B"/>
                </a:solidFill>
                <a:latin typeface="Nunito Bold Italics"/>
                <a:ea typeface="Nunito Bold Italics"/>
                <a:cs typeface="Nunito Bold Italics"/>
                <a:sym typeface="Nunito Bold Italics"/>
              </a:rPr>
              <a:t> </a:t>
            </a:r>
            <a:r>
              <a:rPr lang="en-US" sz="5400" b="1" i="1" dirty="0" err="1">
                <a:solidFill>
                  <a:srgbClr val="3D526B"/>
                </a:solidFill>
                <a:latin typeface="Nunito Bold Italics"/>
                <a:ea typeface="Nunito Bold Italics"/>
                <a:cs typeface="Nunito Bold Italics"/>
                <a:sym typeface="Nunito Bold Italics"/>
              </a:rPr>
              <a:t>курс</a:t>
            </a:r>
            <a:endParaRPr lang="en-US" sz="5400" b="1" i="1" dirty="0">
              <a:solidFill>
                <a:srgbClr val="3D526B"/>
              </a:solidFill>
              <a:latin typeface="Nunito Bold Italics"/>
              <a:ea typeface="Nunito Bold Italics"/>
              <a:cs typeface="Nunito Bold Italics"/>
              <a:sym typeface="Nunito Bold Italics"/>
            </a:endParaRPr>
          </a:p>
          <a:p>
            <a:pPr algn="ctr">
              <a:lnSpc>
                <a:spcPts val="7560"/>
              </a:lnSpc>
            </a:pPr>
            <a:r>
              <a:rPr lang="en-US" sz="5400" dirty="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“</a:t>
            </a:r>
            <a:r>
              <a:rPr lang="en-US" sz="5400" dirty="0" err="1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Молекулярно-генетичні</a:t>
            </a:r>
            <a:r>
              <a:rPr lang="en-US" sz="5400" dirty="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</a:t>
            </a:r>
            <a:r>
              <a:rPr lang="en-US" sz="5400" dirty="0" err="1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механізми</a:t>
            </a:r>
            <a:r>
              <a:rPr lang="en-US" sz="5400" dirty="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</a:t>
            </a:r>
            <a:r>
              <a:rPr lang="en-US" sz="5400" dirty="0" err="1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спадкових</a:t>
            </a:r>
            <a:r>
              <a:rPr lang="en-US" sz="5400" dirty="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</a:t>
            </a:r>
            <a:r>
              <a:rPr lang="en-US" sz="5400" dirty="0" err="1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хвороб</a:t>
            </a:r>
            <a:r>
              <a:rPr lang="en-US" sz="5400" dirty="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у </a:t>
            </a:r>
            <a:r>
              <a:rPr lang="en-US" sz="5400" dirty="0" err="1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стоматології</a:t>
            </a:r>
            <a:r>
              <a:rPr lang="en-US" sz="5400" dirty="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”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-29629" y="-85725"/>
            <a:ext cx="18317629" cy="23171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Вінницький національний медичний університет імені М.І. Пирогова</a:t>
            </a:r>
          </a:p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Кафедра медичної біології</a:t>
            </a:r>
          </a:p>
          <a:p>
            <a:pPr algn="ctr">
              <a:lnSpc>
                <a:spcPts val="6159"/>
              </a:lnSpc>
            </a:pPr>
            <a:endParaRPr lang="en-US" sz="4399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94730" y="2649105"/>
            <a:ext cx="2022728" cy="4988791"/>
          </a:xfrm>
          <a:custGeom>
            <a:avLst/>
            <a:gdLst/>
            <a:ahLst/>
            <a:cxnLst/>
            <a:rect l="l" t="t" r="r" b="b"/>
            <a:pathLst>
              <a:path w="2022728" h="4988791">
                <a:moveTo>
                  <a:pt x="0" y="0"/>
                </a:moveTo>
                <a:lnTo>
                  <a:pt x="2022728" y="0"/>
                </a:lnTo>
                <a:lnTo>
                  <a:pt x="2022728" y="4988790"/>
                </a:lnTo>
                <a:lnTo>
                  <a:pt x="0" y="49887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328154" y="3195870"/>
            <a:ext cx="2835471" cy="4114800"/>
          </a:xfrm>
          <a:custGeom>
            <a:avLst/>
            <a:gdLst/>
            <a:ahLst/>
            <a:cxnLst/>
            <a:rect l="l" t="t" r="r" b="b"/>
            <a:pathLst>
              <a:path w="2835471" h="4114800">
                <a:moveTo>
                  <a:pt x="0" y="0"/>
                </a:moveTo>
                <a:lnTo>
                  <a:pt x="2835472" y="0"/>
                </a:lnTo>
                <a:lnTo>
                  <a:pt x="28354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65878" y="0"/>
            <a:ext cx="2196676" cy="2171963"/>
          </a:xfrm>
          <a:custGeom>
            <a:avLst/>
            <a:gdLst/>
            <a:ahLst/>
            <a:cxnLst/>
            <a:rect l="l" t="t" r="r" b="b"/>
            <a:pathLst>
              <a:path w="2196676" h="2171963">
                <a:moveTo>
                  <a:pt x="0" y="0"/>
                </a:moveTo>
                <a:lnTo>
                  <a:pt x="2196676" y="0"/>
                </a:lnTo>
                <a:lnTo>
                  <a:pt x="2196676" y="2171963"/>
                </a:lnTo>
                <a:lnTo>
                  <a:pt x="0" y="217196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0" y="3941987"/>
            <a:ext cx="11424650" cy="5638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Сучасна стоматологія дедалі більше спирається на знання молекулярної біології та генетики, адже багато патологій щелепно-лицевої ділянки мають спадкову природу. Щороку відкриваються нові гени, що впливають на розвиток зубів і щелеп. Наприклад, мутації у гені AMELX викликають дефект емалі навіть при нормальному розвитку зубів.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i="1">
                <a:solidFill>
                  <a:srgbClr val="3D526B"/>
                </a:solidFill>
                <a:latin typeface="Nunito Italics"/>
                <a:ea typeface="Nunito Italics"/>
                <a:cs typeface="Nunito Italics"/>
                <a:sym typeface="Nunito Italics"/>
              </a:rPr>
              <a:t>У 2023 році виявлено мутацію гена WNT10A, яка спричиняє вроджену адентію.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 </a:t>
            </a:r>
          </a:p>
          <a:p>
            <a:pPr algn="ctr">
              <a:lnSpc>
                <a:spcPts val="6159"/>
              </a:lnSpc>
              <a:spcBef>
                <a:spcPct val="0"/>
              </a:spcBef>
            </a:pPr>
            <a:endParaRPr lang="en-US" sz="3099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381906" y="-2701669"/>
            <a:ext cx="11524188" cy="4873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99"/>
              </a:lnSpc>
            </a:pPr>
            <a:r>
              <a:rPr lang="en-US" sz="1399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 Актуальність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63929" y="2215192"/>
            <a:ext cx="9696793" cy="1099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 b="1" i="1">
                <a:solidFill>
                  <a:srgbClr val="3D526B"/>
                </a:solidFill>
                <a:latin typeface="Nunito Bold Italics"/>
                <a:ea typeface="Nunito Bold Italics"/>
                <a:cs typeface="Nunito Bold Italics"/>
                <a:sym typeface="Nunito Bold Italics"/>
              </a:rPr>
              <a:t>Молекулярна генетика відкриває новий рівень розуміння патології зубів — від гена до клініки.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952232" y="3733880"/>
            <a:ext cx="4553039" cy="2650403"/>
            <a:chOff x="0" y="0"/>
            <a:chExt cx="1199154" cy="69804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9154" cy="698049"/>
            </a:xfrm>
            <a:custGeom>
              <a:avLst/>
              <a:gdLst/>
              <a:ahLst/>
              <a:cxnLst/>
              <a:rect l="l" t="t" r="r" b="b"/>
              <a:pathLst>
                <a:path w="1199154" h="698049">
                  <a:moveTo>
                    <a:pt x="86720" y="0"/>
                  </a:moveTo>
                  <a:lnTo>
                    <a:pt x="1112435" y="0"/>
                  </a:lnTo>
                  <a:cubicBezTo>
                    <a:pt x="1160329" y="0"/>
                    <a:pt x="1199154" y="38826"/>
                    <a:pt x="1199154" y="86720"/>
                  </a:cubicBezTo>
                  <a:lnTo>
                    <a:pt x="1199154" y="611329"/>
                  </a:lnTo>
                  <a:cubicBezTo>
                    <a:pt x="1199154" y="659223"/>
                    <a:pt x="1160329" y="698049"/>
                    <a:pt x="1112435" y="698049"/>
                  </a:cubicBezTo>
                  <a:lnTo>
                    <a:pt x="86720" y="698049"/>
                  </a:lnTo>
                  <a:cubicBezTo>
                    <a:pt x="38826" y="698049"/>
                    <a:pt x="0" y="659223"/>
                    <a:pt x="0" y="611329"/>
                  </a:cubicBezTo>
                  <a:lnTo>
                    <a:pt x="0" y="86720"/>
                  </a:lnTo>
                  <a:cubicBezTo>
                    <a:pt x="0" y="38826"/>
                    <a:pt x="38826" y="0"/>
                    <a:pt x="86720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9154" cy="7361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6501088" y="3733880"/>
            <a:ext cx="4553039" cy="3940267"/>
            <a:chOff x="0" y="0"/>
            <a:chExt cx="1199154" cy="103776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99154" cy="1037766"/>
            </a:xfrm>
            <a:custGeom>
              <a:avLst/>
              <a:gdLst/>
              <a:ahLst/>
              <a:cxnLst/>
              <a:rect l="l" t="t" r="r" b="b"/>
              <a:pathLst>
                <a:path w="1199154" h="1037766">
                  <a:moveTo>
                    <a:pt x="86720" y="0"/>
                  </a:moveTo>
                  <a:lnTo>
                    <a:pt x="1112435" y="0"/>
                  </a:lnTo>
                  <a:cubicBezTo>
                    <a:pt x="1160329" y="0"/>
                    <a:pt x="1199154" y="38826"/>
                    <a:pt x="1199154" y="86720"/>
                  </a:cubicBezTo>
                  <a:lnTo>
                    <a:pt x="1199154" y="951046"/>
                  </a:lnTo>
                  <a:cubicBezTo>
                    <a:pt x="1199154" y="998940"/>
                    <a:pt x="1160329" y="1037766"/>
                    <a:pt x="1112435" y="1037766"/>
                  </a:cubicBezTo>
                  <a:lnTo>
                    <a:pt x="86720" y="1037766"/>
                  </a:lnTo>
                  <a:cubicBezTo>
                    <a:pt x="38826" y="1037766"/>
                    <a:pt x="0" y="998940"/>
                    <a:pt x="0" y="951046"/>
                  </a:cubicBezTo>
                  <a:lnTo>
                    <a:pt x="0" y="86720"/>
                  </a:lnTo>
                  <a:cubicBezTo>
                    <a:pt x="0" y="38826"/>
                    <a:pt x="38826" y="0"/>
                    <a:pt x="86720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199154" cy="10758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340003" y="3733880"/>
            <a:ext cx="4553039" cy="3940267"/>
            <a:chOff x="0" y="0"/>
            <a:chExt cx="1199154" cy="103776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199154" cy="1037766"/>
            </a:xfrm>
            <a:custGeom>
              <a:avLst/>
              <a:gdLst/>
              <a:ahLst/>
              <a:cxnLst/>
              <a:rect l="l" t="t" r="r" b="b"/>
              <a:pathLst>
                <a:path w="1199154" h="1037766">
                  <a:moveTo>
                    <a:pt x="86720" y="0"/>
                  </a:moveTo>
                  <a:lnTo>
                    <a:pt x="1112435" y="0"/>
                  </a:lnTo>
                  <a:cubicBezTo>
                    <a:pt x="1160329" y="0"/>
                    <a:pt x="1199154" y="38826"/>
                    <a:pt x="1199154" y="86720"/>
                  </a:cubicBezTo>
                  <a:lnTo>
                    <a:pt x="1199154" y="951046"/>
                  </a:lnTo>
                  <a:cubicBezTo>
                    <a:pt x="1199154" y="998940"/>
                    <a:pt x="1160329" y="1037766"/>
                    <a:pt x="1112435" y="1037766"/>
                  </a:cubicBezTo>
                  <a:lnTo>
                    <a:pt x="86720" y="1037766"/>
                  </a:lnTo>
                  <a:cubicBezTo>
                    <a:pt x="38826" y="1037766"/>
                    <a:pt x="0" y="998940"/>
                    <a:pt x="0" y="951046"/>
                  </a:cubicBezTo>
                  <a:lnTo>
                    <a:pt x="0" y="86720"/>
                  </a:lnTo>
                  <a:cubicBezTo>
                    <a:pt x="0" y="38826"/>
                    <a:pt x="38826" y="0"/>
                    <a:pt x="86720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199154" cy="10758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5363897" y="2390530"/>
            <a:ext cx="1316380" cy="1699454"/>
          </a:xfrm>
          <a:custGeom>
            <a:avLst/>
            <a:gdLst/>
            <a:ahLst/>
            <a:cxnLst/>
            <a:rect l="l" t="t" r="r" b="b"/>
            <a:pathLst>
              <a:path w="1316380" h="1699454">
                <a:moveTo>
                  <a:pt x="0" y="0"/>
                </a:moveTo>
                <a:lnTo>
                  <a:pt x="1316380" y="0"/>
                </a:lnTo>
                <a:lnTo>
                  <a:pt x="1316380" y="1699454"/>
                </a:lnTo>
                <a:lnTo>
                  <a:pt x="0" y="16994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0739271" y="848361"/>
            <a:ext cx="1817126" cy="1910251"/>
          </a:xfrm>
          <a:custGeom>
            <a:avLst/>
            <a:gdLst/>
            <a:ahLst/>
            <a:cxnLst/>
            <a:rect l="l" t="t" r="r" b="b"/>
            <a:pathLst>
              <a:path w="1817126" h="1910251">
                <a:moveTo>
                  <a:pt x="0" y="0"/>
                </a:moveTo>
                <a:lnTo>
                  <a:pt x="1817126" y="0"/>
                </a:lnTo>
                <a:lnTo>
                  <a:pt x="1817126" y="1910250"/>
                </a:lnTo>
                <a:lnTo>
                  <a:pt x="0" y="19102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0" y="-114300"/>
            <a:ext cx="18288000" cy="962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59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Чому генетика критично важлива в стоматології?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93606" y="3871062"/>
            <a:ext cx="4270292" cy="2352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2999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понад 700 відомих генетичних синдромів із проявами в ротовій порожнині.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501088" y="3821282"/>
            <a:ext cx="4553039" cy="3364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24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Розвиток зубів — це складний процес, контрольований понад 200 ідентифікованими генами. Найменші збої можуть спричинити серйозні аномалії</a:t>
            </a:r>
          </a:p>
          <a:p>
            <a:pPr algn="ctr">
              <a:lnSpc>
                <a:spcPts val="3840"/>
              </a:lnSpc>
            </a:pPr>
            <a:r>
              <a:rPr lang="en-US" sz="24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індивідуалізовані методи профілактики та лікування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411575" y="3856505"/>
            <a:ext cx="4410164" cy="351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5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Розуміння генетичної основи дозволяє проводити ранню діагностику спадкових аномалій, запобігаючи ускладненням та покращуючи результати лікування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52366" y="2489028"/>
            <a:ext cx="4552771" cy="262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sz="3300" u="sng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Величезний спектр захворювань</a:t>
            </a:r>
          </a:p>
          <a:p>
            <a:pPr algn="ctr">
              <a:lnSpc>
                <a:spcPts val="5280"/>
              </a:lnSpc>
            </a:pPr>
            <a:endParaRPr lang="en-US" sz="3300" u="sng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ctr">
              <a:lnSpc>
                <a:spcPts val="5280"/>
              </a:lnSpc>
            </a:pPr>
            <a:endParaRPr lang="en-US" sz="3300" u="sng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6501088" y="2533502"/>
            <a:ext cx="4553039" cy="1289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sz="3300" u="sng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Генетичний контроль </a:t>
            </a:r>
          </a:p>
          <a:p>
            <a:pPr algn="ctr">
              <a:lnSpc>
                <a:spcPts val="5280"/>
              </a:lnSpc>
            </a:pPr>
            <a:r>
              <a:rPr lang="en-US" sz="3300" u="sng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розвитку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340003" y="2533502"/>
            <a:ext cx="4553039" cy="262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sz="3300" u="sng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Рання діагностика та профілактика</a:t>
            </a:r>
          </a:p>
          <a:p>
            <a:pPr algn="ctr">
              <a:lnSpc>
                <a:spcPts val="5280"/>
              </a:lnSpc>
            </a:pPr>
            <a:endParaRPr lang="en-US" sz="3300" u="sng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ctr">
              <a:lnSpc>
                <a:spcPts val="5280"/>
              </a:lnSpc>
            </a:pPr>
            <a:endParaRPr lang="en-US" sz="3300" u="sng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952232" y="6487520"/>
            <a:ext cx="4552771" cy="697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84"/>
              </a:lnSpc>
              <a:spcBef>
                <a:spcPct val="0"/>
              </a:spcBef>
            </a:pPr>
            <a:r>
              <a:rPr lang="en-US" sz="2400" i="1" spc="144">
                <a:solidFill>
                  <a:srgbClr val="3D526B"/>
                </a:solidFill>
                <a:latin typeface="Nunito Italics"/>
                <a:ea typeface="Nunito Italics"/>
                <a:cs typeface="Nunito Italics"/>
                <a:sym typeface="Nunito Italics"/>
              </a:rPr>
              <a:t>Напр., мутація MSX1 → відсутність зачатків зубів.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501357" y="7845597"/>
            <a:ext cx="5030498" cy="697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84"/>
              </a:lnSpc>
              <a:spcBef>
                <a:spcPct val="0"/>
              </a:spcBef>
            </a:pPr>
            <a:r>
              <a:rPr lang="en-US" sz="2400" i="1" spc="144">
                <a:solidFill>
                  <a:srgbClr val="3D526B"/>
                </a:solidFill>
                <a:latin typeface="Nunito Italics"/>
                <a:ea typeface="Nunito Italics"/>
                <a:cs typeface="Nunito Italics"/>
                <a:sym typeface="Nunito Italics"/>
              </a:rPr>
              <a:t>Гени BMP4 та FGF8 керують формуванням емалі й дентину.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228802" y="7845597"/>
            <a:ext cx="5030498" cy="1050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84"/>
              </a:lnSpc>
              <a:spcBef>
                <a:spcPct val="0"/>
              </a:spcBef>
            </a:pPr>
            <a:r>
              <a:rPr lang="en-US" sz="2400" i="1" spc="144">
                <a:solidFill>
                  <a:srgbClr val="3D526B"/>
                </a:solidFill>
                <a:latin typeface="Nunito Italics"/>
                <a:ea typeface="Nunito Italics"/>
                <a:cs typeface="Nunito Italics"/>
                <a:sym typeface="Nunito Italics"/>
              </a:rPr>
              <a:t>Тести на IL1 дозволяють виявити ризик пародонтиту ще до появи симптомів.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3485746"/>
            <a:ext cx="16230600" cy="5772554"/>
            <a:chOff x="0" y="0"/>
            <a:chExt cx="4274726" cy="152034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1520343"/>
            </a:xfrm>
            <a:custGeom>
              <a:avLst/>
              <a:gdLst/>
              <a:ahLst/>
              <a:cxnLst/>
              <a:rect l="l" t="t" r="r" b="b"/>
              <a:pathLst>
                <a:path w="4274726" h="1520343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1496017"/>
                  </a:lnTo>
                  <a:cubicBezTo>
                    <a:pt x="4274726" y="1509452"/>
                    <a:pt x="4263834" y="1520343"/>
                    <a:pt x="4250399" y="1520343"/>
                  </a:cubicBezTo>
                  <a:lnTo>
                    <a:pt x="24327" y="1520343"/>
                  </a:lnTo>
                  <a:cubicBezTo>
                    <a:pt x="10891" y="1520343"/>
                    <a:pt x="0" y="1509452"/>
                    <a:pt x="0" y="1496017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1558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28700" y="3394406"/>
            <a:ext cx="16230600" cy="62769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50"/>
              </a:lnSpc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Сформувати у студентів генетичне мислення, щоб лікування ґрунтувалося не лише на клінічному досвіді, а й на розумінні молекулярної природи хвороб.  Глибоке розуміння молекулярно-генетичних механізмів спадкових хвороб у стоматології,  дозволяє:</a:t>
            </a:r>
          </a:p>
          <a:p>
            <a:pPr marL="647700" lvl="1" indent="-323850" algn="l">
              <a:lnSpc>
                <a:spcPts val="555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виявляти генетичну схильність до стоматологічних патологій;</a:t>
            </a:r>
          </a:p>
          <a:p>
            <a:pPr marL="647700" lvl="1" indent="-323850" algn="l">
              <a:lnSpc>
                <a:spcPts val="555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прогнозувати розвиток захворювань на ранніх етапах;</a:t>
            </a:r>
          </a:p>
          <a:p>
            <a:pPr marL="647700" lvl="1" indent="-323850" algn="l">
              <a:lnSpc>
                <a:spcPts val="555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застосовувати сучасні методи діагностики та індивідуалізованого лікування;</a:t>
            </a:r>
          </a:p>
          <a:p>
            <a:pPr marL="647700" lvl="1" indent="-323850" algn="l">
              <a:lnSpc>
                <a:spcPts val="555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формувати компетентного стоматолога, здатного працювати на межі клінічної практики та молекулярної медицини.</a:t>
            </a:r>
          </a:p>
          <a:p>
            <a:pPr algn="l">
              <a:lnSpc>
                <a:spcPts val="5550"/>
              </a:lnSpc>
            </a:pPr>
            <a:endParaRPr lang="en-US" sz="3000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15719754" y="5329125"/>
            <a:ext cx="2343780" cy="2588512"/>
          </a:xfrm>
          <a:custGeom>
            <a:avLst/>
            <a:gdLst/>
            <a:ahLst/>
            <a:cxnLst/>
            <a:rect l="l" t="t" r="r" b="b"/>
            <a:pathLst>
              <a:path w="2343780" h="2588512">
                <a:moveTo>
                  <a:pt x="0" y="0"/>
                </a:moveTo>
                <a:lnTo>
                  <a:pt x="2343780" y="0"/>
                </a:lnTo>
                <a:lnTo>
                  <a:pt x="2343780" y="2588512"/>
                </a:lnTo>
                <a:lnTo>
                  <a:pt x="0" y="258851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014143" y="0"/>
            <a:ext cx="1278279" cy="1649392"/>
          </a:xfrm>
          <a:custGeom>
            <a:avLst/>
            <a:gdLst/>
            <a:ahLst/>
            <a:cxnLst/>
            <a:rect l="l" t="t" r="r" b="b"/>
            <a:pathLst>
              <a:path w="1278279" h="1649392">
                <a:moveTo>
                  <a:pt x="0" y="0"/>
                </a:moveTo>
                <a:lnTo>
                  <a:pt x="1278279" y="0"/>
                </a:lnTo>
                <a:lnTo>
                  <a:pt x="1278279" y="1649392"/>
                </a:lnTo>
                <a:lnTo>
                  <a:pt x="0" y="16493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430890" y="187443"/>
            <a:ext cx="1272189" cy="1274506"/>
          </a:xfrm>
          <a:custGeom>
            <a:avLst/>
            <a:gdLst/>
            <a:ahLst/>
            <a:cxnLst/>
            <a:rect l="l" t="t" r="r" b="b"/>
            <a:pathLst>
              <a:path w="1272189" h="1274506">
                <a:moveTo>
                  <a:pt x="0" y="0"/>
                </a:moveTo>
                <a:lnTo>
                  <a:pt x="1272188" y="0"/>
                </a:lnTo>
                <a:lnTo>
                  <a:pt x="1272188" y="1274506"/>
                </a:lnTo>
                <a:lnTo>
                  <a:pt x="0" y="12745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17422" y="-238125"/>
            <a:ext cx="11507944" cy="215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674"/>
              </a:lnSpc>
            </a:pPr>
            <a:r>
              <a:rPr lang="en-US" sz="12624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Мета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004972" y="1626839"/>
            <a:ext cx="15504150" cy="7334951"/>
            <a:chOff x="0" y="0"/>
            <a:chExt cx="4083397" cy="19318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083397" cy="1931839"/>
            </a:xfrm>
            <a:custGeom>
              <a:avLst/>
              <a:gdLst/>
              <a:ahLst/>
              <a:cxnLst/>
              <a:rect l="l" t="t" r="r" b="b"/>
              <a:pathLst>
                <a:path w="4083397" h="1931839">
                  <a:moveTo>
                    <a:pt x="25467" y="0"/>
                  </a:moveTo>
                  <a:lnTo>
                    <a:pt x="4057931" y="0"/>
                  </a:lnTo>
                  <a:cubicBezTo>
                    <a:pt x="4064685" y="0"/>
                    <a:pt x="4071162" y="2683"/>
                    <a:pt x="4075938" y="7459"/>
                  </a:cubicBezTo>
                  <a:cubicBezTo>
                    <a:pt x="4080714" y="12235"/>
                    <a:pt x="4083397" y="18712"/>
                    <a:pt x="4083397" y="25467"/>
                  </a:cubicBezTo>
                  <a:lnTo>
                    <a:pt x="4083397" y="1906372"/>
                  </a:lnTo>
                  <a:cubicBezTo>
                    <a:pt x="4083397" y="1913127"/>
                    <a:pt x="4080714" y="1919604"/>
                    <a:pt x="4075938" y="1924380"/>
                  </a:cubicBezTo>
                  <a:cubicBezTo>
                    <a:pt x="4071162" y="1929156"/>
                    <a:pt x="4064685" y="1931839"/>
                    <a:pt x="4057931" y="1931839"/>
                  </a:cubicBezTo>
                  <a:lnTo>
                    <a:pt x="25467" y="1931839"/>
                  </a:lnTo>
                  <a:cubicBezTo>
                    <a:pt x="18712" y="1931839"/>
                    <a:pt x="12235" y="1929156"/>
                    <a:pt x="7459" y="1924380"/>
                  </a:cubicBezTo>
                  <a:cubicBezTo>
                    <a:pt x="2683" y="1919604"/>
                    <a:pt x="0" y="1913127"/>
                    <a:pt x="0" y="1906372"/>
                  </a:cubicBezTo>
                  <a:lnTo>
                    <a:pt x="0" y="25467"/>
                  </a:lnTo>
                  <a:cubicBezTo>
                    <a:pt x="0" y="18712"/>
                    <a:pt x="2683" y="12235"/>
                    <a:pt x="7459" y="7459"/>
                  </a:cubicBezTo>
                  <a:cubicBezTo>
                    <a:pt x="12235" y="2683"/>
                    <a:pt x="18712" y="0"/>
                    <a:pt x="25467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083397" cy="19699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0" y="-161925"/>
            <a:ext cx="18288000" cy="1377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Про що даний курс?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348310" y="1694665"/>
            <a:ext cx="15160811" cy="8111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20"/>
              </a:lnSpc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Курс «Молекулярно-генетичні механізми спадкових хвороб у стоматології» знайомить студентів із тим, як гени формують структуру, форму, колір і здоров’я зубів, а також пояснює, чому у різних людей однакові фактори викликають різні стоматологічні наслідки.</a:t>
            </a:r>
          </a:p>
          <a:p>
            <a:pPr algn="l">
              <a:lnSpc>
                <a:spcPts val="4320"/>
              </a:lnSpc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Ви дізнаєтесь:</a:t>
            </a:r>
          </a:p>
          <a:p>
            <a:pPr marL="582932" lvl="1" indent="-291466" algn="l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як гени контролюють розвиток зубів, щелеп і ясен</a:t>
            </a:r>
          </a:p>
          <a:p>
            <a:pPr marL="582932" lvl="1" indent="-291466" algn="l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як ДНК формує усмішку — від емалі до прикусу</a:t>
            </a:r>
          </a:p>
          <a:p>
            <a:pPr marL="582932" lvl="1" indent="-291466" algn="l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які молекулярні порушення лежать в основі карієсу, пародонтиту, гіпоплазії емалі, адентії</a:t>
            </a:r>
          </a:p>
          <a:p>
            <a:pPr marL="582932" lvl="1" indent="-291466" algn="l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пояснює, чому в одних людей карієс розвивається блискавично, а в інших — майже не виникає</a:t>
            </a:r>
          </a:p>
          <a:p>
            <a:pPr marL="582932" lvl="1" indent="-291466" algn="l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як генетичні тести допомагають прогнозувати стоматологічні ризики</a:t>
            </a:r>
          </a:p>
          <a:p>
            <a:pPr marL="582932" lvl="1" indent="-291466" algn="l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як використовувати ці знання для персоналізованого підходу до лікування</a:t>
            </a:r>
          </a:p>
          <a:p>
            <a:pPr marL="582932" lvl="1" indent="-291466" algn="l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готує до роботи у майбутній стоматології — точній, персоналізованій і молекулярно обґрунтованій</a:t>
            </a:r>
          </a:p>
          <a:p>
            <a:pPr algn="l">
              <a:lnSpc>
                <a:spcPts val="4320"/>
              </a:lnSpc>
            </a:pPr>
            <a:endParaRPr lang="en-US" sz="2700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l">
              <a:lnSpc>
                <a:spcPts val="4320"/>
              </a:lnSpc>
            </a:pPr>
            <a:endParaRPr lang="en-US" sz="2700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15640215" y="8027950"/>
            <a:ext cx="2259050" cy="2259050"/>
          </a:xfrm>
          <a:custGeom>
            <a:avLst/>
            <a:gdLst/>
            <a:ahLst/>
            <a:cxnLst/>
            <a:rect l="l" t="t" r="r" b="b"/>
            <a:pathLst>
              <a:path w="2259050" h="2259050">
                <a:moveTo>
                  <a:pt x="0" y="0"/>
                </a:moveTo>
                <a:lnTo>
                  <a:pt x="2259051" y="0"/>
                </a:lnTo>
                <a:lnTo>
                  <a:pt x="2259051" y="2259050"/>
                </a:lnTo>
                <a:lnTo>
                  <a:pt x="0" y="22590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0" y="0"/>
            <a:ext cx="2275550" cy="2275550"/>
          </a:xfrm>
          <a:custGeom>
            <a:avLst/>
            <a:gdLst/>
            <a:ahLst/>
            <a:cxnLst/>
            <a:rect l="l" t="t" r="r" b="b"/>
            <a:pathLst>
              <a:path w="2275550" h="2275550">
                <a:moveTo>
                  <a:pt x="0" y="0"/>
                </a:moveTo>
                <a:lnTo>
                  <a:pt x="2275550" y="0"/>
                </a:lnTo>
                <a:lnTo>
                  <a:pt x="2275550" y="2275550"/>
                </a:lnTo>
                <a:lnTo>
                  <a:pt x="0" y="22755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878100">
            <a:off x="11894076" y="1947175"/>
            <a:ext cx="4010060" cy="4114800"/>
          </a:xfrm>
          <a:custGeom>
            <a:avLst/>
            <a:gdLst/>
            <a:ahLst/>
            <a:cxnLst/>
            <a:rect l="l" t="t" r="r" b="b"/>
            <a:pathLst>
              <a:path w="4010060" h="4114800">
                <a:moveTo>
                  <a:pt x="0" y="0"/>
                </a:moveTo>
                <a:lnTo>
                  <a:pt x="4010059" y="0"/>
                </a:lnTo>
                <a:lnTo>
                  <a:pt x="40100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74821" y="1028700"/>
            <a:ext cx="14061213" cy="1939181"/>
            <a:chOff x="0" y="0"/>
            <a:chExt cx="3703365" cy="51073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03365" cy="510731"/>
            </a:xfrm>
            <a:custGeom>
              <a:avLst/>
              <a:gdLst/>
              <a:ahLst/>
              <a:cxnLst/>
              <a:rect l="l" t="t" r="r" b="b"/>
              <a:pathLst>
                <a:path w="3703365" h="510731">
                  <a:moveTo>
                    <a:pt x="28080" y="0"/>
                  </a:moveTo>
                  <a:lnTo>
                    <a:pt x="3675285" y="0"/>
                  </a:lnTo>
                  <a:cubicBezTo>
                    <a:pt x="3682732" y="0"/>
                    <a:pt x="3689874" y="2958"/>
                    <a:pt x="3695140" y="8224"/>
                  </a:cubicBezTo>
                  <a:cubicBezTo>
                    <a:pt x="3700406" y="13490"/>
                    <a:pt x="3703365" y="20633"/>
                    <a:pt x="3703365" y="28080"/>
                  </a:cubicBezTo>
                  <a:lnTo>
                    <a:pt x="3703365" y="482651"/>
                  </a:lnTo>
                  <a:cubicBezTo>
                    <a:pt x="3703365" y="490098"/>
                    <a:pt x="3700406" y="497240"/>
                    <a:pt x="3695140" y="502506"/>
                  </a:cubicBezTo>
                  <a:cubicBezTo>
                    <a:pt x="3689874" y="507772"/>
                    <a:pt x="3682732" y="510731"/>
                    <a:pt x="3675285" y="510731"/>
                  </a:cubicBezTo>
                  <a:lnTo>
                    <a:pt x="28080" y="510731"/>
                  </a:lnTo>
                  <a:cubicBezTo>
                    <a:pt x="20633" y="510731"/>
                    <a:pt x="13490" y="507772"/>
                    <a:pt x="8224" y="502506"/>
                  </a:cubicBezTo>
                  <a:cubicBezTo>
                    <a:pt x="2958" y="497240"/>
                    <a:pt x="0" y="490098"/>
                    <a:pt x="0" y="482651"/>
                  </a:cubicBezTo>
                  <a:lnTo>
                    <a:pt x="0" y="28080"/>
                  </a:lnTo>
                  <a:cubicBezTo>
                    <a:pt x="0" y="20633"/>
                    <a:pt x="2958" y="13490"/>
                    <a:pt x="8224" y="8224"/>
                  </a:cubicBezTo>
                  <a:cubicBezTo>
                    <a:pt x="13490" y="2958"/>
                    <a:pt x="20633" y="0"/>
                    <a:pt x="28080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03365" cy="5488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6719513" y="3272681"/>
            <a:ext cx="11568487" cy="2369135"/>
            <a:chOff x="0" y="0"/>
            <a:chExt cx="3046844" cy="62397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046844" cy="623970"/>
            </a:xfrm>
            <a:custGeom>
              <a:avLst/>
              <a:gdLst/>
              <a:ahLst/>
              <a:cxnLst/>
              <a:rect l="l" t="t" r="r" b="b"/>
              <a:pathLst>
                <a:path w="3046844" h="623970">
                  <a:moveTo>
                    <a:pt x="34130" y="0"/>
                  </a:moveTo>
                  <a:lnTo>
                    <a:pt x="3012714" y="0"/>
                  </a:lnTo>
                  <a:cubicBezTo>
                    <a:pt x="3031564" y="0"/>
                    <a:pt x="3046844" y="15281"/>
                    <a:pt x="3046844" y="34130"/>
                  </a:cubicBezTo>
                  <a:lnTo>
                    <a:pt x="3046844" y="589839"/>
                  </a:lnTo>
                  <a:cubicBezTo>
                    <a:pt x="3046844" y="598891"/>
                    <a:pt x="3043249" y="607572"/>
                    <a:pt x="3036848" y="613973"/>
                  </a:cubicBezTo>
                  <a:cubicBezTo>
                    <a:pt x="3030447" y="620374"/>
                    <a:pt x="3021766" y="623970"/>
                    <a:pt x="3012714" y="623970"/>
                  </a:cubicBezTo>
                  <a:lnTo>
                    <a:pt x="34130" y="623970"/>
                  </a:lnTo>
                  <a:cubicBezTo>
                    <a:pt x="15281" y="623970"/>
                    <a:pt x="0" y="608689"/>
                    <a:pt x="0" y="589839"/>
                  </a:cubicBezTo>
                  <a:lnTo>
                    <a:pt x="0" y="34130"/>
                  </a:lnTo>
                  <a:cubicBezTo>
                    <a:pt x="0" y="15281"/>
                    <a:pt x="15281" y="0"/>
                    <a:pt x="34130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046844" cy="6620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1881" y="5711532"/>
            <a:ext cx="13312774" cy="2529519"/>
            <a:chOff x="0" y="0"/>
            <a:chExt cx="3506245" cy="66621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506245" cy="666211"/>
            </a:xfrm>
            <a:custGeom>
              <a:avLst/>
              <a:gdLst/>
              <a:ahLst/>
              <a:cxnLst/>
              <a:rect l="l" t="t" r="r" b="b"/>
              <a:pathLst>
                <a:path w="3506245" h="666211">
                  <a:moveTo>
                    <a:pt x="29659" y="0"/>
                  </a:moveTo>
                  <a:lnTo>
                    <a:pt x="3476586" y="0"/>
                  </a:lnTo>
                  <a:cubicBezTo>
                    <a:pt x="3484452" y="0"/>
                    <a:pt x="3491996" y="3125"/>
                    <a:pt x="3497558" y="8687"/>
                  </a:cubicBezTo>
                  <a:cubicBezTo>
                    <a:pt x="3503120" y="14249"/>
                    <a:pt x="3506245" y="21793"/>
                    <a:pt x="3506245" y="29659"/>
                  </a:cubicBezTo>
                  <a:lnTo>
                    <a:pt x="3506245" y="636552"/>
                  </a:lnTo>
                  <a:cubicBezTo>
                    <a:pt x="3506245" y="652932"/>
                    <a:pt x="3492966" y="666211"/>
                    <a:pt x="3476586" y="666211"/>
                  </a:cubicBezTo>
                  <a:lnTo>
                    <a:pt x="29659" y="666211"/>
                  </a:lnTo>
                  <a:cubicBezTo>
                    <a:pt x="21793" y="666211"/>
                    <a:pt x="14249" y="663086"/>
                    <a:pt x="8687" y="657524"/>
                  </a:cubicBezTo>
                  <a:cubicBezTo>
                    <a:pt x="3125" y="651962"/>
                    <a:pt x="0" y="644418"/>
                    <a:pt x="0" y="636552"/>
                  </a:cubicBezTo>
                  <a:lnTo>
                    <a:pt x="0" y="29659"/>
                  </a:lnTo>
                  <a:cubicBezTo>
                    <a:pt x="0" y="21793"/>
                    <a:pt x="3125" y="14249"/>
                    <a:pt x="8687" y="8687"/>
                  </a:cubicBezTo>
                  <a:cubicBezTo>
                    <a:pt x="14249" y="3125"/>
                    <a:pt x="21793" y="0"/>
                    <a:pt x="29659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506245" cy="7043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4571979" y="8241052"/>
            <a:ext cx="13312774" cy="1827711"/>
            <a:chOff x="0" y="0"/>
            <a:chExt cx="3506245" cy="48137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506245" cy="481372"/>
            </a:xfrm>
            <a:custGeom>
              <a:avLst/>
              <a:gdLst/>
              <a:ahLst/>
              <a:cxnLst/>
              <a:rect l="l" t="t" r="r" b="b"/>
              <a:pathLst>
                <a:path w="3506245" h="481372">
                  <a:moveTo>
                    <a:pt x="29659" y="0"/>
                  </a:moveTo>
                  <a:lnTo>
                    <a:pt x="3476586" y="0"/>
                  </a:lnTo>
                  <a:cubicBezTo>
                    <a:pt x="3484452" y="0"/>
                    <a:pt x="3491996" y="3125"/>
                    <a:pt x="3497558" y="8687"/>
                  </a:cubicBezTo>
                  <a:cubicBezTo>
                    <a:pt x="3503120" y="14249"/>
                    <a:pt x="3506245" y="21793"/>
                    <a:pt x="3506245" y="29659"/>
                  </a:cubicBezTo>
                  <a:lnTo>
                    <a:pt x="3506245" y="451714"/>
                  </a:lnTo>
                  <a:cubicBezTo>
                    <a:pt x="3506245" y="459580"/>
                    <a:pt x="3503120" y="467124"/>
                    <a:pt x="3497558" y="472686"/>
                  </a:cubicBezTo>
                  <a:cubicBezTo>
                    <a:pt x="3491996" y="478248"/>
                    <a:pt x="3484452" y="481372"/>
                    <a:pt x="3476586" y="481372"/>
                  </a:cubicBezTo>
                  <a:lnTo>
                    <a:pt x="29659" y="481372"/>
                  </a:lnTo>
                  <a:cubicBezTo>
                    <a:pt x="21793" y="481372"/>
                    <a:pt x="14249" y="478248"/>
                    <a:pt x="8687" y="472686"/>
                  </a:cubicBezTo>
                  <a:cubicBezTo>
                    <a:pt x="3125" y="467124"/>
                    <a:pt x="0" y="459580"/>
                    <a:pt x="0" y="451714"/>
                  </a:cubicBezTo>
                  <a:lnTo>
                    <a:pt x="0" y="29659"/>
                  </a:lnTo>
                  <a:cubicBezTo>
                    <a:pt x="0" y="21793"/>
                    <a:pt x="3125" y="14249"/>
                    <a:pt x="8687" y="8687"/>
                  </a:cubicBezTo>
                  <a:cubicBezTo>
                    <a:pt x="14249" y="3125"/>
                    <a:pt x="21793" y="0"/>
                    <a:pt x="29659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3506245" cy="519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5134210" y="1132575"/>
            <a:ext cx="2125090" cy="1835305"/>
          </a:xfrm>
          <a:custGeom>
            <a:avLst/>
            <a:gdLst/>
            <a:ahLst/>
            <a:cxnLst/>
            <a:rect l="l" t="t" r="r" b="b"/>
            <a:pathLst>
              <a:path w="2125090" h="1835305">
                <a:moveTo>
                  <a:pt x="0" y="0"/>
                </a:moveTo>
                <a:lnTo>
                  <a:pt x="2125090" y="0"/>
                </a:lnTo>
                <a:lnTo>
                  <a:pt x="2125090" y="1835306"/>
                </a:lnTo>
                <a:lnTo>
                  <a:pt x="0" y="18353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2661283" y="3461488"/>
            <a:ext cx="1428181" cy="1682012"/>
          </a:xfrm>
          <a:custGeom>
            <a:avLst/>
            <a:gdLst/>
            <a:ahLst/>
            <a:cxnLst/>
            <a:rect l="l" t="t" r="r" b="b"/>
            <a:pathLst>
              <a:path w="1428181" h="1682012">
                <a:moveTo>
                  <a:pt x="0" y="0"/>
                </a:moveTo>
                <a:lnTo>
                  <a:pt x="1428181" y="0"/>
                </a:lnTo>
                <a:lnTo>
                  <a:pt x="1428181" y="1682012"/>
                </a:lnTo>
                <a:lnTo>
                  <a:pt x="0" y="168201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3452476" y="5709065"/>
            <a:ext cx="3363467" cy="2626662"/>
          </a:xfrm>
          <a:custGeom>
            <a:avLst/>
            <a:gdLst/>
            <a:ahLst/>
            <a:cxnLst/>
            <a:rect l="l" t="t" r="r" b="b"/>
            <a:pathLst>
              <a:path w="3363467" h="2626662">
                <a:moveTo>
                  <a:pt x="0" y="0"/>
                </a:moveTo>
                <a:lnTo>
                  <a:pt x="3363468" y="0"/>
                </a:lnTo>
                <a:lnTo>
                  <a:pt x="3363468" y="2626662"/>
                </a:lnTo>
                <a:lnTo>
                  <a:pt x="0" y="262666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448041" y="8335727"/>
            <a:ext cx="1792994" cy="1812770"/>
          </a:xfrm>
          <a:custGeom>
            <a:avLst/>
            <a:gdLst/>
            <a:ahLst/>
            <a:cxnLst/>
            <a:rect l="l" t="t" r="r" b="b"/>
            <a:pathLst>
              <a:path w="1792994" h="1812770">
                <a:moveTo>
                  <a:pt x="0" y="0"/>
                </a:moveTo>
                <a:lnTo>
                  <a:pt x="1792994" y="0"/>
                </a:lnTo>
                <a:lnTo>
                  <a:pt x="1792994" y="1812770"/>
                </a:lnTo>
                <a:lnTo>
                  <a:pt x="0" y="1812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0" y="-95250"/>
            <a:ext cx="18153225" cy="821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Клінічне значення: роль стоматолога в генетиці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74821" y="1049468"/>
            <a:ext cx="13917895" cy="1643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412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Раннє виявлення спадкових патологій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Аналіз аномалій прикусу, форми щелепи, структури емалі чи дентину.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Виявлення ознак спадкових синдромів (синдром Дауна, Марфана, Елерса-Данлоса тощо).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560270" y="3291731"/>
            <a:ext cx="11727730" cy="1629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412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Генетична профілактика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Визначення схильності до карієсу, пародонтиту, дисплазій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Поради з харчування, гігієни та профілактики на основі генетичного ризику.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79275" y="5487427"/>
            <a:ext cx="13185380" cy="275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412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Персоналізований підхід до лікування</a:t>
            </a: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Підбір матеріалів, препаратів і методів з урахуванням індивідуальних генетичних особливостей (наприклад, швидкість метаболізму анестетиків, схильність до запалень).</a:t>
            </a:r>
          </a:p>
          <a:p>
            <a:pPr algn="l">
              <a:lnSpc>
                <a:spcPts val="4462"/>
              </a:lnSpc>
            </a:pPr>
            <a:r>
              <a:rPr lang="en-US" sz="2412" i="1">
                <a:solidFill>
                  <a:srgbClr val="3D526B"/>
                </a:solidFill>
                <a:latin typeface="Nunito Italics"/>
                <a:ea typeface="Nunito Italics"/>
                <a:cs typeface="Nunito Italics"/>
                <a:sym typeface="Nunito Italics"/>
              </a:rPr>
              <a:t>Наприклад, варіанти гену CYP2D6 впливають на швидкість метаболізму лідокаїну — від цього залежить ефективність анестезії.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571979" y="8260102"/>
            <a:ext cx="13185380" cy="1629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2"/>
              </a:lnSpc>
            </a:pPr>
            <a:r>
              <a:rPr lang="en-US" sz="2412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Мультидисциплінарна співпраця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Участь у міждисциплінарних командах з генетиками, педіатрами, ендокринологами.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Консультування сімей з генетичними захворюваннями.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665133" y="6224030"/>
            <a:ext cx="14061213" cy="2783166"/>
            <a:chOff x="0" y="0"/>
            <a:chExt cx="3703365" cy="73301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03365" cy="733015"/>
            </a:xfrm>
            <a:custGeom>
              <a:avLst/>
              <a:gdLst/>
              <a:ahLst/>
              <a:cxnLst/>
              <a:rect l="l" t="t" r="r" b="b"/>
              <a:pathLst>
                <a:path w="3703365" h="733015">
                  <a:moveTo>
                    <a:pt x="28080" y="0"/>
                  </a:moveTo>
                  <a:lnTo>
                    <a:pt x="3675285" y="0"/>
                  </a:lnTo>
                  <a:cubicBezTo>
                    <a:pt x="3682732" y="0"/>
                    <a:pt x="3689874" y="2958"/>
                    <a:pt x="3695140" y="8224"/>
                  </a:cubicBezTo>
                  <a:cubicBezTo>
                    <a:pt x="3700406" y="13490"/>
                    <a:pt x="3703365" y="20633"/>
                    <a:pt x="3703365" y="28080"/>
                  </a:cubicBezTo>
                  <a:lnTo>
                    <a:pt x="3703365" y="704935"/>
                  </a:lnTo>
                  <a:cubicBezTo>
                    <a:pt x="3703365" y="712382"/>
                    <a:pt x="3700406" y="719524"/>
                    <a:pt x="3695140" y="724790"/>
                  </a:cubicBezTo>
                  <a:cubicBezTo>
                    <a:pt x="3689874" y="730056"/>
                    <a:pt x="3682732" y="733015"/>
                    <a:pt x="3675285" y="733015"/>
                  </a:cubicBezTo>
                  <a:lnTo>
                    <a:pt x="28080" y="733015"/>
                  </a:lnTo>
                  <a:cubicBezTo>
                    <a:pt x="12572" y="733015"/>
                    <a:pt x="0" y="720443"/>
                    <a:pt x="0" y="704935"/>
                  </a:cubicBezTo>
                  <a:lnTo>
                    <a:pt x="0" y="28080"/>
                  </a:lnTo>
                  <a:cubicBezTo>
                    <a:pt x="0" y="20633"/>
                    <a:pt x="2958" y="13490"/>
                    <a:pt x="8224" y="8224"/>
                  </a:cubicBezTo>
                  <a:cubicBezTo>
                    <a:pt x="13490" y="2958"/>
                    <a:pt x="20633" y="0"/>
                    <a:pt x="28080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03365" cy="7711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527424" y="1946304"/>
            <a:ext cx="8168316" cy="2930454"/>
            <a:chOff x="0" y="0"/>
            <a:chExt cx="2151326" cy="77180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151326" cy="771807"/>
            </a:xfrm>
            <a:custGeom>
              <a:avLst/>
              <a:gdLst/>
              <a:ahLst/>
              <a:cxnLst/>
              <a:rect l="l" t="t" r="r" b="b"/>
              <a:pathLst>
                <a:path w="2151326" h="771807">
                  <a:moveTo>
                    <a:pt x="48338" y="0"/>
                  </a:moveTo>
                  <a:lnTo>
                    <a:pt x="2102988" y="0"/>
                  </a:lnTo>
                  <a:cubicBezTo>
                    <a:pt x="2129685" y="0"/>
                    <a:pt x="2151326" y="21642"/>
                    <a:pt x="2151326" y="48338"/>
                  </a:cubicBezTo>
                  <a:lnTo>
                    <a:pt x="2151326" y="723469"/>
                  </a:lnTo>
                  <a:cubicBezTo>
                    <a:pt x="2151326" y="750165"/>
                    <a:pt x="2129685" y="771807"/>
                    <a:pt x="2102988" y="771807"/>
                  </a:cubicBezTo>
                  <a:lnTo>
                    <a:pt x="48338" y="771807"/>
                  </a:lnTo>
                  <a:cubicBezTo>
                    <a:pt x="21642" y="771807"/>
                    <a:pt x="0" y="750165"/>
                    <a:pt x="0" y="723469"/>
                  </a:cubicBezTo>
                  <a:lnTo>
                    <a:pt x="0" y="48338"/>
                  </a:lnTo>
                  <a:cubicBezTo>
                    <a:pt x="0" y="21642"/>
                    <a:pt x="21642" y="0"/>
                    <a:pt x="48338" y="0"/>
                  </a:cubicBezTo>
                  <a:close/>
                </a:path>
              </a:pathLst>
            </a:custGeom>
            <a:solidFill>
              <a:srgbClr val="91CFC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151326" cy="8099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0" y="0"/>
            <a:ext cx="2527424" cy="2438964"/>
          </a:xfrm>
          <a:custGeom>
            <a:avLst/>
            <a:gdLst/>
            <a:ahLst/>
            <a:cxnLst/>
            <a:rect l="l" t="t" r="r" b="b"/>
            <a:pathLst>
              <a:path w="2527424" h="2438964">
                <a:moveTo>
                  <a:pt x="0" y="0"/>
                </a:moveTo>
                <a:lnTo>
                  <a:pt x="2527424" y="0"/>
                </a:lnTo>
                <a:lnTo>
                  <a:pt x="2527424" y="2438964"/>
                </a:lnTo>
                <a:lnTo>
                  <a:pt x="0" y="24389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242699" y="1723299"/>
            <a:ext cx="2680068" cy="3376464"/>
          </a:xfrm>
          <a:custGeom>
            <a:avLst/>
            <a:gdLst/>
            <a:ahLst/>
            <a:cxnLst/>
            <a:rect l="l" t="t" r="r" b="b"/>
            <a:pathLst>
              <a:path w="2680068" h="3376464">
                <a:moveTo>
                  <a:pt x="0" y="0"/>
                </a:moveTo>
                <a:lnTo>
                  <a:pt x="2680068" y="0"/>
                </a:lnTo>
                <a:lnTo>
                  <a:pt x="2680068" y="3376464"/>
                </a:lnTo>
                <a:lnTo>
                  <a:pt x="0" y="33764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0" y="6621867"/>
            <a:ext cx="3665133" cy="3665133"/>
          </a:xfrm>
          <a:custGeom>
            <a:avLst/>
            <a:gdLst/>
            <a:ahLst/>
            <a:cxnLst/>
            <a:rect l="l" t="t" r="r" b="b"/>
            <a:pathLst>
              <a:path w="3665133" h="3665133">
                <a:moveTo>
                  <a:pt x="0" y="0"/>
                </a:moveTo>
                <a:lnTo>
                  <a:pt x="3665133" y="0"/>
                </a:lnTo>
                <a:lnTo>
                  <a:pt x="3665133" y="3665133"/>
                </a:lnTo>
                <a:lnTo>
                  <a:pt x="0" y="366513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736792" y="6065228"/>
            <a:ext cx="13917895" cy="3315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Гени контролюють колір, форму, структуру, кількість зубів.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Мутації змінюють міцність емалі та дентину, реакцію ясен на бактерії та навіть чутливість до стоматологічних матеріалів.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Кожен пацієнт – унікальний, і знання генетики дозволяє робити лікування точним і безпечним.</a:t>
            </a:r>
          </a:p>
          <a:p>
            <a:pPr algn="l">
              <a:lnSpc>
                <a:spcPts val="4462"/>
              </a:lnSpc>
            </a:pPr>
            <a:endParaRPr lang="en-US" sz="2412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0" y="-95250"/>
            <a:ext cx="18153225" cy="821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Генетика і клініка: як це працює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805200" y="1919172"/>
            <a:ext cx="8296636" cy="3315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62"/>
              </a:lnSpc>
            </a:pPr>
            <a:r>
              <a:rPr lang="en-US" sz="2412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Коли необхідно подумати про генетику: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дитина без зачатків постійних зубів на рентгені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множинна гіпоплазія емалі у кількох членів сім’ї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аномалії прикусу без ортодонтичних причин</a:t>
            </a:r>
          </a:p>
          <a:p>
            <a:pPr marL="520790" lvl="1" indent="-260395" algn="l">
              <a:lnSpc>
                <a:spcPts val="4462"/>
              </a:lnSpc>
              <a:buFont typeface="Arial"/>
              <a:buChar char="•"/>
            </a:pPr>
            <a:r>
              <a:rPr lang="en-US" sz="2412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рецидивний пародонтит у підлітка</a:t>
            </a:r>
          </a:p>
          <a:p>
            <a:pPr algn="l">
              <a:lnSpc>
                <a:spcPts val="4462"/>
              </a:lnSpc>
            </a:pPr>
            <a:endParaRPr lang="en-US" sz="2412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441378" y="517488"/>
            <a:ext cx="1817922" cy="1910251"/>
          </a:xfrm>
          <a:custGeom>
            <a:avLst/>
            <a:gdLst/>
            <a:ahLst/>
            <a:cxnLst/>
            <a:rect l="l" t="t" r="r" b="b"/>
            <a:pathLst>
              <a:path w="1817922" h="1910251">
                <a:moveTo>
                  <a:pt x="0" y="0"/>
                </a:moveTo>
                <a:lnTo>
                  <a:pt x="1817922" y="0"/>
                </a:lnTo>
                <a:lnTo>
                  <a:pt x="1817922" y="1910251"/>
                </a:lnTo>
                <a:lnTo>
                  <a:pt x="0" y="19102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632532">
            <a:off x="13315839" y="6752429"/>
            <a:ext cx="2166028" cy="3006600"/>
          </a:xfrm>
          <a:custGeom>
            <a:avLst/>
            <a:gdLst/>
            <a:ahLst/>
            <a:cxnLst/>
            <a:rect l="l" t="t" r="r" b="b"/>
            <a:pathLst>
              <a:path w="2166028" h="3006600">
                <a:moveTo>
                  <a:pt x="0" y="0"/>
                </a:moveTo>
                <a:lnTo>
                  <a:pt x="2166028" y="0"/>
                </a:lnTo>
                <a:lnTo>
                  <a:pt x="2166028" y="3006600"/>
                </a:lnTo>
                <a:lnTo>
                  <a:pt x="0" y="3006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96" r="-2096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809916" y="2766242"/>
            <a:ext cx="13114048" cy="45830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71"/>
              </a:lnSpc>
            </a:pPr>
            <a:r>
              <a:rPr lang="en-US" sz="284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Курс дає можливість:</a:t>
            </a:r>
          </a:p>
          <a:p>
            <a:pPr marL="615183" lvl="1" indent="-307592" algn="l">
              <a:lnSpc>
                <a:spcPts val="5271"/>
              </a:lnSpc>
              <a:buFont typeface="Arial"/>
              <a:buChar char="•"/>
            </a:pPr>
            <a:r>
              <a:rPr lang="en-US" sz="284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розвивати клінічне мислення нового рівня</a:t>
            </a:r>
          </a:p>
          <a:p>
            <a:pPr marL="615183" lvl="1" indent="-307592" algn="l">
              <a:lnSpc>
                <a:spcPts val="5271"/>
              </a:lnSpc>
              <a:buFont typeface="Arial"/>
              <a:buChar char="•"/>
            </a:pPr>
            <a:r>
              <a:rPr lang="en-US" sz="284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застосовувати генетичні знання у реальних випадках</a:t>
            </a:r>
          </a:p>
          <a:p>
            <a:pPr marL="615183" lvl="1" indent="-307592" algn="l">
              <a:lnSpc>
                <a:spcPts val="5271"/>
              </a:lnSpc>
              <a:buFont typeface="Arial"/>
              <a:buChar char="•"/>
            </a:pPr>
            <a:r>
              <a:rPr lang="en-US" sz="284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зрозуміти чому «ідеальна гігієна» не завжди гарантує здорові зуби</a:t>
            </a:r>
          </a:p>
          <a:p>
            <a:pPr marL="615183" lvl="1" indent="-307592" algn="l">
              <a:lnSpc>
                <a:spcPts val="5271"/>
              </a:lnSpc>
              <a:buFont typeface="Arial"/>
              <a:buChar char="•"/>
            </a:pPr>
            <a:r>
              <a:rPr lang="en-US" sz="284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сформувати науковий підхід у стоматології</a:t>
            </a:r>
          </a:p>
          <a:p>
            <a:pPr marL="615183" lvl="1" indent="-307592" algn="l">
              <a:lnSpc>
                <a:spcPts val="5271"/>
              </a:lnSpc>
              <a:buFont typeface="Arial"/>
              <a:buChar char="•"/>
            </a:pPr>
            <a:r>
              <a:rPr lang="en-US" sz="2849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зробити перший крок до точної та персоналізованої медицини</a:t>
            </a:r>
          </a:p>
          <a:p>
            <a:pPr algn="l">
              <a:lnSpc>
                <a:spcPts val="5271"/>
              </a:lnSpc>
            </a:pPr>
            <a:endParaRPr lang="en-US" sz="2849" b="1">
              <a:solidFill>
                <a:srgbClr val="3D526B"/>
              </a:solidFill>
              <a:latin typeface="Nunito Bold"/>
              <a:ea typeface="Nunito Bold"/>
              <a:cs typeface="Nunito Bold"/>
              <a:sym typeface="Nunito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47333" y="2333390"/>
            <a:ext cx="3438268" cy="7200900"/>
          </a:xfrm>
          <a:custGeom>
            <a:avLst/>
            <a:gdLst/>
            <a:ahLst/>
            <a:cxnLst/>
            <a:rect l="l" t="t" r="r" b="b"/>
            <a:pathLst>
              <a:path w="3438268" h="7200900">
                <a:moveTo>
                  <a:pt x="0" y="0"/>
                </a:moveTo>
                <a:lnTo>
                  <a:pt x="3438267" y="0"/>
                </a:lnTo>
                <a:lnTo>
                  <a:pt x="3438267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0" y="-95250"/>
            <a:ext cx="18153225" cy="821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 b="1">
                <a:solidFill>
                  <a:srgbClr val="3D526B"/>
                </a:solidFill>
                <a:latin typeface="Nunito Bold"/>
                <a:ea typeface="Nunito Bold"/>
                <a:cs typeface="Nunito Bold"/>
                <a:sym typeface="Nunito Bold"/>
              </a:rPr>
              <a:t>Що дає цей курс студенту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1991421"/>
            <a:ext cx="16230600" cy="7266879"/>
            <a:chOff x="0" y="0"/>
            <a:chExt cx="4274726" cy="191391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1913911"/>
            </a:xfrm>
            <a:custGeom>
              <a:avLst/>
              <a:gdLst/>
              <a:ahLst/>
              <a:cxnLst/>
              <a:rect l="l" t="t" r="r" b="b"/>
              <a:pathLst>
                <a:path w="4274726" h="1913911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1889584"/>
                  </a:lnTo>
                  <a:cubicBezTo>
                    <a:pt x="4274726" y="1903019"/>
                    <a:pt x="4263834" y="1913911"/>
                    <a:pt x="4250399" y="1913911"/>
                  </a:cubicBezTo>
                  <a:lnTo>
                    <a:pt x="24327" y="1913911"/>
                  </a:lnTo>
                  <a:cubicBezTo>
                    <a:pt x="10891" y="1913911"/>
                    <a:pt x="0" y="1903019"/>
                    <a:pt x="0" y="1889584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19520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6184021" y="0"/>
            <a:ext cx="2150557" cy="1693075"/>
          </a:xfrm>
          <a:custGeom>
            <a:avLst/>
            <a:gdLst/>
            <a:ahLst/>
            <a:cxnLst/>
            <a:rect l="l" t="t" r="r" b="b"/>
            <a:pathLst>
              <a:path w="2150557" h="1693075">
                <a:moveTo>
                  <a:pt x="0" y="0"/>
                </a:moveTo>
                <a:lnTo>
                  <a:pt x="2150558" y="0"/>
                </a:lnTo>
                <a:lnTo>
                  <a:pt x="2150558" y="1693075"/>
                </a:lnTo>
                <a:lnTo>
                  <a:pt x="0" y="16930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112319" y="8593925"/>
            <a:ext cx="2175681" cy="1693075"/>
          </a:xfrm>
          <a:custGeom>
            <a:avLst/>
            <a:gdLst/>
            <a:ahLst/>
            <a:cxnLst/>
            <a:rect l="l" t="t" r="r" b="b"/>
            <a:pathLst>
              <a:path w="2175681" h="1693075">
                <a:moveTo>
                  <a:pt x="0" y="0"/>
                </a:moveTo>
                <a:lnTo>
                  <a:pt x="2175681" y="0"/>
                </a:lnTo>
                <a:lnTo>
                  <a:pt x="2175681" y="1693075"/>
                </a:lnTo>
                <a:lnTo>
                  <a:pt x="0" y="16930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15197" y="182162"/>
            <a:ext cx="2450504" cy="1693075"/>
          </a:xfrm>
          <a:custGeom>
            <a:avLst/>
            <a:gdLst/>
            <a:ahLst/>
            <a:cxnLst/>
            <a:rect l="l" t="t" r="r" b="b"/>
            <a:pathLst>
              <a:path w="2450504" h="1693075">
                <a:moveTo>
                  <a:pt x="0" y="0"/>
                </a:moveTo>
                <a:lnTo>
                  <a:pt x="2450504" y="0"/>
                </a:lnTo>
                <a:lnTo>
                  <a:pt x="2450504" y="1693076"/>
                </a:lnTo>
                <a:lnTo>
                  <a:pt x="0" y="169307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0" y="8593925"/>
            <a:ext cx="1363695" cy="1693075"/>
          </a:xfrm>
          <a:custGeom>
            <a:avLst/>
            <a:gdLst/>
            <a:ahLst/>
            <a:cxnLst/>
            <a:rect l="l" t="t" r="r" b="b"/>
            <a:pathLst>
              <a:path w="1363695" h="1693075">
                <a:moveTo>
                  <a:pt x="0" y="0"/>
                </a:moveTo>
                <a:lnTo>
                  <a:pt x="1363695" y="0"/>
                </a:lnTo>
                <a:lnTo>
                  <a:pt x="1363695" y="1693075"/>
                </a:lnTo>
                <a:lnTo>
                  <a:pt x="0" y="169307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247083" y="2004121"/>
            <a:ext cx="16171460" cy="7886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3000" b="1" i="1">
                <a:solidFill>
                  <a:srgbClr val="3D526B"/>
                </a:solidFill>
                <a:latin typeface="Nunito Bold Italics"/>
                <a:ea typeface="Nunito Bold Italics"/>
                <a:cs typeface="Nunito Bold Italics"/>
                <a:sym typeface="Nunito Bold Italics"/>
              </a:rPr>
              <a:t>Стоматолог майбутнього — це не просто фахівець із лікування зубів і ясен.</a:t>
            </a: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 Це клініцист, який розуміє генетичну основу розвитку стоматологічних захворювань і здатний:</a:t>
            </a:r>
          </a:p>
          <a:p>
            <a:pPr marL="647703" lvl="1" indent="-323852" algn="l">
              <a:lnSpc>
                <a:spcPts val="480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передбачати ризики спадкових і поширених патологій ротової порожнини ще до появи перших симптомів;</a:t>
            </a:r>
          </a:p>
          <a:p>
            <a:pPr marL="647703" lvl="1" indent="-323852" algn="l">
              <a:lnSpc>
                <a:spcPts val="480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індивідуалізувати лікування та профілактику, враховуючи генетичні особливості пацієнта;</a:t>
            </a:r>
          </a:p>
          <a:p>
            <a:pPr marL="647703" lvl="1" indent="-323852" algn="l">
              <a:lnSpc>
                <a:spcPts val="480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співпрацювати з іншими фахівцями для комплексного підходу;</a:t>
            </a:r>
          </a:p>
          <a:p>
            <a:pPr marL="647703" lvl="1" indent="-323852" algn="l">
              <a:lnSpc>
                <a:spcPts val="4800"/>
              </a:lnSpc>
              <a:buFont typeface="Arial"/>
              <a:buChar char="•"/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запобігати розвитку хвороб, підвищуючи якість життя пацієнтів.</a:t>
            </a:r>
          </a:p>
          <a:p>
            <a:pPr algn="l">
              <a:lnSpc>
                <a:spcPts val="4800"/>
              </a:lnSpc>
            </a:pPr>
            <a:r>
              <a:rPr lang="en-US" sz="30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Таким чином, стоматолог із знаннями молекулярно-генетичних механізмів спадкових хвороб стає лікарем нового покоління, здатним поєднувати клінічну майстерність із науковим підходом, роблячи стоматологію більш точним і персоналізованим мистецтвом.</a:t>
            </a:r>
          </a:p>
          <a:p>
            <a:pPr algn="l">
              <a:lnSpc>
                <a:spcPts val="4800"/>
              </a:lnSpc>
            </a:pPr>
            <a:endParaRPr lang="en-US" sz="3000">
              <a:solidFill>
                <a:srgbClr val="3D526B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000" b="-3900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896409" y="5924442"/>
            <a:ext cx="5362891" cy="4114800"/>
          </a:xfrm>
          <a:custGeom>
            <a:avLst/>
            <a:gdLst/>
            <a:ahLst/>
            <a:cxnLst/>
            <a:rect l="l" t="t" r="r" b="b"/>
            <a:pathLst>
              <a:path w="5362891" h="4114800">
                <a:moveTo>
                  <a:pt x="0" y="0"/>
                </a:moveTo>
                <a:lnTo>
                  <a:pt x="5362891" y="0"/>
                </a:lnTo>
                <a:lnTo>
                  <a:pt x="536289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07379">
            <a:off x="1028700" y="326165"/>
            <a:ext cx="2989139" cy="3078701"/>
          </a:xfrm>
          <a:custGeom>
            <a:avLst/>
            <a:gdLst/>
            <a:ahLst/>
            <a:cxnLst/>
            <a:rect l="l" t="t" r="r" b="b"/>
            <a:pathLst>
              <a:path w="2989139" h="3078701">
                <a:moveTo>
                  <a:pt x="0" y="0"/>
                </a:moveTo>
                <a:lnTo>
                  <a:pt x="2989139" y="0"/>
                </a:lnTo>
                <a:lnTo>
                  <a:pt x="2989139" y="3078701"/>
                </a:lnTo>
                <a:lnTo>
                  <a:pt x="0" y="30787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608362" y="5438317"/>
            <a:ext cx="3261914" cy="4114800"/>
          </a:xfrm>
          <a:custGeom>
            <a:avLst/>
            <a:gdLst/>
            <a:ahLst/>
            <a:cxnLst/>
            <a:rect l="l" t="t" r="r" b="b"/>
            <a:pathLst>
              <a:path w="3261914" h="4114800">
                <a:moveTo>
                  <a:pt x="0" y="0"/>
                </a:moveTo>
                <a:lnTo>
                  <a:pt x="3261914" y="0"/>
                </a:lnTo>
                <a:lnTo>
                  <a:pt x="326191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033972" y="875016"/>
            <a:ext cx="2022907" cy="2352217"/>
          </a:xfrm>
          <a:custGeom>
            <a:avLst/>
            <a:gdLst/>
            <a:ahLst/>
            <a:cxnLst/>
            <a:rect l="l" t="t" r="r" b="b"/>
            <a:pathLst>
              <a:path w="2022907" h="2352217">
                <a:moveTo>
                  <a:pt x="0" y="0"/>
                </a:moveTo>
                <a:lnTo>
                  <a:pt x="2022907" y="0"/>
                </a:lnTo>
                <a:lnTo>
                  <a:pt x="2022907" y="2352217"/>
                </a:lnTo>
                <a:lnTo>
                  <a:pt x="0" y="23522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907485">
            <a:off x="7916104" y="710292"/>
            <a:ext cx="2429725" cy="2310447"/>
          </a:xfrm>
          <a:custGeom>
            <a:avLst/>
            <a:gdLst/>
            <a:ahLst/>
            <a:cxnLst/>
            <a:rect l="l" t="t" r="r" b="b"/>
            <a:pathLst>
              <a:path w="2429725" h="2310447">
                <a:moveTo>
                  <a:pt x="0" y="0"/>
                </a:moveTo>
                <a:lnTo>
                  <a:pt x="2429725" y="0"/>
                </a:lnTo>
                <a:lnTo>
                  <a:pt x="2429725" y="2310447"/>
                </a:lnTo>
                <a:lnTo>
                  <a:pt x="0" y="231044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0" y="3290566"/>
            <a:ext cx="18288000" cy="2943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Приєднуйтесь до курсу і дізнайтеся, </a:t>
            </a:r>
          </a:p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як ДНК впливає на усмішку!</a:t>
            </a:r>
          </a:p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3D526B"/>
                </a:solidFill>
                <a:latin typeface="Nunito"/>
                <a:ea typeface="Nunito"/>
                <a:cs typeface="Nunito"/>
                <a:sym typeface="Nunito"/>
              </a:rPr>
              <a:t>До зустрічі на курсі!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764</Words>
  <Application>Microsoft Office PowerPoint</Application>
  <PresentationFormat>Произвольный</PresentationFormat>
  <Paragraphs>75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Nunito</vt:lpstr>
      <vt:lpstr>Arial</vt:lpstr>
      <vt:lpstr>Nunito Italics</vt:lpstr>
      <vt:lpstr>Calibri</vt:lpstr>
      <vt:lpstr>Nunito Bold Italics</vt:lpstr>
      <vt:lpstr>Nunito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Молекулярно-генетичні механізми спадкових хвороб у стоматології</dc:title>
  <cp:lastModifiedBy>1</cp:lastModifiedBy>
  <cp:revision>3</cp:revision>
  <dcterms:created xsi:type="dcterms:W3CDTF">2006-08-16T00:00:00Z</dcterms:created>
  <dcterms:modified xsi:type="dcterms:W3CDTF">2025-10-28T07:18:38Z</dcterms:modified>
  <dc:identifier>DAG1-P-RO6U</dc:identifier>
</cp:coreProperties>
</file>