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5" r:id="rId8"/>
    <p:sldId id="264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7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590AFC-B1F0-43B0-AADC-028CA80D7B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80F1A46-E90B-455A-8A58-BC15617C82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ACD59B7-B12D-4053-8BAC-A63A01AC1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2865D23-25F2-456C-81B1-27D139D56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C51B68C-AB32-4FB5-AC02-AE38301FD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2168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90293-0CED-481D-9B88-0E0FB2130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B98CAF7-8FE0-4B0C-B761-8EE0B2898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FB8A127-2ABD-4116-B2E5-AB00EE183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5C0DD76-C994-4CDE-B184-A5F39D050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843EDCE-6327-4154-A261-43E67DA0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8820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7336C6-9459-4C76-A55A-24504D3B7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8209A6-7F79-4C94-A8E8-4472F3AA84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E630111-89C1-4C42-8593-2C3B692EB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BD553D2-4CBC-464C-9E4E-CF655AA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EC904-F4A1-4F6C-97D5-B20AD22DA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961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3033B9-C184-4071-A3F1-35A3A5D15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EA78F99-E8AA-4794-B452-E90C9F96F7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AFE5B04-6594-4EC2-9CD0-A7C2C051FD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540E994-1C61-41E6-9EAD-A6ED2280A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1A70328-943A-4A4D-A1F6-BEAC36E44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5238E6A-1657-4A58-A1B3-2D675D3D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2883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AEA077-5AC5-4C44-8FA0-E5392C93E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79C9418-7032-4BCD-BCF6-930070873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51872A7-5F28-4AF7-9363-A3FB6521D5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156C2D09-8819-4B52-BFBB-CF3C1E5856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14A5026-F3AD-49D5-8E7A-FF334123FA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D07FD016-8D8E-4FB2-9F6F-A4E43208C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E0701F6-80C2-48CF-AE04-9330625B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248A3778-F48C-43D9-9FAE-9A1B32548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4850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BD9010-0B20-4269-AE58-301A63A22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81F3B3C-AD17-4E49-A295-A8B834EE1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5CB8A12-BA17-49B6-9BED-F21A0AFCF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F0F11041-16BD-4B4F-ADA4-1B809D66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7875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5ADB49A-7438-40BA-8EF4-001920CB3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685E142-8F47-4D43-82BF-5077F8296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AA5FFA48-D78E-4223-921F-8AAC77ED0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7143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4D90B0-928E-4098-AD1F-352DAA1FA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4672567-D54B-407A-92F4-28AFF2055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5FD75D-C2BC-41C2-AA42-A7363D78D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72984E2-AD3B-44C5-9208-DF7F1866B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335E2B7-5EEF-435A-8D9B-651B98429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08B244A-C2CE-4E47-AFB6-23C8F4BC8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7297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815AE7-EE3A-4F84-8F82-CFBCDF5B2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EB8A21B1-991D-4C29-ACCF-020EF749E7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007064E-7928-4EEA-8D0E-97F5BF0C7E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094DD3A-7613-45D8-8F24-ED3E2928B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79ECE66-DCFE-4587-908B-28DD051D4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FFFD5A8-323A-4D2D-A31F-9D304F6C3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8433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362FF1-6C4A-442A-963E-E0EE55A10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C5BCBFD-B6EF-4DDC-837E-BA5CEBCB96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437EA4C-106E-485B-A526-56530C4C2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41AE5F2-5FD0-4931-B0E9-A6108AA1E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2A246F2-1BF8-434C-B82D-2695D87A4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1632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F438ADF-6F3B-404C-85B5-1557E81D6B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3DF94CB-B0E6-49FE-B187-48EC25F84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205F0E-82B8-4E8F-89C3-F0E8D4BD8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05E6F02-98B4-4491-BD98-7073E2E4B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727202C-0B10-4AD0-BF72-70E9DD4D1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9668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72F1F2E4-6E8F-4C6A-9FAA-62911BBB2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4E128CE-3384-40B8-B9F9-84D1EF30F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8FF960B-B99C-4E26-AA7C-4C0077FFF3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A42A1-4B91-4983-87ED-A2B7F8BD1E72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6247F4B-45ED-4579-A710-F3D87B9153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A0E1F24-7081-43A0-B433-12642590C6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465C6-6EAE-41C6-AEB5-992B5C62E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2887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50BA77-0E20-4176-8533-F9B7CE5939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5729" y="2352675"/>
            <a:ext cx="5760846" cy="552450"/>
          </a:xfrm>
        </p:spPr>
        <p:txBody>
          <a:bodyPr>
            <a:normAutofit fontScale="90000"/>
          </a:bodyPr>
          <a:lstStyle/>
          <a:p>
            <a:r>
              <a:rPr lang="uk-UA" sz="5200" dirty="0">
                <a:solidFill>
                  <a:schemeClr val="tx2"/>
                </a:solidFill>
              </a:rPr>
              <a:t>Елективний курс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210E1FB-5CA1-4466-809C-C291E99386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5729" y="3429000"/>
            <a:ext cx="5760846" cy="1019175"/>
          </a:xfrm>
        </p:spPr>
        <p:txBody>
          <a:bodyPr>
            <a:normAutofit/>
          </a:bodyPr>
          <a:lstStyle/>
          <a:p>
            <a:r>
              <a:rPr lang="uk-U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ПАЛІАТИВНА ТА ХОСПІСНА ДОПОМОГА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928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4442FF-426A-4CE9-A11B-8D305F9D592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/>
              <a:t>Актуальність дисципліни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5779FD3-B543-418A-AFA3-E5460AA90561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Паліативна допомога - це активна всебічна допомога пацієнтам, захворювання яких прогресує, незважаючи на проведення радикального ( спеціального) лікування. </a:t>
            </a:r>
          </a:p>
          <a:p>
            <a:pPr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Полегшення болю і інших симптомів, а також вирішення соціальних, психологічних і духовних проблем є головним завданням.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90134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D95D23-F09B-49D6-B7A2-C77472D2F9C6}"/>
              </a:ext>
            </a:extLst>
          </p:cNvPr>
          <p:cNvSpPr txBox="1"/>
          <p:nvPr/>
        </p:nvSpPr>
        <p:spPr>
          <a:xfrm>
            <a:off x="838200" y="1094483"/>
            <a:ext cx="10991850" cy="44525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Відповідно до визначення ВООЗ, паліативна медична допомога - це підхід, що дозволяє поліпшити якість життя пацієнтів (дітей та дорослих) і їх сімей, які зіштовхнулися з проблемами, пов'язаними з небезпечним для життя захворюванням, шляхом запобігання та полегшення страждань за рахунок раннього виявлення, ретельної оцінки і лікування болю та інших фізичних симптомів, а також надання психосоціальної і духовної підтримки</a:t>
            </a:r>
          </a:p>
          <a:p>
            <a:pPr>
              <a:lnSpc>
                <a:spcPts val="27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uk-U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Надання паліативної допомоги засноване на принципі поваги до рішень пацієнтів і направлено на надання практичної підтримки членам їх сімей, зокрема, щодо подолання горя в зв'язку з втратою близької людини як протягом хвороби, так і в разі смерті пацієнта.</a:t>
            </a:r>
            <a:endParaRPr lang="uk-U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939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0B1E6C-A516-4F93-96CD-13BE0FEC8272}"/>
              </a:ext>
            </a:extLst>
          </p:cNvPr>
          <p:cNvSpPr txBox="1"/>
          <p:nvPr/>
        </p:nvSpPr>
        <p:spPr>
          <a:xfrm>
            <a:off x="923925" y="828676"/>
            <a:ext cx="10887075" cy="56323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оцінками ВООЗ, щороку в усьому світі близько 20 мільйонів людей потребують паліативної медичної допомоги наприкінці життя.</a:t>
            </a:r>
          </a:p>
          <a:p>
            <a:r>
              <a:rPr lang="uk-UA" sz="2400" dirty="0">
                <a:solidFill>
                  <a:srgbClr val="20212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важається, що стільки ж людей потребують паліативної допомоги протягом останнього року життя. Таким чином, загальне число людей, які щорічно потребують паліативної медичної допомоги, становить близько 40 мільйонів. </a:t>
            </a:r>
          </a:p>
          <a:p>
            <a:endParaRPr lang="uk-UA" sz="2400" dirty="0">
              <a:solidFill>
                <a:srgbClr val="20212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числа клінічних станів, при яких пацієнтам може знадобитися паліативна допомога, відносяться неінфекційні хронічні захворювання, такі як рак, серцево-судинні захворювання, хронічні обструктивні захворювання легень, ниркова недостатність, хронічні захворювання печінки, розсіяний склероз, хвороба Паркінсона, </a:t>
            </a:r>
            <a:r>
              <a:rPr lang="uk-UA" sz="2400" dirty="0" err="1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ревматоїдний</a:t>
            </a:r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артрит, неврологічні захворювання , хвороба Альцгеймера та інші види деменції,, а також інфекційні захворювання, такі як ВІЛ / СНІД і туберкульоз.</a:t>
            </a:r>
            <a:endParaRPr lang="uk-U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uk-UA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378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6AE92B-2147-4667-9586-C424F7B021B8}"/>
              </a:ext>
            </a:extLst>
          </p:cNvPr>
          <p:cNvSpPr txBox="1"/>
          <p:nvPr/>
        </p:nvSpPr>
        <p:spPr>
          <a:xfrm>
            <a:off x="771525" y="1905000"/>
            <a:ext cx="11106149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202124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Надання паліативної медичної допомоги сприяє поліпшенню якості життя пацієнтів (наприклад, за рахунок зниження тяжкості симптомів захворювання) і членів їх сімей, а також є вигідним для самих систем охорони здоров'я, оскільки дозволяє скоротити число пацієнтів, що надходять в стаціонар, і знизити навантаження на медико-санітарні служби. </a:t>
            </a:r>
            <a:endParaRPr lang="uk-UA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643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E13D21-9E4C-4EAA-8DF7-5A23961E45EB}"/>
              </a:ext>
            </a:extLst>
          </p:cNvPr>
          <p:cNvSpPr txBox="1"/>
          <p:nvPr/>
        </p:nvSpPr>
        <p:spPr>
          <a:xfrm>
            <a:off x="723900" y="201385"/>
            <a:ext cx="11296650" cy="2654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Міждисциплінарні зв’язки</a:t>
            </a:r>
            <a:r>
              <a:rPr lang="uk-UA" sz="3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uk-UA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я 4">
            <a:extLst>
              <a:ext uri="{FF2B5EF4-FFF2-40B4-BE49-F238E27FC236}">
                <a16:creationId xmlns:a16="http://schemas.microsoft.com/office/drawing/2014/main" id="{92D416E1-4337-47B7-892A-EF25CD265D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754804"/>
              </p:ext>
            </p:extLst>
          </p:nvPr>
        </p:nvGraphicFramePr>
        <p:xfrm>
          <a:off x="723900" y="1528799"/>
          <a:ext cx="10353676" cy="4505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6838">
                  <a:extLst>
                    <a:ext uri="{9D8B030D-6E8A-4147-A177-3AD203B41FA5}">
                      <a16:colId xmlns:a16="http://schemas.microsoft.com/office/drawing/2014/main" val="3071418121"/>
                    </a:ext>
                  </a:extLst>
                </a:gridCol>
                <a:gridCol w="5176838">
                  <a:extLst>
                    <a:ext uri="{9D8B030D-6E8A-4147-A177-3AD203B41FA5}">
                      <a16:colId xmlns:a16="http://schemas.microsoft.com/office/drawing/2014/main" val="945747192"/>
                    </a:ext>
                  </a:extLst>
                </a:gridCol>
              </a:tblGrid>
              <a:tr h="4505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Історія медицини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Медична біологія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Біологічна та біоорганічна хімія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Анатомія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Гістологія, цитологія та ембріологія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Філософія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Фізіологія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Загальна хірургія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3420745" algn="l"/>
                        </a:tabLs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Догляд за хворими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Патоморфологія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Патофізіологія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Фармакологія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Гігієна та екологія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Пропедевтика внутрішньої медицини 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354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2640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38D940-294E-4421-8D47-76214EB45A0F}"/>
              </a:ext>
            </a:extLst>
          </p:cNvPr>
          <p:cNvSpPr txBox="1"/>
          <p:nvPr/>
        </p:nvSpPr>
        <p:spPr>
          <a:xfrm>
            <a:off x="561975" y="2219325"/>
            <a:ext cx="10925175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Мета курсу</a:t>
            </a:r>
            <a:r>
              <a:rPr lang="uk-UA" sz="36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just"/>
            <a:endParaRPr lang="uk-UA" sz="36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uk-UA" sz="360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uk-UA" sz="24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набуття теоретичних знань та практичних навичок щодо надання паліативної та </a:t>
            </a:r>
            <a:r>
              <a:rPr lang="uk-UA" sz="24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хоспісної</a:t>
            </a:r>
            <a:r>
              <a:rPr lang="uk-UA" sz="24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допомоги.</a:t>
            </a:r>
            <a:endParaRPr lang="uk-UA" sz="2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457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AA5664-161E-4928-BB67-11266D86F0AF}"/>
              </a:ext>
            </a:extLst>
          </p:cNvPr>
          <p:cNvSpPr txBox="1"/>
          <p:nvPr/>
        </p:nvSpPr>
        <p:spPr>
          <a:xfrm>
            <a:off x="142876" y="428624"/>
            <a:ext cx="11801474" cy="58169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3200" b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Результати навчання дисципліни:</a:t>
            </a:r>
            <a:endParaRPr lang="uk-UA" sz="3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діагностувати невиліковне захворювання, термінальний стан та його фази;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діагностувати, лікувати больовий синдром, володіючи широким спектром сучасних технологій знеболення;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здійснювати діагностику, лікування інших виснажливих симптомів (блювота, задишка тощо), що супроводжують невиліковний стан;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розрахувати дозу знеболювального засобу та виписувати відповідні рецепти;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вести облік та зберігати сильнодіючі і наркотичні препарати відповідно до чинного законодавства; 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проводити реанімаційні заходи невиліковно хворим;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надавати психологічну підтримку невиліковно хворим та їхнім близьким під час хвороби і в період скорботи;  застосовувати правила поведінки з померлою людиною відповідно до чинного законодавства дотримуватись </a:t>
            </a:r>
            <a:r>
              <a:rPr lang="uk-UA" sz="20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біоетичних</a:t>
            </a: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та законодавчих норм під час надання ПХД;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проводити консультування </a:t>
            </a:r>
            <a:r>
              <a:rPr lang="uk-UA" sz="20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інкурабельних</a:t>
            </a: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пацієнтів та їхніх близьких  з питань медичного та немедичного супроводу під час невиліковної хвороби, в тому числі з питань догляду, харчування, соціальної, юридичної чи духовної підтримки тощо; 	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працювати в </a:t>
            </a:r>
            <a:r>
              <a:rPr lang="uk-UA" sz="20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мультидисциплінарній</a:t>
            </a:r>
            <a:r>
              <a:rPr lang="uk-UA" sz="20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команді; застосовувати методики профілактики синдрому емоційного вигорання та боротьби з його наслідками.</a:t>
            </a:r>
            <a:endParaRPr lang="uk-UA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0440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45</TotalTime>
  <Words>541</Words>
  <Application>Microsoft Office PowerPoint</Application>
  <PresentationFormat>Широкий екран</PresentationFormat>
  <Paragraphs>44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Tahoma</vt:lpstr>
      <vt:lpstr>Times New Roman</vt:lpstr>
      <vt:lpstr>Wingdings</vt:lpstr>
      <vt:lpstr>Тема Office</vt:lpstr>
      <vt:lpstr>Елективний курс </vt:lpstr>
      <vt:lpstr>Актуальність дисципліни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Елективний курс</dc:title>
  <dc:creator>Олександра Шевчук</dc:creator>
  <cp:lastModifiedBy>Олександра Шевчук</cp:lastModifiedBy>
  <cp:revision>5</cp:revision>
  <dcterms:created xsi:type="dcterms:W3CDTF">2021-03-16T18:56:49Z</dcterms:created>
  <dcterms:modified xsi:type="dcterms:W3CDTF">2021-03-16T19:42:45Z</dcterms:modified>
</cp:coreProperties>
</file>