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-75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65256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39443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49832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4794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6094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06520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48184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1187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88457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40654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0300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A3BC6-9C0A-4447-931D-DFD5990556CF}" type="datetimeFigureOut">
              <a:rPr lang="uk-UA" smtClean="0"/>
              <a:pPr/>
              <a:t>16.04.2025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135D0DC1-BD49-4AE1-B348-40509390949A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4629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774C371-CA4E-48A9-99B2-6A08B0ADA5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"Клінічна морфологія".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9E74D0AB-DCF0-4C12-B1B7-53C90909F33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i="1" dirty="0"/>
              <a:t>"</a:t>
            </a:r>
            <a:r>
              <a:rPr lang="ru-RU" i="1" dirty="0" err="1"/>
              <a:t>Від</a:t>
            </a:r>
            <a:r>
              <a:rPr lang="ru-RU" i="1" dirty="0"/>
              <a:t> </a:t>
            </a:r>
            <a:r>
              <a:rPr lang="ru-RU" i="1" dirty="0" err="1"/>
              <a:t>клітин</a:t>
            </a:r>
            <a:r>
              <a:rPr lang="ru-RU" i="1" dirty="0"/>
              <a:t> до систем: </a:t>
            </a:r>
            <a:r>
              <a:rPr lang="ru-RU" i="1" dirty="0" err="1"/>
              <a:t>розуміння</a:t>
            </a:r>
            <a:r>
              <a:rPr lang="ru-RU" i="1" dirty="0"/>
              <a:t> </a:t>
            </a:r>
            <a:r>
              <a:rPr lang="ru-RU" i="1" dirty="0" err="1"/>
              <a:t>структури</a:t>
            </a:r>
            <a:r>
              <a:rPr lang="ru-RU" i="1" dirty="0"/>
              <a:t> для </a:t>
            </a:r>
            <a:r>
              <a:rPr lang="ru-RU" i="1" dirty="0" err="1"/>
              <a:t>ефективного</a:t>
            </a:r>
            <a:r>
              <a:rPr lang="ru-RU" i="1" dirty="0"/>
              <a:t> </a:t>
            </a:r>
            <a:r>
              <a:rPr lang="ru-RU" i="1" dirty="0" err="1"/>
              <a:t>лікування</a:t>
            </a:r>
            <a:r>
              <a:rPr lang="ru-RU" i="1" dirty="0"/>
              <a:t>"</a:t>
            </a:r>
            <a:r>
              <a:rPr lang="ru-RU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3406809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6720C70-D003-4F4E-BB74-7CD5ACD86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Що таке "Клінічна морфологія"?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21D67764-79F6-4A2B-BB12-42FE057DFE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Наука про структуру та </a:t>
            </a:r>
            <a:r>
              <a:rPr lang="ru-RU" dirty="0" err="1"/>
              <a:t>функцію</a:t>
            </a:r>
            <a:r>
              <a:rPr lang="ru-RU" dirty="0"/>
              <a:t> </a:t>
            </a:r>
            <a:r>
              <a:rPr lang="ru-RU" dirty="0" err="1"/>
              <a:t>людських</a:t>
            </a:r>
            <a:r>
              <a:rPr lang="ru-RU" dirty="0"/>
              <a:t> тканин у </a:t>
            </a:r>
            <a:r>
              <a:rPr lang="ru-RU" dirty="0" err="1"/>
              <a:t>клінічному</a:t>
            </a:r>
            <a:r>
              <a:rPr lang="ru-RU" dirty="0"/>
              <a:t> </a:t>
            </a:r>
            <a:r>
              <a:rPr lang="ru-RU" dirty="0" err="1"/>
              <a:t>контексті</a:t>
            </a:r>
            <a:r>
              <a:rPr lang="ru-RU" dirty="0"/>
              <a:t>.</a:t>
            </a:r>
          </a:p>
          <a:p>
            <a:r>
              <a:rPr lang="uk-UA" dirty="0"/>
              <a:t>Навчання включає: анатомія, гістологію, </a:t>
            </a:r>
            <a:r>
              <a:rPr lang="uk-UA" dirty="0" err="1"/>
              <a:t>патоморфологію</a:t>
            </a:r>
            <a:r>
              <a:rPr lang="uk-UA" dirty="0"/>
              <a:t>, фізіологічні аспекти.</a:t>
            </a:r>
          </a:p>
        </p:txBody>
      </p:sp>
    </p:spTree>
    <p:extLst>
      <p:ext uri="{BB962C8B-B14F-4D97-AF65-F5344CB8AC3E}">
        <p14:creationId xmlns:p14="http://schemas.microsoft.com/office/powerpoint/2010/main" xmlns="" val="4031798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2E20627-FB13-4FBA-AAC8-44EC22EEF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Унікальні переваги дисципліни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339A2372-0AA8-4423-8B65-0A0DA0CB7D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Глибокі</a:t>
            </a:r>
            <a:r>
              <a:rPr lang="ru-RU" dirty="0"/>
              <a:t> </a:t>
            </a:r>
            <a:r>
              <a:rPr lang="ru-RU" dirty="0" err="1"/>
              <a:t>знання</a:t>
            </a:r>
            <a:r>
              <a:rPr lang="ru-RU" dirty="0"/>
              <a:t> для </a:t>
            </a:r>
            <a:r>
              <a:rPr lang="ru-RU" dirty="0" err="1"/>
              <a:t>клінічної</a:t>
            </a:r>
            <a:r>
              <a:rPr lang="ru-RU" dirty="0"/>
              <a:t> практики.</a:t>
            </a:r>
          </a:p>
          <a:p>
            <a:r>
              <a:rPr lang="ru-RU" dirty="0" err="1"/>
              <a:t>Актуальність</a:t>
            </a:r>
            <a:r>
              <a:rPr lang="ru-RU" dirty="0"/>
              <a:t> у </a:t>
            </a:r>
            <a:r>
              <a:rPr lang="ru-RU" dirty="0" err="1"/>
              <a:t>дослідженнях</a:t>
            </a:r>
            <a:r>
              <a:rPr lang="ru-RU" dirty="0"/>
              <a:t> та </a:t>
            </a:r>
            <a:r>
              <a:rPr lang="ru-RU" dirty="0" err="1"/>
              <a:t>інноваціях</a:t>
            </a:r>
            <a:r>
              <a:rPr lang="ru-RU" dirty="0"/>
              <a:t>.</a:t>
            </a:r>
          </a:p>
          <a:p>
            <a:r>
              <a:rPr lang="ru-RU" dirty="0" err="1"/>
              <a:t>Підготовка</a:t>
            </a:r>
            <a:r>
              <a:rPr lang="ru-RU" dirty="0"/>
              <a:t> до </a:t>
            </a:r>
            <a:r>
              <a:rPr lang="ru-RU" dirty="0" err="1"/>
              <a:t>роботи</a:t>
            </a:r>
            <a:r>
              <a:rPr lang="ru-RU" dirty="0"/>
              <a:t> з </a:t>
            </a:r>
            <a:r>
              <a:rPr lang="ru-RU" dirty="0" err="1"/>
              <a:t>лабораторними</a:t>
            </a:r>
            <a:r>
              <a:rPr lang="ru-RU" dirty="0"/>
              <a:t> </a:t>
            </a:r>
            <a:r>
              <a:rPr lang="ru-RU" dirty="0" err="1"/>
              <a:t>технологіями</a:t>
            </a:r>
            <a:r>
              <a:rPr lang="ru-RU" dirty="0"/>
              <a:t>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739250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3AAEAC-B31A-4DBE-967A-D4359EACB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Як </a:t>
            </a:r>
            <a:r>
              <a:rPr lang="ru-RU" dirty="0" err="1"/>
              <a:t>ця</a:t>
            </a:r>
            <a:r>
              <a:rPr lang="ru-RU" dirty="0"/>
              <a:t> </a:t>
            </a:r>
            <a:r>
              <a:rPr lang="ru-RU" dirty="0" err="1"/>
              <a:t>дисципліна</a:t>
            </a:r>
            <a:r>
              <a:rPr lang="ru-RU" dirty="0"/>
              <a:t> </a:t>
            </a:r>
            <a:r>
              <a:rPr lang="ru-RU" dirty="0" err="1"/>
              <a:t>допоможе</a:t>
            </a:r>
            <a:r>
              <a:rPr lang="ru-RU" dirty="0"/>
              <a:t> </a:t>
            </a:r>
            <a:r>
              <a:rPr lang="ru-RU" dirty="0" err="1"/>
              <a:t>вашій</a:t>
            </a:r>
            <a:r>
              <a:rPr lang="ru-RU" dirty="0"/>
              <a:t> </a:t>
            </a:r>
            <a:r>
              <a:rPr lang="ru-RU" dirty="0" err="1"/>
              <a:t>кар’єрі</a:t>
            </a:r>
            <a:r>
              <a:rPr lang="ru-RU" dirty="0"/>
              <a:t>?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953A3D44-52A2-4484-881E-80E7A73E47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Покращення діагностичних навичок.</a:t>
            </a:r>
          </a:p>
          <a:p>
            <a:r>
              <a:rPr lang="ru-RU" dirty="0" err="1"/>
              <a:t>Важливий</a:t>
            </a:r>
            <a:r>
              <a:rPr lang="ru-RU" dirty="0"/>
              <a:t> </a:t>
            </a:r>
            <a:r>
              <a:rPr lang="ru-RU" dirty="0" err="1"/>
              <a:t>внесок</a:t>
            </a:r>
            <a:r>
              <a:rPr lang="ru-RU" dirty="0"/>
              <a:t> у </a:t>
            </a:r>
            <a:r>
              <a:rPr lang="ru-RU" dirty="0" err="1"/>
              <a:t>наукові</a:t>
            </a:r>
            <a:r>
              <a:rPr lang="ru-RU" dirty="0"/>
              <a:t> </a:t>
            </a:r>
            <a:r>
              <a:rPr lang="ru-RU" dirty="0" err="1"/>
              <a:t>дослідження</a:t>
            </a:r>
            <a:r>
              <a:rPr lang="ru-RU" dirty="0"/>
              <a:t>.</a:t>
            </a:r>
          </a:p>
          <a:p>
            <a:r>
              <a:rPr lang="ru-RU" dirty="0" err="1"/>
              <a:t>Пріоритет</a:t>
            </a:r>
            <a:r>
              <a:rPr lang="ru-RU" dirty="0"/>
              <a:t> при </a:t>
            </a:r>
            <a:r>
              <a:rPr lang="ru-RU" dirty="0" err="1"/>
              <a:t>працевлаштуванні</a:t>
            </a:r>
            <a:r>
              <a:rPr lang="ru-RU" dirty="0"/>
              <a:t> у </a:t>
            </a:r>
            <a:r>
              <a:rPr lang="ru-RU" dirty="0" err="1"/>
              <a:t>провідних</a:t>
            </a:r>
            <a:r>
              <a:rPr lang="ru-RU" dirty="0"/>
              <a:t> </a:t>
            </a:r>
            <a:r>
              <a:rPr lang="ru-RU" dirty="0" err="1"/>
              <a:t>медичних</a:t>
            </a:r>
            <a:r>
              <a:rPr lang="ru-RU" dirty="0"/>
              <a:t> центрах.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86164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7D8951-08AF-4102-A1D9-642BDE27D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Практична складова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E5C4D2BE-EEA2-4957-99A0-554A6E96A1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Морфологічні</a:t>
            </a:r>
            <a:r>
              <a:rPr lang="ru-RU" dirty="0"/>
              <a:t> </a:t>
            </a:r>
            <a:r>
              <a:rPr lang="ru-RU" dirty="0" err="1"/>
              <a:t>дослідження</a:t>
            </a:r>
            <a:r>
              <a:rPr lang="ru-RU" dirty="0"/>
              <a:t>: </a:t>
            </a:r>
            <a:r>
              <a:rPr lang="ru-RU" dirty="0" err="1"/>
              <a:t>вивчення</a:t>
            </a:r>
            <a:r>
              <a:rPr lang="ru-RU" dirty="0"/>
              <a:t> тканин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мікроскопом</a:t>
            </a:r>
            <a:r>
              <a:rPr lang="ru-RU" dirty="0"/>
              <a:t>.</a:t>
            </a:r>
          </a:p>
          <a:p>
            <a:r>
              <a:rPr lang="uk-UA" dirty="0"/>
              <a:t>Взаємодія з клінічними випадками.</a:t>
            </a:r>
          </a:p>
          <a:p>
            <a:r>
              <a:rPr lang="uk-UA" dirty="0"/>
              <a:t>Співпраця з експертами галузі.</a:t>
            </a:r>
          </a:p>
        </p:txBody>
      </p:sp>
    </p:spTree>
    <p:extLst>
      <p:ext uri="{BB962C8B-B14F-4D97-AF65-F5344CB8AC3E}">
        <p14:creationId xmlns:p14="http://schemas.microsoft.com/office/powerpoint/2010/main" xmlns="" val="1273251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5E0D823-083C-440A-8363-BA504CA32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Відгуки аспірантів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2F8BBA59-ED0F-4126-A32E-790DABE62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Цитати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короткі</a:t>
            </a:r>
            <a:r>
              <a:rPr lang="ru-RU" dirty="0"/>
              <a:t> </a:t>
            </a:r>
            <a:r>
              <a:rPr lang="ru-RU" dirty="0" err="1"/>
              <a:t>відео</a:t>
            </a:r>
            <a:r>
              <a:rPr lang="ru-RU" dirty="0"/>
              <a:t> тих, </a:t>
            </a:r>
            <a:r>
              <a:rPr lang="ru-RU" dirty="0" err="1"/>
              <a:t>хто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обрав</a:t>
            </a:r>
            <a:r>
              <a:rPr lang="ru-RU" dirty="0"/>
              <a:t> </a:t>
            </a:r>
            <a:r>
              <a:rPr lang="ru-RU" dirty="0" err="1"/>
              <a:t>дисципліну</a:t>
            </a:r>
            <a:r>
              <a:rPr lang="ru-RU" dirty="0"/>
              <a:t>.</a:t>
            </a:r>
          </a:p>
          <a:p>
            <a:r>
              <a:rPr lang="ru-RU" dirty="0" err="1"/>
              <a:t>Їхній</a:t>
            </a:r>
            <a:r>
              <a:rPr lang="ru-RU" dirty="0"/>
              <a:t> </a:t>
            </a:r>
            <a:r>
              <a:rPr lang="ru-RU" dirty="0" err="1"/>
              <a:t>досвід</a:t>
            </a:r>
            <a:r>
              <a:rPr lang="ru-RU" dirty="0"/>
              <a:t> та </a:t>
            </a:r>
            <a:r>
              <a:rPr lang="ru-RU" dirty="0" err="1"/>
              <a:t>успіхи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завершення</a:t>
            </a:r>
            <a:r>
              <a:rPr lang="ru-RU" dirty="0"/>
              <a:t> курсу.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8490659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FEDF81-EE67-4F88-9BC7-6B1775368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Як записатися?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FC634E34-6A2E-468E-BAED-2C1414ADE7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Деталі щодо реєстрації.</a:t>
            </a:r>
          </a:p>
          <a:p>
            <a:r>
              <a:rPr lang="uk-UA" dirty="0"/>
              <a:t>Контактна інформація</a:t>
            </a:r>
            <a:r>
              <a:rPr lang="uk-UA" dirty="0" smtClean="0"/>
              <a:t>.</a:t>
            </a:r>
          </a:p>
          <a:p>
            <a:r>
              <a:rPr lang="ru-RU" i="1" dirty="0" err="1" smtClean="0"/>
              <a:t>patanatomy</a:t>
            </a:r>
            <a:r>
              <a:rPr lang="uk-UA" i="1" dirty="0" smtClean="0"/>
              <a:t>@</a:t>
            </a:r>
            <a:r>
              <a:rPr lang="ru-RU" i="1" dirty="0" err="1" smtClean="0"/>
              <a:t>vnmu</a:t>
            </a:r>
            <a:r>
              <a:rPr lang="uk-UA" i="1" dirty="0" smtClean="0"/>
              <a:t>.</a:t>
            </a:r>
            <a:r>
              <a:rPr lang="ru-RU" i="1" dirty="0" err="1" smtClean="0"/>
              <a:t>edu</a:t>
            </a:r>
            <a:r>
              <a:rPr lang="uk-UA" i="1" dirty="0" smtClean="0"/>
              <a:t>.</a:t>
            </a:r>
            <a:r>
              <a:rPr lang="ru-RU" i="1" dirty="0" err="1" smtClean="0"/>
              <a:t>ua</a:t>
            </a:r>
            <a:r>
              <a:rPr lang="uk-UA" i="1" dirty="0" smtClean="0"/>
              <a:t> вул. </a:t>
            </a:r>
            <a:r>
              <a:rPr lang="uk-UA" i="1" smtClean="0"/>
              <a:t>Пирогова, 56 (морфологічний корпус), (0432)</a:t>
            </a:r>
            <a:r>
              <a:rPr lang="uk-UA" smtClean="0"/>
              <a:t> </a:t>
            </a:r>
            <a:r>
              <a:rPr lang="uk-UA" i="1" smtClean="0"/>
              <a:t>553938 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9370467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19</TotalTime>
  <Words>163</Words>
  <Application>Microsoft Office PowerPoint</Application>
  <PresentationFormat>Произвольный</PresentationFormat>
  <Paragraphs>24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Галерея</vt:lpstr>
      <vt:lpstr>"Клінічна морфологія".</vt:lpstr>
      <vt:lpstr>Що таке "Клінічна морфологія"?</vt:lpstr>
      <vt:lpstr>Унікальні переваги дисципліни</vt:lpstr>
      <vt:lpstr>Як ця дисципліна допоможе вашій кар’єрі?</vt:lpstr>
      <vt:lpstr>Практична складова</vt:lpstr>
      <vt:lpstr>Відгуки аспірантів</vt:lpstr>
      <vt:lpstr>Як записатися?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"Клінічна морфологія".</dc:title>
  <dc:creator>Березовський Артур Миколайович</dc:creator>
  <cp:lastModifiedBy>patanatomy1</cp:lastModifiedBy>
  <cp:revision>4</cp:revision>
  <dcterms:created xsi:type="dcterms:W3CDTF">2025-04-15T13:08:11Z</dcterms:created>
  <dcterms:modified xsi:type="dcterms:W3CDTF">2025-04-16T10:29:51Z</dcterms:modified>
</cp:coreProperties>
</file>