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Gill Sans" panose="020B0604020202020204" charset="0"/>
      <p:regular r:id="rId14"/>
      <p:bold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едіатрія 2" initials="П2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12" d="100"/>
          <a:sy n="112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5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48676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11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589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01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4" name="Google Shape;10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15" name="Google Shape;1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19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Google Shape;1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25" name="Google Shape;1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Google Shape;1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32" name="Google Shape;12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Google Shape;12;p2"/>
          <p:cNvSpPr txBox="1"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0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048604" name="Google Shape;14;p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05" name="Google Shape;15;p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06" name="Google Shape;16;p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Google Shape;18;p3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82" name="Google Shape;19;p3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583" name="Google Shape;20;p3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84" name="Google Shape;21;p3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85" name="Google Shape;22;p3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Google Shape;24;p4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591" name="Google Shape;25;p4"/>
          <p:cNvSpPr txBox="1"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92" name="Google Shape;26;p4"/>
          <p:cNvSpPr txBox="1">
            <a:spLocks noGrp="1"/>
          </p:cNvSpPr>
          <p:nvPr>
            <p:ph type="body" idx="1"/>
          </p:nvPr>
        </p:nvSpPr>
        <p:spPr>
          <a:xfrm>
            <a:off x="6736080" y="804672"/>
            <a:ext cx="4815840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lvl="1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lvl="2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lvl="3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lvl="5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048593" name="Google Shape;27;p4"/>
          <p:cNvSpPr txBox="1">
            <a:spLocks noGrp="1"/>
          </p:cNvSpPr>
          <p:nvPr>
            <p:ph type="body" idx="2"/>
          </p:nvPr>
        </p:nvSpPr>
        <p:spPr>
          <a:xfrm>
            <a:off x="1115568" y="3549918"/>
            <a:ext cx="3794760" cy="21940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48594" name="Google Shape;28;p4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95" name="Google Shape;29;p4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596" name="Google Shape;30;p4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Google Shape;32;p5"/>
          <p:cNvSpPr txBox="1"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8" name="Google Shape;33;p5"/>
          <p:cNvSpPr txBox="1"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48659" name="Google Shape;34;p5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0" name="Google Shape;35;p5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1" name="Google Shape;36;p5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Google Shape;38;p6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3" name="Google Shape;39;p6"/>
          <p:cNvSpPr txBox="1">
            <a:spLocks noGrp="1"/>
          </p:cNvSpPr>
          <p:nvPr>
            <p:ph type="body" idx="1"/>
          </p:nvPr>
        </p:nvSpPr>
        <p:spPr>
          <a:xfrm>
            <a:off x="1581912" y="2638044"/>
            <a:ext cx="4271771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64" name="Google Shape;40;p6"/>
          <p:cNvSpPr txBox="1">
            <a:spLocks noGrp="1"/>
          </p:cNvSpPr>
          <p:nvPr>
            <p:ph type="body" idx="2"/>
          </p:nvPr>
        </p:nvSpPr>
        <p:spPr>
          <a:xfrm>
            <a:off x="6338315" y="2638044"/>
            <a:ext cx="4270247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65" name="Google Shape;41;p6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6" name="Google Shape;42;p6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7" name="Google Shape;43;p6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Google Shape;45;p7"/>
          <p:cNvSpPr txBox="1"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48634" name="Google Shape;46;p7"/>
          <p:cNvSpPr txBox="1">
            <a:spLocks noGrp="1"/>
          </p:cNvSpPr>
          <p:nvPr>
            <p:ph type="body" idx="2"/>
          </p:nvPr>
        </p:nvSpPr>
        <p:spPr>
          <a:xfrm>
            <a:off x="1583436" y="3143250"/>
            <a:ext cx="4270248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35" name="Google Shape;47;p7"/>
          <p:cNvSpPr txBox="1">
            <a:spLocks noGrp="1"/>
          </p:cNvSpPr>
          <p:nvPr>
            <p:ph type="body" idx="3"/>
          </p:nvPr>
        </p:nvSpPr>
        <p:spPr>
          <a:xfrm>
            <a:off x="6338316" y="3143250"/>
            <a:ext cx="4253484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36" name="Google Shape;48;p7"/>
          <p:cNvSpPr txBox="1">
            <a:spLocks noGrp="1"/>
          </p:cNvSpPr>
          <p:nvPr>
            <p:ph type="body" idx="4"/>
          </p:nvPr>
        </p:nvSpPr>
        <p:spPr>
          <a:xfrm>
            <a:off x="633831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48637" name="Google Shape;49;p7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38" name="Google Shape;50;p7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39" name="Google Shape;51;p7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lang="uk-UA"/>
          </a:p>
        </p:txBody>
      </p:sp>
      <p:sp>
        <p:nvSpPr>
          <p:cNvPr id="1048640" name="Google Shape;52;p7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Google Shape;54;p8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69" name="Google Shape;55;p8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70" name="Google Shape;56;p8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71" name="Google Shape;57;p8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2" name="Google Shape;59;p9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73" name="Google Shape;60;p9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74" name="Google Shape;61;p9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Google Shape;63;p10"/>
          <p:cNvSpPr txBox="1"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47" name="Google Shape;64;p10"/>
          <p:cNvSpPr>
            <a:spLocks noGrp="1"/>
          </p:cNvSpPr>
          <p:nvPr>
            <p:ph type="pic" idx="2"/>
          </p:nvPr>
        </p:nvSpPr>
        <p:spPr>
          <a:xfrm>
            <a:off x="6095999" y="0"/>
            <a:ext cx="6102097" cy="685800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1048648" name="Google Shape;65;p10"/>
          <p:cNvSpPr txBox="1">
            <a:spLocks noGrp="1"/>
          </p:cNvSpPr>
          <p:nvPr>
            <p:ph type="body" idx="1"/>
          </p:nvPr>
        </p:nvSpPr>
        <p:spPr>
          <a:xfrm>
            <a:off x="1115568" y="3549918"/>
            <a:ext cx="3794760" cy="2194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48649" name="Google Shape;66;p10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0" name="Google Shape;67;p10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1" name="Google Shape;68;p10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Google Shape;70;p1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3" name="Google Shape;71;p11"/>
          <p:cNvSpPr txBox="1">
            <a:spLocks noGrp="1"/>
          </p:cNvSpPr>
          <p:nvPr>
            <p:ph type="body" idx="1"/>
          </p:nvPr>
        </p:nvSpPr>
        <p:spPr>
          <a:xfrm rot="5400000">
            <a:off x="4545009" y="324172"/>
            <a:ext cx="3101983" cy="7729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54" name="Google Shape;72;p1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5" name="Google Shape;73;p1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6" name="Google Shape;74;p1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Google Shape;76;p12"/>
          <p:cNvSpPr txBox="1">
            <a:spLocks noGrp="1"/>
          </p:cNvSpPr>
          <p:nvPr>
            <p:ph type="title"/>
          </p:nvPr>
        </p:nvSpPr>
        <p:spPr>
          <a:xfrm rot="5400000">
            <a:off x="6810676" y="2779696"/>
            <a:ext cx="4983480" cy="1298608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42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2838641" y="329756"/>
            <a:ext cx="4983480" cy="6198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lvl9pPr>
          </a:lstStyle>
          <a:p>
            <a:endParaRPr/>
          </a:p>
        </p:txBody>
      </p:sp>
      <p:sp>
        <p:nvSpPr>
          <p:cNvPr id="1048643" name="Google Shape;78;p1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44" name="Google Shape;79;p1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45" name="Google Shape;80;p1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</a:lvl1pPr>
            <a:lvl2pPr marL="0" lvl="1" indent="0" algn="ctr">
              <a:spcBef>
                <a:spcPts val="0"/>
              </a:spcBef>
              <a:buNone/>
            </a:lvl2pPr>
            <a:lvl3pPr marL="0" lvl="2" indent="0" algn="ctr">
              <a:spcBef>
                <a:spcPts val="0"/>
              </a:spcBef>
              <a:buNone/>
            </a:lvl3pPr>
            <a:lvl4pPr marL="0" lvl="3" indent="0" algn="ctr">
              <a:spcBef>
                <a:spcPts val="0"/>
              </a:spcBef>
              <a:buNone/>
            </a:lvl4pPr>
            <a:lvl5pPr marL="0" lvl="4" indent="0" algn="ctr">
              <a:spcBef>
                <a:spcPts val="0"/>
              </a:spcBef>
              <a:buNone/>
            </a:lvl5pPr>
            <a:lvl6pPr marL="0" lvl="5" indent="0" algn="ctr">
              <a:spcBef>
                <a:spcPts val="0"/>
              </a:spcBef>
              <a:buNone/>
            </a:lvl6pPr>
            <a:lvl7pPr marL="0" lvl="6" indent="0" algn="ctr">
              <a:spcBef>
                <a:spcPts val="0"/>
              </a:spcBef>
              <a:buNone/>
            </a:lvl7pPr>
            <a:lvl8pPr marL="0" lvl="7" indent="0" algn="ctr">
              <a:spcBef>
                <a:spcPts val="0"/>
              </a:spcBef>
              <a:buNone/>
            </a:lvl8pPr>
            <a:lvl9pPr marL="0" lvl="8" indent="0" algn="ctr">
              <a:spcBef>
                <a:spcPts val="0"/>
              </a:spcBef>
              <a:buNone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Google Shape;6;p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48577" name="Google Shape;7;p1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48578" name="Google Shape;8;p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48579" name="Google Shape;9;p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48580" name="Google Shape;10;p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lang="uk-UA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7" name="Google Shape;86;p13"/>
          <p:cNvSpPr/>
          <p:nvPr/>
        </p:nvSpPr>
        <p:spPr>
          <a:xfrm>
            <a:off x="2832078" y="0"/>
            <a:ext cx="6980709" cy="2191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Вінницький національний медичний університет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ім. М.І. Пирогова МОЗ України</a:t>
            </a:r>
            <a:endParaRPr sz="24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ru-RU" altLang="en-US" sz="24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ПЕДІАТРІЇ№2</a:t>
            </a:r>
            <a:endParaRPr sz="2400" b="0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08" name="Google Shape;87;p13"/>
          <p:cNvSpPr/>
          <p:nvPr/>
        </p:nvSpPr>
        <p:spPr>
          <a:xfrm>
            <a:off x="2079403" y="4361788"/>
            <a:ext cx="8405678" cy="2286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СПЕЦІАЛЬНІСТЬ: </a:t>
            </a:r>
            <a:r>
              <a:rPr lang="en-US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r>
              <a:rPr lang="en-US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18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ПЕДІАТРІЯ</a:t>
            </a:r>
            <a:endParaRPr lang="zh-CN" altLang="en-US"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ГАЛУЗЬ ЗНАНЬ: </a:t>
            </a:r>
            <a:r>
              <a:rPr lang="en-US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i="0" u="none" strike="noStrike" cap="none" dirty="0" smtClean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uk-UA" sz="18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uk-UA" sz="1800" b="1" i="0" u="none" strike="noStrike" cap="none" dirty="0" smtClean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ОХОРОНА ЗДОРОВ’Я </a:t>
            </a:r>
            <a:endParaRPr lang="zh-CN" altLang="en-US"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ОСВІТНЬО-ПРОФЕСІЙНА ПРОГРАМА: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«</a:t>
            </a:r>
            <a:r>
              <a:rPr lang="ru-RU" altLang="en-US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ПЕДІАТРІЯ</a:t>
            </a: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  <a:endParaRPr lang="zh-CN" altLang="en-US"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РІВЕНЬ ВИЩОЇ ОСВІТИ: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ДРУГИЙ (МАГІСТЕРСЬКИЙ)</a:t>
            </a:r>
          </a:p>
        </p:txBody>
      </p:sp>
      <p:sp>
        <p:nvSpPr>
          <p:cNvPr id="1048609" name="Google Shape;88;p13"/>
          <p:cNvSpPr txBox="1"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800"/>
              <a:buFont typeface="Calibri"/>
              <a:buNone/>
            </a:pPr>
            <a:r>
              <a:rPr lang="uk-UA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ВК </a:t>
            </a:r>
            <a:r>
              <a:rPr lang="en-US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6.5 </a:t>
            </a:r>
            <a:r>
              <a:rPr lang="ru-RU" altLang="en-US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ОС</a:t>
            </a:r>
            <a:r>
              <a:rPr lang="ru-RU" altLang="en-US" sz="3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НОВИ</a:t>
            </a:r>
            <a:r>
              <a:rPr lang="en-US" altLang="en-US" sz="3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3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ДИТЯЧОЇ</a:t>
            </a:r>
            <a:r>
              <a:rPr lang="en-US" altLang="en-US" sz="3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3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ОНКОГЕМАТОЛОГІЇ</a:t>
            </a:r>
            <a:r>
              <a:rPr lang="uk-UA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lang="zh-CN" altLang="en-US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338F156-CE7A-4D4C-9ACB-F05CFA70222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209822"/>
            <a:ext cx="1800200" cy="1851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Google Shape;93;p14"/>
          <p:cNvSpPr txBox="1"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ПАСПОРТ ОСВІТНЬОГО КОМПОНЕНТА </a:t>
            </a:r>
            <a:b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ВК </a:t>
            </a:r>
            <a:r>
              <a:rPr lang="en-US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6.5 </a:t>
            </a: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«</a:t>
            </a:r>
            <a:r>
              <a:rPr lang="ru-RU" altLang="en-US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ОСНОВИ</a:t>
            </a:r>
            <a:r>
              <a:rPr lang="en-US" altLang="en-US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ДИТЯЧОЇ</a:t>
            </a:r>
            <a:r>
              <a:rPr lang="en-US" altLang="en-US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ОНКОГЕМАТОЛОГІЇ</a:t>
            </a: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» 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587" name="Google Shape;94;p14"/>
          <p:cNvSpPr txBox="1">
            <a:spLocks noGrp="1"/>
          </p:cNvSpPr>
          <p:nvPr>
            <p:ph type="body" idx="1"/>
          </p:nvPr>
        </p:nvSpPr>
        <p:spPr>
          <a:xfrm>
            <a:off x="1594449" y="2453183"/>
            <a:ext cx="9328031" cy="42153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Спеціальність: </a:t>
            </a:r>
            <a:r>
              <a:rPr lang="en-US" sz="2800" dirty="0">
                <a:latin typeface="Calibri"/>
                <a:ea typeface="Calibri"/>
                <a:cs typeface="Calibri"/>
                <a:sym typeface="Calibri"/>
              </a:rPr>
              <a:t>22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8 Педіатрія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Курс: </a:t>
            </a:r>
            <a:r>
              <a:rPr lang="en-US" sz="2800" dirty="0">
                <a:latin typeface="Calibri"/>
                <a:ea typeface="Calibri"/>
                <a:cs typeface="Calibri"/>
                <a:sym typeface="Calibri"/>
              </a:rPr>
              <a:t>6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-й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Кредити: </a:t>
            </a:r>
            <a:r>
              <a:rPr lang="en-US" sz="2800" dirty="0"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,0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Форма контролю: залік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Мова: українська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Пререквізити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ан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атомія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нормальна і патологічна фізіологія, гістологія </a:t>
            </a:r>
            <a:r>
              <a:rPr lang="en-US" sz="2800" dirty="0"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к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лінічна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 фармакологія</a:t>
            </a:r>
            <a:r>
              <a:rPr lang="en-US" sz="2800" dirty="0"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п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ропедевтика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 внутрішніх та дитячих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хвороб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2800" i="1" dirty="0"/>
              <a:t> </a:t>
            </a: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Google Shape;99;p15"/>
          <p:cNvSpPr txBox="1"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ЧОМУ ВАРТО ОБРАТИ ЦЕЙ КУРС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598" name="Google Shape;100;p15"/>
          <p:cNvSpPr txBox="1">
            <a:spLocks noGrp="1"/>
          </p:cNvSpPr>
          <p:nvPr>
            <p:ph type="body" idx="1"/>
          </p:nvPr>
        </p:nvSpPr>
        <p:spPr>
          <a:xfrm>
            <a:off x="682664" y="2650439"/>
            <a:ext cx="5355825" cy="184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 sz="2300" b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КЛЮЧОВА ПЕРЕВАГА:</a:t>
            </a: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uk-UA" sz="2300" b="0" dirty="0">
                <a:latin typeface="Calibri"/>
                <a:ea typeface="Calibri"/>
                <a:cs typeface="Calibri"/>
                <a:sym typeface="Calibri"/>
              </a:rPr>
              <a:t>полягає в поглибленні теоретичних знань та практичних вмінь  в галузі дитячої гематології</a:t>
            </a:r>
            <a:endParaRPr sz="2300" b="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sz="2300" b="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1079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endParaRPr sz="2300" b="0" dirty="0"/>
          </a:p>
        </p:txBody>
      </p:sp>
      <p:sp>
        <p:nvSpPr>
          <p:cNvPr id="1048599" name="Google Shape;101;p15"/>
          <p:cNvSpPr txBox="1">
            <a:spLocks noGrp="1"/>
          </p:cNvSpPr>
          <p:nvPr>
            <p:ph type="body" idx="2"/>
          </p:nvPr>
        </p:nvSpPr>
        <p:spPr>
          <a:xfrm>
            <a:off x="6642341" y="804672"/>
            <a:ext cx="4856671" cy="3506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 fontScale="93333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ru-RU" altLang="en-US" sz="2400" dirty="0" err="1">
                <a:latin typeface="Calibri"/>
                <a:ea typeface="Calibri"/>
                <a:cs typeface="Calibri"/>
                <a:sym typeface="Calibri"/>
              </a:rPr>
              <a:t>Ін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теграці</a:t>
            </a:r>
            <a:r>
              <a:rPr lang="ru-RU" altLang="en-US" sz="2400" dirty="0">
                <a:latin typeface="Calibri"/>
                <a:ea typeface="Calibri"/>
                <a:cs typeface="Calibri"/>
                <a:sym typeface="Calibri"/>
              </a:rPr>
              <a:t>я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ru-RU" altLang="en-US" sz="2400" dirty="0">
                <a:latin typeface="Calibri"/>
                <a:ea typeface="Calibri"/>
                <a:cs typeface="Calibri"/>
                <a:sym typeface="Calibri"/>
              </a:rPr>
              <a:t>з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400" dirty="0" err="1">
                <a:latin typeface="Calibri"/>
                <a:ea typeface="Calibri"/>
                <a:cs typeface="Calibri"/>
                <a:sym typeface="Calibri"/>
              </a:rPr>
              <a:t>іншими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400" dirty="0" err="1">
                <a:latin typeface="Calibri"/>
                <a:ea typeface="Calibri"/>
                <a:cs typeface="Calibri"/>
                <a:sym typeface="Calibri"/>
              </a:rPr>
              <a:t>клінічними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дисциплінами 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застосування отриманих знань, умінь та навичок в процесі подальшого навчання та у професійній діяльності.</a:t>
            </a:r>
            <a:endParaRPr lang="zh-CN" altLang="en-US" dirty="0"/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400" dirty="0" err="1">
                <a:latin typeface="Calibri"/>
                <a:ea typeface="Calibri"/>
                <a:cs typeface="Calibri"/>
                <a:sym typeface="Calibri"/>
              </a:rPr>
              <a:t>Поглиблення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практичн</a:t>
            </a:r>
            <a:r>
              <a:rPr lang="ru-RU" altLang="en-US" sz="2400" dirty="0">
                <a:latin typeface="Calibri"/>
                <a:ea typeface="Calibri"/>
                <a:cs typeface="Calibri"/>
                <a:sym typeface="Calibri"/>
              </a:rPr>
              <a:t>их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400" dirty="0" err="1">
                <a:latin typeface="Calibri"/>
                <a:ea typeface="Calibri"/>
                <a:cs typeface="Calibri"/>
                <a:sym typeface="Calibri"/>
              </a:rPr>
              <a:t>вмінь</a:t>
            </a:r>
            <a:r>
              <a:rPr lang="en-US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діагностики та лікування невідкладних станів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.</a:t>
            </a:r>
            <a:endParaRPr lang="zh-CN" altLang="en-US" dirty="0"/>
          </a:p>
        </p:txBody>
      </p:sp>
      <p:pic>
        <p:nvPicPr>
          <p:cNvPr id="20971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8607" y="4311162"/>
            <a:ext cx="2943338" cy="2350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3" name="Picture 2" descr="Результат пошуку зображень за запитом как пересаживают костный мозг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104112" y="4283846"/>
            <a:ext cx="4162425" cy="237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Google Shape;106;p16"/>
          <p:cNvSpPr txBox="1"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Calibri"/>
              <a:buNone/>
            </a:pPr>
            <a:r>
              <a:rPr lang="uk-UA" sz="40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ЩО ВИ БУДЕТЕ ВИВЧАТИ</a:t>
            </a:r>
            <a:endParaRPr sz="4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13" name="Google Shape;107;p16"/>
          <p:cNvSpPr txBox="1">
            <a:spLocks noGrp="1"/>
          </p:cNvSpPr>
          <p:nvPr>
            <p:ph type="body" idx="1"/>
          </p:nvPr>
        </p:nvSpPr>
        <p:spPr>
          <a:xfrm>
            <a:off x="6461185" y="804672"/>
            <a:ext cx="5279366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8947" lnSpcReduction="20000"/>
          </a:bodyPr>
          <a:lstStyle>
            <a:lvl1pPr marL="457200" marR="0" indent="-349250" algn="l" rtl="0">
              <a:lnSpc>
                <a:spcPct val="100000"/>
              </a:lnSpc>
              <a:buClr>
                <a:schemeClr val="accent2"/>
              </a:buClr>
              <a:buSzPts val="1900"/>
              <a:buFont typeface="Arial"/>
              <a:buChar char="•"/>
              <a:defRPr sz="1900">
                <a:solidFill>
                  <a:schemeClr val="dk1"/>
                </a:solidFill>
              </a:defRPr>
            </a:lvl1pPr>
            <a:lvl2pPr marL="9144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>
                <a:solidFill>
                  <a:schemeClr val="dk1"/>
                </a:solidFill>
              </a:defRPr>
            </a:lvl2pPr>
            <a:lvl3pPr marL="13716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>
                <a:solidFill>
                  <a:schemeClr val="dk1"/>
                </a:solidFill>
              </a:defRPr>
            </a:lvl3pPr>
            <a:lvl4pPr marL="18288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>
                <a:solidFill>
                  <a:schemeClr val="dk1"/>
                </a:solidFill>
              </a:defRPr>
            </a:lvl4pPr>
            <a:lvl5pPr marL="22860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>
                <a:solidFill>
                  <a:schemeClr val="dk1"/>
                </a:solidFill>
              </a:defRPr>
            </a:lvl5pPr>
            <a:lvl6pPr marL="27432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/>
            </a:lvl6pPr>
            <a:lvl7pPr marL="32004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/>
            </a:lvl7pPr>
            <a:lvl8pPr marL="36576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/>
            </a:lvl8pPr>
            <a:lvl9pPr marL="4114800" marR="0" indent="-330200" algn="l" rtl="0">
              <a:lnSpc>
                <a:spcPct val="100000"/>
              </a:lnSpc>
              <a:buClr>
                <a:schemeClr val="accent2"/>
              </a:buClr>
              <a:buSzPts val="1600"/>
              <a:buFont typeface="Arial"/>
              <a:buChar char="•"/>
              <a:defRPr sz="1600"/>
            </a:lvl9pPr>
          </a:lstStyle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Неінвазивні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та </a:t>
            </a:r>
            <a:r>
              <a:rPr lang="uk-UA" sz="2400" dirty="0" err="1">
                <a:latin typeface="Calibri"/>
                <a:ea typeface="Calibri"/>
                <a:cs typeface="Calibri"/>
                <a:sym typeface="Calibri"/>
              </a:rPr>
              <a:t>інвазивні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 методи дослідження в дитячій гематології та інтерпретація отриманих результатів.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Клінічні кейси анемій в дитячому віці. Надання невідкладної допомоги.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Клінічні кейси геморагічного синдрому у дітей.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Вазопатії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Тромбоцитопенії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Тромбоцитопатії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. Надання невідкладної допомоги.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Клінічні кейси геморагічного синдрому у дітей.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Коагулопатії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. Синдром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дисемінованого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altLang="en-US" sz="2400" dirty="0" err="1"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внутрішньосудинного</a:t>
            </a:r>
            <a:r>
              <a:rPr lang="uk-UA" altLang="en-US" sz="2400" dirty="0"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 згортання. Надання невідкладної допомоги.</a:t>
            </a:r>
            <a:endParaRPr lang="zh-CN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Клінічні кейси лейкозів у дітей. Надання невідкладної допомоги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Клінічні кейси </a:t>
            </a:r>
            <a:r>
              <a:rPr lang="uk-UA" altLang="en-US" sz="2400" dirty="0" err="1">
                <a:latin typeface="Calibri"/>
                <a:ea typeface="Calibri"/>
                <a:cs typeface="Calibri"/>
                <a:sym typeface="Calibri"/>
              </a:rPr>
              <a:t>лімфопроліферативного</a:t>
            </a:r>
            <a:r>
              <a:rPr lang="uk-UA" altLang="en-US" sz="2400" dirty="0">
                <a:latin typeface="Calibri"/>
                <a:ea typeface="Calibri"/>
                <a:cs typeface="Calibri"/>
                <a:sym typeface="Calibri"/>
              </a:rPr>
              <a:t> синдрому у дітей. Надання невідкладної допомоги.</a:t>
            </a:r>
            <a:endParaRPr lang="zh-CN" altLang="en-US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altLang="en-US" sz="2200" dirty="0">
                <a:latin typeface="Calibri"/>
                <a:ea typeface="Calibri"/>
                <a:cs typeface="Calibri"/>
                <a:sym typeface="Calibri"/>
              </a:rPr>
              <a:t>Покази до </a:t>
            </a:r>
            <a:r>
              <a:rPr lang="uk-UA" altLang="en-US" sz="2200" dirty="0" err="1">
                <a:latin typeface="Calibri"/>
                <a:ea typeface="Calibri"/>
                <a:cs typeface="Calibri"/>
                <a:sym typeface="Calibri"/>
              </a:rPr>
              <a:t>трансфузійної</a:t>
            </a:r>
            <a:r>
              <a:rPr lang="uk-UA" altLang="en-US" sz="2200" dirty="0">
                <a:latin typeface="Calibri"/>
                <a:ea typeface="Calibri"/>
                <a:cs typeface="Calibri"/>
                <a:sym typeface="Calibri"/>
              </a:rPr>
              <a:t> терапії в гематологічній практиці та терапія </a:t>
            </a:r>
            <a:r>
              <a:rPr lang="uk-UA" altLang="en-US" sz="2200" dirty="0" err="1">
                <a:latin typeface="Calibri"/>
                <a:ea typeface="Calibri"/>
                <a:cs typeface="Calibri"/>
                <a:sym typeface="Calibri"/>
              </a:rPr>
              <a:t>посттрансфузійних</a:t>
            </a:r>
            <a:r>
              <a:rPr lang="uk-UA" altLang="en-US" sz="2200" dirty="0">
                <a:latin typeface="Calibri"/>
                <a:ea typeface="Calibri"/>
                <a:cs typeface="Calibri"/>
                <a:sym typeface="Calibri"/>
              </a:rPr>
              <a:t> реакцій. Розбір клінічних кейсів.</a:t>
            </a:r>
            <a:endParaRPr lang="zh-CN" altLang="en-US" sz="2200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zh-CN" altLang="en-US" sz="2200" dirty="0"/>
              <a:t>Новітні мето</a:t>
            </a:r>
            <a:r>
              <a:rPr lang="zh-CN" alt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ди дікування в дитячій гематології: таргетна терапія, ТГСК, САR-Т терапія. </a:t>
            </a:r>
          </a:p>
        </p:txBody>
      </p:sp>
      <p:pic>
        <p:nvPicPr>
          <p:cNvPr id="2097155" name="Замещающее содержимое 4" descr="images (1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271463" y="260648"/>
            <a:ext cx="2781617" cy="1755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6" name="Рисунок 2" descr="11.obrazovanie-filadelfijskoj-hromosomy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38172" y="4213371"/>
            <a:ext cx="3024187" cy="23839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Google Shape;112;p17"/>
          <p:cNvSpPr txBox="1"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Gill Sans"/>
              <a:buNone/>
            </a:pPr>
            <a:r>
              <a:rPr lang="uk-UA" sz="3600" b="1">
                <a:solidFill>
                  <a:srgbClr val="002060"/>
                </a:solidFill>
              </a:rPr>
              <a:t>ЩО ВИ ЗМОЖЕТЕ </a:t>
            </a:r>
            <a:br>
              <a:rPr lang="uk-UA" sz="3600" b="1">
                <a:solidFill>
                  <a:srgbClr val="002060"/>
                </a:solidFill>
              </a:rPr>
            </a:br>
            <a:r>
              <a:rPr lang="uk-UA" sz="3600" b="1">
                <a:solidFill>
                  <a:srgbClr val="002060"/>
                </a:solidFill>
              </a:rPr>
              <a:t>ЗА УМОВИ ОПАНУВАННЯ КУРСУ</a:t>
            </a:r>
            <a:endParaRPr sz="3600">
              <a:solidFill>
                <a:srgbClr val="002060"/>
              </a:solidFill>
            </a:endParaRPr>
          </a:p>
        </p:txBody>
      </p:sp>
      <p:sp>
        <p:nvSpPr>
          <p:cNvPr id="1048617" name="Google Shape;113;p17"/>
          <p:cNvSpPr txBox="1">
            <a:spLocks noGrp="1"/>
          </p:cNvSpPr>
          <p:nvPr>
            <p:ph type="body" idx="1"/>
          </p:nvPr>
        </p:nvSpPr>
        <p:spPr>
          <a:xfrm>
            <a:off x="6753333" y="770165"/>
            <a:ext cx="4815840" cy="55710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42500" lnSpcReduction="20000"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Знати неінвазавні та інвазивні методи досліджень в дитячій гематології і проводити інтерпритацію отриманих результатів; </a:t>
            </a:r>
            <a:endParaRPr lang="zh-CN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Вміти класифікувати та виділяти клінічні синдроми, знати методи діагностики, принципи лікування та надання невідкладної допомоги при різних видах анемій у дітей; </a:t>
            </a:r>
            <a:endParaRPr lang="zh-CN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Вміти класифікувати та виділяти особливості клінічного перебігу, знати методи діагностики, принципи лікування та надання невідкладної допомоги при коагулопатіях, тромбоцитопатіях і тромбоцитопеніях  у дітей;</a:t>
            </a:r>
            <a:endParaRPr lang="zh-CN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Знати класифікацію, клінічні особливості перебігу, методи діагностики, принципи лікування та надання невідкладної допомоги при лейкозах, лімфомах та інших станах, при яких провідним є лімфопроліферативний синдром;</a:t>
            </a:r>
            <a:endParaRPr lang="zh-CN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Складати алгоритм трансфузійної терапії в гематологічній практиці у дітей та надавати невідкладну допомогу при виникненні посттрансфузійних реакцій.</a:t>
            </a:r>
            <a:endParaRPr lang="zh-CN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endParaRPr lang="zh-CN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Google Shape;118;p18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ПІДСУМКОВИЙ КОНТРОЛЬ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21" name="Google Shape;119;p18"/>
          <p:cNvSpPr txBox="1">
            <a:spLocks noGrp="1"/>
          </p:cNvSpPr>
          <p:nvPr>
            <p:ph type="body" idx="1"/>
          </p:nvPr>
        </p:nvSpPr>
        <p:spPr>
          <a:xfrm>
            <a:off x="792481" y="2130387"/>
            <a:ext cx="4815840" cy="2857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Практичні / Семінарські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Самостійна робота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Індивідуальна самостійна робота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22" name="Google Shape;120;p18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Залік: </a:t>
            </a:r>
            <a:r>
              <a:rPr lang="uk-UA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</a:p>
        </p:txBody>
      </p:sp>
      <p:sp>
        <p:nvSpPr>
          <p:cNvPr id="1048623" name="Google Shape;121;p18"/>
          <p:cNvSpPr txBox="1"/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ФОРМИ НАВЧАННЯ 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Google Shape;126;p19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27" name="Google Shape;127;p19"/>
          <p:cNvSpPr txBox="1">
            <a:spLocks noGrp="1"/>
          </p:cNvSpPr>
          <p:nvPr>
            <p:ph type="body" idx="1"/>
          </p:nvPr>
        </p:nvSpPr>
        <p:spPr>
          <a:xfrm>
            <a:off x="1145474" y="4347382"/>
            <a:ext cx="3607682" cy="2148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278" lnSpcReduction="20000"/>
          </a:bodyPr>
          <a:lstStyle/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зав.кафедрою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д.мед.наук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професор ЗВО Вероніка ДУДНИК</a:t>
            </a:r>
          </a:p>
          <a:p>
            <a:pPr marL="228600" lvl="0" indent="-228600">
              <a:spcBef>
                <a:spcPts val="0"/>
              </a:spcBef>
              <a:buSzPts val="2800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к.мед.наук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 доцент ЗВО Ірина АНДРІКЕВИЧ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endParaRPr lang="ru-RU" altLang="en-US"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ru-RU" altLang="en-US" sz="2800" dirty="0" err="1">
                <a:latin typeface="Calibri"/>
                <a:ea typeface="Calibri"/>
                <a:cs typeface="Calibri"/>
                <a:sym typeface="Calibri"/>
              </a:rPr>
              <a:t>к.мед.наук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, а</a:t>
            </a:r>
            <a:r>
              <a:rPr lang="ru-RU" altLang="en-US" sz="2800">
                <a:latin typeface="Calibri"/>
                <a:ea typeface="Calibri"/>
                <a:cs typeface="Calibri"/>
                <a:sym typeface="Calibri"/>
              </a:rPr>
              <a:t>систент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 ЗВО </a:t>
            </a:r>
            <a:r>
              <a:rPr lang="en-US" altLang="en-US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Наталя</a:t>
            </a:r>
            <a:r>
              <a:rPr lang="en-US" altLang="en-US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altLang="en-US" sz="2800" dirty="0">
                <a:latin typeface="Calibri"/>
                <a:ea typeface="Calibri"/>
                <a:cs typeface="Calibri"/>
                <a:sym typeface="Calibri"/>
              </a:rPr>
              <a:t>БУГЛОВА</a:t>
            </a:r>
            <a:endParaRPr lang="zh-CN" altLang="en-US" dirty="0"/>
          </a:p>
        </p:txBody>
      </p:sp>
      <p:sp>
        <p:nvSpPr>
          <p:cNvPr id="1048628" name="Google Shape;128;p19"/>
          <p:cNvSpPr txBox="1"/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РОЗРОБНИКИ КУРСУ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29" name="Google Shape;129;p19"/>
          <p:cNvSpPr txBox="1"/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БАЖАНО ДОДАТИ ФОТО РОЗРОБНИКІВ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30" name="Google Shape;130;p19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t>Контактна інформація:</a:t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Вінниця, вул. Хмельницьке шосе, буд.108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КНП«ВІННИЦЬКА ОБЛАСНА ДИТЯЧА КЛІНІЧНА ЛІКАРНЯ ВІННИЦЬКОЇ ОБЛАСНОЇ РАДИ»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Кафедра педіатрії №2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pediatric2@vnmu.edu.ua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535</Words>
  <Application>Microsoft Office PowerPoint</Application>
  <PresentationFormat>Широкоэкранный</PresentationFormat>
  <Paragraphs>55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Gill Sans</vt:lpstr>
      <vt:lpstr>Parcel</vt:lpstr>
      <vt:lpstr>ВК 6.5 ОСНОВИ ДИТЯЧОЇ ОНКОГЕМАТОЛОГІЇ </vt:lpstr>
      <vt:lpstr>ПАСПОРТ ОСВІТНЬОГО КОМПОНЕНТА   ВК 6.5 «ОСНОВИ ДИТЯЧОЇ ОНКОГЕМАТОЛОГІЇ»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 6.11 ОСНОВИ ДИТЯЧОЇ ОНКОГЕМАТОЛОГІЇ </dc:title>
  <dc:creator>M2012K11AG</dc:creator>
  <cp:lastModifiedBy>Кафедра</cp:lastModifiedBy>
  <cp:revision>8</cp:revision>
  <dcterms:created xsi:type="dcterms:W3CDTF">2026-04-12T22:34:55Z</dcterms:created>
  <dcterms:modified xsi:type="dcterms:W3CDTF">2026-06-30T08:24:00Z</dcterms:modified>
</cp:coreProperties>
</file>