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6" r:id="rId8"/>
    <p:sldId id="25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7A0CA0-9A17-434C-BF94-92323BE73215}" v="4577" dt="2020-12-14T21:40:06.1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7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6.svg"/><Relationship Id="rId1" Type="http://schemas.openxmlformats.org/officeDocument/2006/relationships/image" Target="../media/image151.png"/><Relationship Id="rId6" Type="http://schemas.openxmlformats.org/officeDocument/2006/relationships/image" Target="../media/image20.svg"/><Relationship Id="rId5" Type="http://schemas.openxmlformats.org/officeDocument/2006/relationships/image" Target="../media/image191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FB63B7-8C39-4408-8DBE-A229A6D5C197}" type="doc">
      <dgm:prSet loTypeId="urn:microsoft.com/office/officeart/2018/2/layout/IconLabelList" loCatId="icon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0926A291-1EE4-452C-8140-C20526680E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Наукове дослідження: </a:t>
          </a:r>
          <a:r>
            <a:rPr lang="en-US" b="0"/>
            <a:t>його етапи, цілі, </a:t>
          </a:r>
          <a:r>
            <a:rPr lang="en-US" b="0" dirty="0"/>
            <a:t>мета</a:t>
          </a:r>
        </a:p>
      </dgm:t>
    </dgm:pt>
    <dgm:pt modelId="{ACCBAE6B-8458-499E-A118-59B7D904F149}" type="parTrans" cxnId="{ABFAD351-20CF-4CB6-9E74-B018DCA0763B}">
      <dgm:prSet/>
      <dgm:spPr/>
      <dgm:t>
        <a:bodyPr/>
        <a:lstStyle/>
        <a:p>
          <a:endParaRPr lang="en-US"/>
        </a:p>
      </dgm:t>
    </dgm:pt>
    <dgm:pt modelId="{64EA83EA-C5E5-48C6-9872-E0D4571FFBE9}" type="sibTrans" cxnId="{ABFAD351-20CF-4CB6-9E74-B018DCA0763B}">
      <dgm:prSet/>
      <dgm:spPr/>
      <dgm:t>
        <a:bodyPr/>
        <a:lstStyle/>
        <a:p>
          <a:endParaRPr lang="en-US"/>
        </a:p>
      </dgm:t>
    </dgm:pt>
    <dgm:pt modelId="{DE7B367F-BC2F-482B-9625-F1A343B65FE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Підготовка</a:t>
          </a:r>
          <a:r>
            <a:rPr lang="en-US" dirty="0"/>
            <a:t> до проведення наукового дослідження: джерела наукової інформації</a:t>
          </a:r>
        </a:p>
      </dgm:t>
    </dgm:pt>
    <dgm:pt modelId="{026D3580-20DC-488D-BC17-EEE8AC14BD28}" type="parTrans" cxnId="{98905EB3-C8F5-45AC-9E8A-FA48841B3DFA}">
      <dgm:prSet/>
      <dgm:spPr/>
      <dgm:t>
        <a:bodyPr/>
        <a:lstStyle/>
        <a:p>
          <a:endParaRPr lang="en-US"/>
        </a:p>
      </dgm:t>
    </dgm:pt>
    <dgm:pt modelId="{307D4EBB-626E-478F-87DB-9C17760B51E7}" type="sibTrans" cxnId="{98905EB3-C8F5-45AC-9E8A-FA48841B3DFA}">
      <dgm:prSet/>
      <dgm:spPr/>
      <dgm:t>
        <a:bodyPr/>
        <a:lstStyle/>
        <a:p>
          <a:endParaRPr lang="en-US"/>
        </a:p>
      </dgm:t>
    </dgm:pt>
    <dgm:pt modelId="{E2F77038-4F6F-4CE6-841A-DBDD304084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Методи</a:t>
          </a:r>
          <a:r>
            <a:rPr lang="en-US"/>
            <a:t>, що використовуються у наукових дослідженнях в галузі фармації</a:t>
          </a:r>
          <a:r>
            <a:rPr lang="en-US" dirty="0"/>
            <a:t>  </a:t>
          </a:r>
        </a:p>
      </dgm:t>
    </dgm:pt>
    <dgm:pt modelId="{36E0A75A-C971-474C-895B-5819FA4004D3}" type="parTrans" cxnId="{50F94EAA-0F58-4AA7-B38B-093374EED24F}">
      <dgm:prSet/>
      <dgm:spPr/>
      <dgm:t>
        <a:bodyPr/>
        <a:lstStyle/>
        <a:p>
          <a:endParaRPr lang="en-US"/>
        </a:p>
      </dgm:t>
    </dgm:pt>
    <dgm:pt modelId="{AD82ECEB-47BF-4487-AC5A-01D5DC7B5357}" type="sibTrans" cxnId="{50F94EAA-0F58-4AA7-B38B-093374EED24F}">
      <dgm:prSet/>
      <dgm:spPr/>
      <dgm:t>
        <a:bodyPr/>
        <a:lstStyle/>
        <a:p>
          <a:endParaRPr lang="en-US"/>
        </a:p>
      </dgm:t>
    </dgm:pt>
    <dgm:pt modelId="{76B41634-E9D6-4B90-95BE-6B4E095979AF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/>
            <a:t>Як презентувати </a:t>
          </a:r>
          <a:r>
            <a:rPr lang="en-US" b="0" dirty="0"/>
            <a:t>результати</a:t>
          </a:r>
          <a:r>
            <a:rPr lang="en-US" b="0" dirty="0">
              <a:latin typeface="Rockwell Condensed" panose="02060603050405020104"/>
            </a:rPr>
            <a:t> свого наукового</a:t>
          </a:r>
          <a:r>
            <a:rPr lang="en-US" b="0" dirty="0"/>
            <a:t> дослідження?</a:t>
          </a:r>
          <a:r>
            <a:rPr lang="en-US" b="1" dirty="0"/>
            <a:t> Основи </a:t>
          </a:r>
          <a:r>
            <a:rPr lang="en-US" b="1" dirty="0">
              <a:latin typeface="Rockwell Condensed" panose="02060603050405020104"/>
            </a:rPr>
            <a:t>наукометрії</a:t>
          </a:r>
          <a:endParaRPr lang="en-US" b="1" dirty="0"/>
        </a:p>
      </dgm:t>
    </dgm:pt>
    <dgm:pt modelId="{527A21B1-5E02-45D0-BA18-F05AB1F26BE2}" type="parTrans" cxnId="{8B2D64E4-FD4B-4CEF-BEE0-50F1EA631279}">
      <dgm:prSet/>
      <dgm:spPr/>
      <dgm:t>
        <a:bodyPr/>
        <a:lstStyle/>
        <a:p>
          <a:endParaRPr lang="uk-UA"/>
        </a:p>
      </dgm:t>
    </dgm:pt>
    <dgm:pt modelId="{39A628D1-0EF3-476F-8B3B-11BA6A46A8D4}" type="sibTrans" cxnId="{8B2D64E4-FD4B-4CEF-BEE0-50F1EA631279}">
      <dgm:prSet/>
      <dgm:spPr/>
      <dgm:t>
        <a:bodyPr/>
        <a:lstStyle/>
        <a:p>
          <a:endParaRPr lang="uk-UA"/>
        </a:p>
      </dgm:t>
    </dgm:pt>
    <dgm:pt modelId="{FB309786-A0A5-4D23-AD69-6C6194250C09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/>
            <a:t>Результати</a:t>
          </a:r>
          <a:r>
            <a:rPr lang="en-US" dirty="0"/>
            <a:t> дослідження, їх обробка та оприлюднення. Принципи Open </a:t>
          </a:r>
          <a:r>
            <a:rPr lang="en-US" dirty="0">
              <a:latin typeface="Rockwell Condensed" panose="02060603050405020104"/>
            </a:rPr>
            <a:t>science. Академічна доброчесність</a:t>
          </a:r>
          <a:endParaRPr lang="en-US" dirty="0"/>
        </a:p>
      </dgm:t>
    </dgm:pt>
    <dgm:pt modelId="{E0015011-9285-4CB6-8AAB-4154D7588E68}" type="parTrans" cxnId="{03467D6A-E8AB-42EC-B413-FD50D8D4935E}">
      <dgm:prSet/>
      <dgm:spPr/>
      <dgm:t>
        <a:bodyPr/>
        <a:lstStyle/>
        <a:p>
          <a:endParaRPr lang="uk-UA"/>
        </a:p>
      </dgm:t>
    </dgm:pt>
    <dgm:pt modelId="{C9449326-365C-49D8-BCCA-5A1692E68E19}" type="sibTrans" cxnId="{03467D6A-E8AB-42EC-B413-FD50D8D4935E}">
      <dgm:prSet/>
      <dgm:spPr/>
      <dgm:t>
        <a:bodyPr/>
        <a:lstStyle/>
        <a:p>
          <a:endParaRPr lang="uk-UA"/>
        </a:p>
      </dgm:t>
    </dgm:pt>
    <dgm:pt modelId="{4413887E-FDA8-425F-BF3F-834CA5561ED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Дизайн</a:t>
          </a:r>
          <a:r>
            <a:rPr lang="en-US" dirty="0"/>
            <a:t> дослідження. Варіанти дизайну досліджень у фармацевтичній галузі</a:t>
          </a:r>
        </a:p>
      </dgm:t>
    </dgm:pt>
    <dgm:pt modelId="{0589149A-13C5-41B7-AF85-C62918807C3B}" type="parTrans" cxnId="{24E5E715-E1DA-4204-94A2-D74525E3A500}">
      <dgm:prSet/>
      <dgm:spPr/>
      <dgm:t>
        <a:bodyPr/>
        <a:lstStyle/>
        <a:p>
          <a:endParaRPr lang="uk-UA"/>
        </a:p>
      </dgm:t>
    </dgm:pt>
    <dgm:pt modelId="{9A74E706-BED6-4BA1-AF48-2FC38F61633C}" type="sibTrans" cxnId="{24E5E715-E1DA-4204-94A2-D74525E3A500}">
      <dgm:prSet/>
      <dgm:spPr/>
      <dgm:t>
        <a:bodyPr/>
        <a:lstStyle/>
        <a:p>
          <a:endParaRPr lang="uk-UA"/>
        </a:p>
      </dgm:t>
    </dgm:pt>
    <dgm:pt modelId="{8C1BFB5B-03E9-48CB-8EE4-E780D3BB329C}" type="pres">
      <dgm:prSet presAssocID="{E6FB63B7-8C39-4408-8DBE-A229A6D5C197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28E884-F131-431F-8588-35C48CECF23E}" type="pres">
      <dgm:prSet presAssocID="{0926A291-1EE4-452C-8140-C20526680EE9}" presName="compNode" presStyleCnt="0"/>
      <dgm:spPr/>
    </dgm:pt>
    <dgm:pt modelId="{51FDB985-C2A6-48AA-A340-E5542C9BB220}" type="pres">
      <dgm:prSet presAssocID="{0926A291-1EE4-452C-8140-C20526680EE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="" xmlns:dgm14="http://schemas.microsoft.com/office/drawing/2010/diagram" id="0" name="" descr="Субтитри"/>
        </a:ext>
      </dgm:extLst>
    </dgm:pt>
    <dgm:pt modelId="{68BCC324-9662-4B67-8C9A-40E8C0E87F1A}" type="pres">
      <dgm:prSet presAssocID="{0926A291-1EE4-452C-8140-C20526680EE9}" presName="spaceRect" presStyleCnt="0"/>
      <dgm:spPr/>
    </dgm:pt>
    <dgm:pt modelId="{A04241F2-1540-4C9E-94F1-2A07772E6B17}" type="pres">
      <dgm:prSet presAssocID="{0926A291-1EE4-452C-8140-C20526680EE9}" presName="textRect" presStyleLbl="revTx" presStyleIdx="0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BC5D3521-B655-4760-AD90-AC91C6AE2C6C}" type="pres">
      <dgm:prSet presAssocID="{64EA83EA-C5E5-48C6-9872-E0D4571FFBE9}" presName="sibTrans" presStyleCnt="0"/>
      <dgm:spPr/>
    </dgm:pt>
    <dgm:pt modelId="{6447262B-4BD5-4B94-87DC-05793E623DB3}" type="pres">
      <dgm:prSet presAssocID="{DE7B367F-BC2F-482B-9625-F1A343B65FE7}" presName="compNode" presStyleCnt="0"/>
      <dgm:spPr/>
    </dgm:pt>
    <dgm:pt modelId="{ED151C6D-8F95-427A-8FDC-D8804BEEA40F}" type="pres">
      <dgm:prSet presAssocID="{DE7B367F-BC2F-482B-9625-F1A343B65FE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="" xmlns:dgm14="http://schemas.microsoft.com/office/drawing/2010/diagram" id="0" name="" descr="Artificial Intelligence outline"/>
        </a:ext>
      </dgm:extLst>
    </dgm:pt>
    <dgm:pt modelId="{0AFA9FB5-2DA3-4A7B-823F-6240EBB421CE}" type="pres">
      <dgm:prSet presAssocID="{DE7B367F-BC2F-482B-9625-F1A343B65FE7}" presName="spaceRect" presStyleCnt="0"/>
      <dgm:spPr/>
    </dgm:pt>
    <dgm:pt modelId="{243D7FFF-4CAA-4CD4-867F-5DFEDED4CDA7}" type="pres">
      <dgm:prSet presAssocID="{DE7B367F-BC2F-482B-9625-F1A343B65FE7}" presName="textRect" presStyleLbl="revTx" presStyleIdx="1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02D2979F-6118-4459-8497-5DB16D6E2141}" type="pres">
      <dgm:prSet presAssocID="{307D4EBB-626E-478F-87DB-9C17760B51E7}" presName="sibTrans" presStyleCnt="0"/>
      <dgm:spPr/>
    </dgm:pt>
    <dgm:pt modelId="{107688F6-46BD-4998-9FAA-2349BDE7631E}" type="pres">
      <dgm:prSet presAssocID="{4413887E-FDA8-425F-BF3F-834CA5561ED5}" presName="compNode" presStyleCnt="0"/>
      <dgm:spPr/>
    </dgm:pt>
    <dgm:pt modelId="{9B1940A3-36DD-4D96-AFF2-9B7661CC5743}" type="pres">
      <dgm:prSet presAssocID="{4413887E-FDA8-425F-BF3F-834CA5561ED5}" presName="iconRect" presStyleLbl="node1" presStyleIdx="2" presStyleCnt="6"/>
      <dgm:spPr/>
    </dgm:pt>
    <dgm:pt modelId="{3EC2C3FC-5408-4F7C-BEE8-EB723BF9288A}" type="pres">
      <dgm:prSet presAssocID="{4413887E-FDA8-425F-BF3F-834CA5561ED5}" presName="spaceRect" presStyleCnt="0"/>
      <dgm:spPr/>
    </dgm:pt>
    <dgm:pt modelId="{00F6FFBA-191A-4009-8C46-E0B91BE024EE}" type="pres">
      <dgm:prSet presAssocID="{4413887E-FDA8-425F-BF3F-834CA5561ED5}" presName="textRect" presStyleLbl="revTx" presStyleIdx="2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0B422ECD-CBE8-485F-8C14-1BA88BCC5098}" type="pres">
      <dgm:prSet presAssocID="{9A74E706-BED6-4BA1-AF48-2FC38F61633C}" presName="sibTrans" presStyleCnt="0"/>
      <dgm:spPr/>
    </dgm:pt>
    <dgm:pt modelId="{AEFE704A-7993-4721-B1FD-A2E9140CDC88}" type="pres">
      <dgm:prSet presAssocID="{E2F77038-4F6F-4CE6-841A-DBDD30408482}" presName="compNode" presStyleCnt="0"/>
      <dgm:spPr/>
    </dgm:pt>
    <dgm:pt modelId="{7685D904-A835-4802-9E77-2BACA6A3AF48}" type="pres">
      <dgm:prSet presAssocID="{E2F77038-4F6F-4CE6-841A-DBDD30408482}" presName="iconRect" presStyleLbl="node1" presStyleIdx="3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="" xmlns:dgm14="http://schemas.microsoft.com/office/drawing/2010/diagram" id="0" name="" descr="Мікроскоп"/>
        </a:ext>
      </dgm:extLst>
    </dgm:pt>
    <dgm:pt modelId="{A1ECE3B5-B115-49BF-B6C4-2F24ABBB905C}" type="pres">
      <dgm:prSet presAssocID="{E2F77038-4F6F-4CE6-841A-DBDD30408482}" presName="spaceRect" presStyleCnt="0"/>
      <dgm:spPr/>
    </dgm:pt>
    <dgm:pt modelId="{1C224334-958D-473E-9E1D-E58C418F8A2A}" type="pres">
      <dgm:prSet presAssocID="{E2F77038-4F6F-4CE6-841A-DBDD30408482}" presName="textRect" presStyleLbl="revTx" presStyleIdx="3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C5DBF476-BA7F-41A6-B6CA-D1AC632184EF}" type="pres">
      <dgm:prSet presAssocID="{AD82ECEB-47BF-4487-AC5A-01D5DC7B5357}" presName="sibTrans" presStyleCnt="0"/>
      <dgm:spPr/>
    </dgm:pt>
    <dgm:pt modelId="{EB91E77F-9B19-4E7A-8E33-F51488127C21}" type="pres">
      <dgm:prSet presAssocID="{FB309786-A0A5-4D23-AD69-6C6194250C09}" presName="compNode" presStyleCnt="0"/>
      <dgm:spPr/>
    </dgm:pt>
    <dgm:pt modelId="{F98B6B3B-9784-4020-A257-1F345A4EA9F5}" type="pres">
      <dgm:prSet presAssocID="{FB309786-A0A5-4D23-AD69-6C6194250C09}" presName="iconRect" presStyleLbl="node1" presStyleIdx="4" presStyleCnt="6"/>
      <dgm:spPr/>
    </dgm:pt>
    <dgm:pt modelId="{F9ABBEB4-5308-4B3A-886B-A257871D1DA3}" type="pres">
      <dgm:prSet presAssocID="{FB309786-A0A5-4D23-AD69-6C6194250C09}" presName="spaceRect" presStyleCnt="0"/>
      <dgm:spPr/>
    </dgm:pt>
    <dgm:pt modelId="{87083875-C54C-4A0F-9E10-8285F874F3C0}" type="pres">
      <dgm:prSet presAssocID="{FB309786-A0A5-4D23-AD69-6C6194250C09}" presName="textRect" presStyleLbl="revTx" presStyleIdx="4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8C1C6F77-F086-42C1-AD5C-0079D2909678}" type="pres">
      <dgm:prSet presAssocID="{C9449326-365C-49D8-BCCA-5A1692E68E19}" presName="sibTrans" presStyleCnt="0"/>
      <dgm:spPr/>
    </dgm:pt>
    <dgm:pt modelId="{4800B63A-D6B8-4166-B31C-E67907867A09}" type="pres">
      <dgm:prSet presAssocID="{76B41634-E9D6-4B90-95BE-6B4E095979AF}" presName="compNode" presStyleCnt="0"/>
      <dgm:spPr/>
    </dgm:pt>
    <dgm:pt modelId="{C333A5CC-6688-4D41-BC79-A164F82C4559}" type="pres">
      <dgm:prSet presAssocID="{76B41634-E9D6-4B90-95BE-6B4E095979AF}" presName="iconRect" presStyleLbl="node1" presStyleIdx="5" presStyleCnt="6"/>
      <dgm:spPr/>
    </dgm:pt>
    <dgm:pt modelId="{2977440C-7B03-43E0-8230-E2B087F46F3F}" type="pres">
      <dgm:prSet presAssocID="{76B41634-E9D6-4B90-95BE-6B4E095979AF}" presName="spaceRect" presStyleCnt="0"/>
      <dgm:spPr/>
    </dgm:pt>
    <dgm:pt modelId="{9FBF603B-D246-4E23-A6CF-A3B4C0FF2953}" type="pres">
      <dgm:prSet presAssocID="{76B41634-E9D6-4B90-95BE-6B4E095979AF}" presName="textRect" presStyleLbl="revTx" presStyleIdx="5" presStyleCnt="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616F7B-5F9C-43E9-B43C-F715F7DF0142}" type="presOf" srcId="{4413887E-FDA8-425F-BF3F-834CA5561ED5}" destId="{00F6FFBA-191A-4009-8C46-E0B91BE024EE}" srcOrd="0" destOrd="0" presId="urn:microsoft.com/office/officeart/2018/2/layout/IconLabelList"/>
    <dgm:cxn modelId="{E285535F-4FC8-4726-A67A-8CF202F16972}" type="presOf" srcId="{76B41634-E9D6-4B90-95BE-6B4E095979AF}" destId="{9FBF603B-D246-4E23-A6CF-A3B4C0FF2953}" srcOrd="0" destOrd="0" presId="urn:microsoft.com/office/officeart/2018/2/layout/IconLabelList"/>
    <dgm:cxn modelId="{6D9F35F4-5261-4C1F-9D24-FBEBCF9CE369}" type="presOf" srcId="{DE7B367F-BC2F-482B-9625-F1A343B65FE7}" destId="{243D7FFF-4CAA-4CD4-867F-5DFEDED4CDA7}" srcOrd="0" destOrd="0" presId="urn:microsoft.com/office/officeart/2018/2/layout/IconLabelList"/>
    <dgm:cxn modelId="{91844CD5-DAAB-4547-8765-61E521B04CB0}" type="presOf" srcId="{E2F77038-4F6F-4CE6-841A-DBDD30408482}" destId="{1C224334-958D-473E-9E1D-E58C418F8A2A}" srcOrd="0" destOrd="0" presId="urn:microsoft.com/office/officeart/2018/2/layout/IconLabelList"/>
    <dgm:cxn modelId="{35F598A5-40DF-4BC4-9F7F-5C6085CC36AB}" type="presOf" srcId="{0926A291-1EE4-452C-8140-C20526680EE9}" destId="{A04241F2-1540-4C9E-94F1-2A07772E6B17}" srcOrd="0" destOrd="0" presId="urn:microsoft.com/office/officeart/2018/2/layout/IconLabelList"/>
    <dgm:cxn modelId="{24E5E715-E1DA-4204-94A2-D74525E3A500}" srcId="{E6FB63B7-8C39-4408-8DBE-A229A6D5C197}" destId="{4413887E-FDA8-425F-BF3F-834CA5561ED5}" srcOrd="2" destOrd="0" parTransId="{0589149A-13C5-41B7-AF85-C62918807C3B}" sibTransId="{9A74E706-BED6-4BA1-AF48-2FC38F61633C}"/>
    <dgm:cxn modelId="{ED2AF0D1-C809-461B-B0EC-C733CB64789E}" type="presOf" srcId="{E6FB63B7-8C39-4408-8DBE-A229A6D5C197}" destId="{8C1BFB5B-03E9-48CB-8EE4-E780D3BB329C}" srcOrd="0" destOrd="0" presId="urn:microsoft.com/office/officeart/2018/2/layout/IconLabelList"/>
    <dgm:cxn modelId="{89F6EFC9-CBEA-4268-A388-B11C6CFB2578}" type="presOf" srcId="{FB309786-A0A5-4D23-AD69-6C6194250C09}" destId="{87083875-C54C-4A0F-9E10-8285F874F3C0}" srcOrd="0" destOrd="0" presId="urn:microsoft.com/office/officeart/2018/2/layout/IconLabelList"/>
    <dgm:cxn modelId="{50F94EAA-0F58-4AA7-B38B-093374EED24F}" srcId="{E6FB63B7-8C39-4408-8DBE-A229A6D5C197}" destId="{E2F77038-4F6F-4CE6-841A-DBDD30408482}" srcOrd="3" destOrd="0" parTransId="{36E0A75A-C971-474C-895B-5819FA4004D3}" sibTransId="{AD82ECEB-47BF-4487-AC5A-01D5DC7B5357}"/>
    <dgm:cxn modelId="{98905EB3-C8F5-45AC-9E8A-FA48841B3DFA}" srcId="{E6FB63B7-8C39-4408-8DBE-A229A6D5C197}" destId="{DE7B367F-BC2F-482B-9625-F1A343B65FE7}" srcOrd="1" destOrd="0" parTransId="{026D3580-20DC-488D-BC17-EEE8AC14BD28}" sibTransId="{307D4EBB-626E-478F-87DB-9C17760B51E7}"/>
    <dgm:cxn modelId="{ABFAD351-20CF-4CB6-9E74-B018DCA0763B}" srcId="{E6FB63B7-8C39-4408-8DBE-A229A6D5C197}" destId="{0926A291-1EE4-452C-8140-C20526680EE9}" srcOrd="0" destOrd="0" parTransId="{ACCBAE6B-8458-499E-A118-59B7D904F149}" sibTransId="{64EA83EA-C5E5-48C6-9872-E0D4571FFBE9}"/>
    <dgm:cxn modelId="{8B2D64E4-FD4B-4CEF-BEE0-50F1EA631279}" srcId="{E6FB63B7-8C39-4408-8DBE-A229A6D5C197}" destId="{76B41634-E9D6-4B90-95BE-6B4E095979AF}" srcOrd="5" destOrd="0" parTransId="{527A21B1-5E02-45D0-BA18-F05AB1F26BE2}" sibTransId="{39A628D1-0EF3-476F-8B3B-11BA6A46A8D4}"/>
    <dgm:cxn modelId="{03467D6A-E8AB-42EC-B413-FD50D8D4935E}" srcId="{E6FB63B7-8C39-4408-8DBE-A229A6D5C197}" destId="{FB309786-A0A5-4D23-AD69-6C6194250C09}" srcOrd="4" destOrd="0" parTransId="{E0015011-9285-4CB6-8AAB-4154D7588E68}" sibTransId="{C9449326-365C-49D8-BCCA-5A1692E68E19}"/>
    <dgm:cxn modelId="{25B2E1A6-CF7C-4B71-BC7D-BC5DFD4E80D6}" type="presParOf" srcId="{8C1BFB5B-03E9-48CB-8EE4-E780D3BB329C}" destId="{8D28E884-F131-431F-8588-35C48CECF23E}" srcOrd="0" destOrd="0" presId="urn:microsoft.com/office/officeart/2018/2/layout/IconLabelList"/>
    <dgm:cxn modelId="{4B1E9A88-83BD-4F82-A32B-B57783BE10B3}" type="presParOf" srcId="{8D28E884-F131-431F-8588-35C48CECF23E}" destId="{51FDB985-C2A6-48AA-A340-E5542C9BB220}" srcOrd="0" destOrd="0" presId="urn:microsoft.com/office/officeart/2018/2/layout/IconLabelList"/>
    <dgm:cxn modelId="{0F90B85F-222A-4BBB-AD8C-52E7B975351E}" type="presParOf" srcId="{8D28E884-F131-431F-8588-35C48CECF23E}" destId="{68BCC324-9662-4B67-8C9A-40E8C0E87F1A}" srcOrd="1" destOrd="0" presId="urn:microsoft.com/office/officeart/2018/2/layout/IconLabelList"/>
    <dgm:cxn modelId="{17C913F3-D3CC-4660-A650-03B682EDDEEB}" type="presParOf" srcId="{8D28E884-F131-431F-8588-35C48CECF23E}" destId="{A04241F2-1540-4C9E-94F1-2A07772E6B17}" srcOrd="2" destOrd="0" presId="urn:microsoft.com/office/officeart/2018/2/layout/IconLabelList"/>
    <dgm:cxn modelId="{408DA185-0D87-4CFF-8CC3-0FED02FF151D}" type="presParOf" srcId="{8C1BFB5B-03E9-48CB-8EE4-E780D3BB329C}" destId="{BC5D3521-B655-4760-AD90-AC91C6AE2C6C}" srcOrd="1" destOrd="0" presId="urn:microsoft.com/office/officeart/2018/2/layout/IconLabelList"/>
    <dgm:cxn modelId="{4483A0F5-848C-4206-92E9-D43E57351A5A}" type="presParOf" srcId="{8C1BFB5B-03E9-48CB-8EE4-E780D3BB329C}" destId="{6447262B-4BD5-4B94-87DC-05793E623DB3}" srcOrd="2" destOrd="0" presId="urn:microsoft.com/office/officeart/2018/2/layout/IconLabelList"/>
    <dgm:cxn modelId="{EF6C51A1-D02C-4EFC-8920-B96549A6851A}" type="presParOf" srcId="{6447262B-4BD5-4B94-87DC-05793E623DB3}" destId="{ED151C6D-8F95-427A-8FDC-D8804BEEA40F}" srcOrd="0" destOrd="0" presId="urn:microsoft.com/office/officeart/2018/2/layout/IconLabelList"/>
    <dgm:cxn modelId="{A179CE94-C40F-42DF-BBF0-1976CBC82406}" type="presParOf" srcId="{6447262B-4BD5-4B94-87DC-05793E623DB3}" destId="{0AFA9FB5-2DA3-4A7B-823F-6240EBB421CE}" srcOrd="1" destOrd="0" presId="urn:microsoft.com/office/officeart/2018/2/layout/IconLabelList"/>
    <dgm:cxn modelId="{0EE6811F-A3D0-40B6-9113-F36E3B8C48B0}" type="presParOf" srcId="{6447262B-4BD5-4B94-87DC-05793E623DB3}" destId="{243D7FFF-4CAA-4CD4-867F-5DFEDED4CDA7}" srcOrd="2" destOrd="0" presId="urn:microsoft.com/office/officeart/2018/2/layout/IconLabelList"/>
    <dgm:cxn modelId="{AA07D36B-A854-4C41-A32F-328A8BCADCF9}" type="presParOf" srcId="{8C1BFB5B-03E9-48CB-8EE4-E780D3BB329C}" destId="{02D2979F-6118-4459-8497-5DB16D6E2141}" srcOrd="3" destOrd="0" presId="urn:microsoft.com/office/officeart/2018/2/layout/IconLabelList"/>
    <dgm:cxn modelId="{6BBBC6BB-1B2C-42DB-A476-410874448602}" type="presParOf" srcId="{8C1BFB5B-03E9-48CB-8EE4-E780D3BB329C}" destId="{107688F6-46BD-4998-9FAA-2349BDE7631E}" srcOrd="4" destOrd="0" presId="urn:microsoft.com/office/officeart/2018/2/layout/IconLabelList"/>
    <dgm:cxn modelId="{FF0B035B-06A3-461B-9CC7-57188A101DA0}" type="presParOf" srcId="{107688F6-46BD-4998-9FAA-2349BDE7631E}" destId="{9B1940A3-36DD-4D96-AFF2-9B7661CC5743}" srcOrd="0" destOrd="0" presId="urn:microsoft.com/office/officeart/2018/2/layout/IconLabelList"/>
    <dgm:cxn modelId="{0D7CA128-8979-4D3A-90ED-ECC88EACE6B1}" type="presParOf" srcId="{107688F6-46BD-4998-9FAA-2349BDE7631E}" destId="{3EC2C3FC-5408-4F7C-BEE8-EB723BF9288A}" srcOrd="1" destOrd="0" presId="urn:microsoft.com/office/officeart/2018/2/layout/IconLabelList"/>
    <dgm:cxn modelId="{71BE4696-52C1-4443-A695-9DBD2CBFFAD8}" type="presParOf" srcId="{107688F6-46BD-4998-9FAA-2349BDE7631E}" destId="{00F6FFBA-191A-4009-8C46-E0B91BE024EE}" srcOrd="2" destOrd="0" presId="urn:microsoft.com/office/officeart/2018/2/layout/IconLabelList"/>
    <dgm:cxn modelId="{092A2C4F-9005-4CAA-8442-B2FB14930121}" type="presParOf" srcId="{8C1BFB5B-03E9-48CB-8EE4-E780D3BB329C}" destId="{0B422ECD-CBE8-485F-8C14-1BA88BCC5098}" srcOrd="5" destOrd="0" presId="urn:microsoft.com/office/officeart/2018/2/layout/IconLabelList"/>
    <dgm:cxn modelId="{FD6671DC-4118-4F0A-A44A-01FD9EED93C5}" type="presParOf" srcId="{8C1BFB5B-03E9-48CB-8EE4-E780D3BB329C}" destId="{AEFE704A-7993-4721-B1FD-A2E9140CDC88}" srcOrd="6" destOrd="0" presId="urn:microsoft.com/office/officeart/2018/2/layout/IconLabelList"/>
    <dgm:cxn modelId="{CE5A875A-6F23-42B3-AA62-6EBFEB4AA580}" type="presParOf" srcId="{AEFE704A-7993-4721-B1FD-A2E9140CDC88}" destId="{7685D904-A835-4802-9E77-2BACA6A3AF48}" srcOrd="0" destOrd="0" presId="urn:microsoft.com/office/officeart/2018/2/layout/IconLabelList"/>
    <dgm:cxn modelId="{666D1E21-9786-44E0-B864-8D21664B635D}" type="presParOf" srcId="{AEFE704A-7993-4721-B1FD-A2E9140CDC88}" destId="{A1ECE3B5-B115-49BF-B6C4-2F24ABBB905C}" srcOrd="1" destOrd="0" presId="urn:microsoft.com/office/officeart/2018/2/layout/IconLabelList"/>
    <dgm:cxn modelId="{70153EDD-3EC7-44DE-A65C-B964CF4DC054}" type="presParOf" srcId="{AEFE704A-7993-4721-B1FD-A2E9140CDC88}" destId="{1C224334-958D-473E-9E1D-E58C418F8A2A}" srcOrd="2" destOrd="0" presId="urn:microsoft.com/office/officeart/2018/2/layout/IconLabelList"/>
    <dgm:cxn modelId="{71A4F3B6-2F7E-44B7-B783-F674F89618F3}" type="presParOf" srcId="{8C1BFB5B-03E9-48CB-8EE4-E780D3BB329C}" destId="{C5DBF476-BA7F-41A6-B6CA-D1AC632184EF}" srcOrd="7" destOrd="0" presId="urn:microsoft.com/office/officeart/2018/2/layout/IconLabelList"/>
    <dgm:cxn modelId="{628F81E9-6A95-46A9-AA85-0163E7A6DE21}" type="presParOf" srcId="{8C1BFB5B-03E9-48CB-8EE4-E780D3BB329C}" destId="{EB91E77F-9B19-4E7A-8E33-F51488127C21}" srcOrd="8" destOrd="0" presId="urn:microsoft.com/office/officeart/2018/2/layout/IconLabelList"/>
    <dgm:cxn modelId="{C711FE70-DB3A-437F-93B5-130DB7075303}" type="presParOf" srcId="{EB91E77F-9B19-4E7A-8E33-F51488127C21}" destId="{F98B6B3B-9784-4020-A257-1F345A4EA9F5}" srcOrd="0" destOrd="0" presId="urn:microsoft.com/office/officeart/2018/2/layout/IconLabelList"/>
    <dgm:cxn modelId="{9187E557-8AB6-4729-9BBE-82C70A09D3D9}" type="presParOf" srcId="{EB91E77F-9B19-4E7A-8E33-F51488127C21}" destId="{F9ABBEB4-5308-4B3A-886B-A257871D1DA3}" srcOrd="1" destOrd="0" presId="urn:microsoft.com/office/officeart/2018/2/layout/IconLabelList"/>
    <dgm:cxn modelId="{714CAA41-A63C-4B11-9CB4-41CBB2EBF133}" type="presParOf" srcId="{EB91E77F-9B19-4E7A-8E33-F51488127C21}" destId="{87083875-C54C-4A0F-9E10-8285F874F3C0}" srcOrd="2" destOrd="0" presId="urn:microsoft.com/office/officeart/2018/2/layout/IconLabelList"/>
    <dgm:cxn modelId="{1951B71B-24E0-4D7A-B301-DFF9D6318F8C}" type="presParOf" srcId="{8C1BFB5B-03E9-48CB-8EE4-E780D3BB329C}" destId="{8C1C6F77-F086-42C1-AD5C-0079D2909678}" srcOrd="9" destOrd="0" presId="urn:microsoft.com/office/officeart/2018/2/layout/IconLabelList"/>
    <dgm:cxn modelId="{318CA305-8A61-4FBC-AD70-D64AF83BC105}" type="presParOf" srcId="{8C1BFB5B-03E9-48CB-8EE4-E780D3BB329C}" destId="{4800B63A-D6B8-4166-B31C-E67907867A09}" srcOrd="10" destOrd="0" presId="urn:microsoft.com/office/officeart/2018/2/layout/IconLabelList"/>
    <dgm:cxn modelId="{C93260BC-0116-4127-BD89-EFAEF489CF02}" type="presParOf" srcId="{4800B63A-D6B8-4166-B31C-E67907867A09}" destId="{C333A5CC-6688-4D41-BC79-A164F82C4559}" srcOrd="0" destOrd="0" presId="urn:microsoft.com/office/officeart/2018/2/layout/IconLabelList"/>
    <dgm:cxn modelId="{08F061AB-DB98-4921-A5C1-006F6E0B08D7}" type="presParOf" srcId="{4800B63A-D6B8-4166-B31C-E67907867A09}" destId="{2977440C-7B03-43E0-8230-E2B087F46F3F}" srcOrd="1" destOrd="0" presId="urn:microsoft.com/office/officeart/2018/2/layout/IconLabelList"/>
    <dgm:cxn modelId="{177526F5-76B4-4AE6-8BB5-50E2A84168D8}" type="presParOf" srcId="{4800B63A-D6B8-4166-B31C-E67907867A09}" destId="{9FBF603B-D246-4E23-A6CF-A3B4C0FF2953}" srcOrd="2" destOrd="0" presId="urn:microsoft.com/office/officeart/2018/2/layout/IconLabel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FDB985-C2A6-48AA-A340-E5542C9BB220}">
      <dsp:nvSpPr>
        <dsp:cNvPr id="0" name=""/>
        <dsp:cNvSpPr/>
      </dsp:nvSpPr>
      <dsp:spPr>
        <a:xfrm>
          <a:off x="560555" y="869505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241F2-1540-4C9E-94F1-2A07772E6B17}">
      <dsp:nvSpPr>
        <dsp:cNvPr id="0" name=""/>
        <dsp:cNvSpPr/>
      </dsp:nvSpPr>
      <dsp:spPr>
        <a:xfrm>
          <a:off x="65555" y="2052732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Наукове дослідження: </a:t>
          </a:r>
          <a:r>
            <a:rPr lang="en-US" sz="1100" b="0" kern="1200"/>
            <a:t>його етапи, цілі, </a:t>
          </a:r>
          <a:r>
            <a:rPr lang="en-US" sz="1100" b="0" kern="1200" dirty="0"/>
            <a:t>мета</a:t>
          </a:r>
        </a:p>
      </dsp:txBody>
      <dsp:txXfrm>
        <a:off x="65555" y="2052732"/>
        <a:ext cx="1800000" cy="832500"/>
      </dsp:txXfrm>
    </dsp:sp>
    <dsp:sp modelId="{ED151C6D-8F95-427A-8FDC-D8804BEEA40F}">
      <dsp:nvSpPr>
        <dsp:cNvPr id="0" name=""/>
        <dsp:cNvSpPr/>
      </dsp:nvSpPr>
      <dsp:spPr>
        <a:xfrm>
          <a:off x="2675556" y="869505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D7FFF-4CAA-4CD4-867F-5DFEDED4CDA7}">
      <dsp:nvSpPr>
        <dsp:cNvPr id="0" name=""/>
        <dsp:cNvSpPr/>
      </dsp:nvSpPr>
      <dsp:spPr>
        <a:xfrm>
          <a:off x="2180556" y="2052732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Підготовка</a:t>
          </a:r>
          <a:r>
            <a:rPr lang="en-US" sz="1100" kern="1200" dirty="0"/>
            <a:t> до проведення наукового дослідження: джерела наукової інформації</a:t>
          </a:r>
        </a:p>
      </dsp:txBody>
      <dsp:txXfrm>
        <a:off x="2180556" y="2052732"/>
        <a:ext cx="1800000" cy="832500"/>
      </dsp:txXfrm>
    </dsp:sp>
    <dsp:sp modelId="{9B1940A3-36DD-4D96-AFF2-9B7661CC5743}">
      <dsp:nvSpPr>
        <dsp:cNvPr id="0" name=""/>
        <dsp:cNvSpPr/>
      </dsp:nvSpPr>
      <dsp:spPr>
        <a:xfrm>
          <a:off x="4790556" y="869505"/>
          <a:ext cx="810000" cy="810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F6FFBA-191A-4009-8C46-E0B91BE024EE}">
      <dsp:nvSpPr>
        <dsp:cNvPr id="0" name=""/>
        <dsp:cNvSpPr/>
      </dsp:nvSpPr>
      <dsp:spPr>
        <a:xfrm>
          <a:off x="4295556" y="2052732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Дизайн</a:t>
          </a:r>
          <a:r>
            <a:rPr lang="en-US" sz="1100" kern="1200" dirty="0"/>
            <a:t> дослідження. Варіанти дизайну досліджень у фармацевтичній галузі</a:t>
          </a:r>
        </a:p>
      </dsp:txBody>
      <dsp:txXfrm>
        <a:off x="4295556" y="2052732"/>
        <a:ext cx="1800000" cy="832500"/>
      </dsp:txXfrm>
    </dsp:sp>
    <dsp:sp modelId="{7685D904-A835-4802-9E77-2BACA6A3AF48}">
      <dsp:nvSpPr>
        <dsp:cNvPr id="0" name=""/>
        <dsp:cNvSpPr/>
      </dsp:nvSpPr>
      <dsp:spPr>
        <a:xfrm>
          <a:off x="560555" y="3335233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224334-958D-473E-9E1D-E58C418F8A2A}">
      <dsp:nvSpPr>
        <dsp:cNvPr id="0" name=""/>
        <dsp:cNvSpPr/>
      </dsp:nvSpPr>
      <dsp:spPr>
        <a:xfrm>
          <a:off x="65555" y="4518460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Методи</a:t>
          </a:r>
          <a:r>
            <a:rPr lang="en-US" sz="1100" kern="1200"/>
            <a:t>, що використовуються у наукових дослідженнях в галузі фармації</a:t>
          </a:r>
          <a:r>
            <a:rPr lang="en-US" sz="1100" kern="1200" dirty="0"/>
            <a:t>  </a:t>
          </a:r>
        </a:p>
      </dsp:txBody>
      <dsp:txXfrm>
        <a:off x="65555" y="4518460"/>
        <a:ext cx="1800000" cy="832500"/>
      </dsp:txXfrm>
    </dsp:sp>
    <dsp:sp modelId="{F98B6B3B-9784-4020-A257-1F345A4EA9F5}">
      <dsp:nvSpPr>
        <dsp:cNvPr id="0" name=""/>
        <dsp:cNvSpPr/>
      </dsp:nvSpPr>
      <dsp:spPr>
        <a:xfrm>
          <a:off x="2675556" y="3335233"/>
          <a:ext cx="810000" cy="810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083875-C54C-4A0F-9E10-8285F874F3C0}">
      <dsp:nvSpPr>
        <dsp:cNvPr id="0" name=""/>
        <dsp:cNvSpPr/>
      </dsp:nvSpPr>
      <dsp:spPr>
        <a:xfrm>
          <a:off x="2180556" y="4518460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Результати</a:t>
          </a:r>
          <a:r>
            <a:rPr lang="en-US" sz="1100" kern="1200" dirty="0"/>
            <a:t> дослідження, їх обробка та оприлюднення. Принципи Open </a:t>
          </a:r>
          <a:r>
            <a:rPr lang="en-US" sz="1100" kern="1200" dirty="0">
              <a:latin typeface="Rockwell Condensed" panose="02060603050405020104"/>
            </a:rPr>
            <a:t>science. Академічна доброчесність</a:t>
          </a:r>
          <a:endParaRPr lang="en-US" sz="1100" kern="1200" dirty="0"/>
        </a:p>
      </dsp:txBody>
      <dsp:txXfrm>
        <a:off x="2180556" y="4518460"/>
        <a:ext cx="1800000" cy="832500"/>
      </dsp:txXfrm>
    </dsp:sp>
    <dsp:sp modelId="{C333A5CC-6688-4D41-BC79-A164F82C4559}">
      <dsp:nvSpPr>
        <dsp:cNvPr id="0" name=""/>
        <dsp:cNvSpPr/>
      </dsp:nvSpPr>
      <dsp:spPr>
        <a:xfrm>
          <a:off x="4790556" y="3335233"/>
          <a:ext cx="810000" cy="810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F603B-D246-4E23-A6CF-A3B4C0FF2953}">
      <dsp:nvSpPr>
        <dsp:cNvPr id="0" name=""/>
        <dsp:cNvSpPr/>
      </dsp:nvSpPr>
      <dsp:spPr>
        <a:xfrm>
          <a:off x="4295556" y="4518460"/>
          <a:ext cx="18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Як презентувати </a:t>
          </a:r>
          <a:r>
            <a:rPr lang="en-US" sz="1100" b="0" kern="1200" dirty="0"/>
            <a:t>результати</a:t>
          </a:r>
          <a:r>
            <a:rPr lang="en-US" sz="1100" b="0" kern="1200" dirty="0">
              <a:latin typeface="Rockwell Condensed" panose="02060603050405020104"/>
            </a:rPr>
            <a:t> свого наукового</a:t>
          </a:r>
          <a:r>
            <a:rPr lang="en-US" sz="1100" b="0" kern="1200" dirty="0"/>
            <a:t> дослідження?</a:t>
          </a:r>
          <a:r>
            <a:rPr lang="en-US" sz="1100" b="1" kern="1200" dirty="0"/>
            <a:t> Основи </a:t>
          </a:r>
          <a:r>
            <a:rPr lang="en-US" sz="1100" b="1" kern="1200" dirty="0">
              <a:latin typeface="Rockwell Condensed" panose="02060603050405020104"/>
            </a:rPr>
            <a:t>наукометрії</a:t>
          </a:r>
          <a:endParaRPr lang="en-US" sz="1100" b="1" kern="1200" dirty="0"/>
        </a:p>
      </dsp:txBody>
      <dsp:txXfrm>
        <a:off x="4295556" y="4518460"/>
        <a:ext cx="1800000" cy="83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A04C-D7CF-4861-95F0-3F5ACF508755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62112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42F-EA91-460E-9436-9A6C9B1CB0C6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42983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23D4350-0632-4F67-B357-AFC21C62564D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05996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31A35-803D-44FA-BA88-E6B5FB347587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14545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56CED-B3EE-49D9-9922-CBB48E543356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5891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F9237B0-CC05-45CB-9D8E-44851499E325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09258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41777-83B6-4CFA-89A1-52400FB2059F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31367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AA2A1-C9A8-42DC-AF5F-29D58FE3A81E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74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C28B6-2144-4760-B3DF-18C646FA52B1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67220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5B24B-F41A-4540-8EEC-C29B4F79802D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0130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989E-5397-49EE-B0F5-E72D9FFD7EC0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68211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51F38EA-B09F-4C97-9264-D1353869D1EA}" type="datetimeFigureOut">
              <a:rPr lang="en-US" dirty="0"/>
              <a:pPr/>
              <a:t>12/18/2020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7179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2.wdp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brewminate.com/science-versus-religion-in-american-law/" TargetMode="Externa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6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hyperlink" Target="http://shorturl.at/ilqC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baobabbleu.com/category/grammaire/la-phrase-interrogative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12" Type="http://schemas.openxmlformats.org/officeDocument/2006/relationships/image" Target="../media/image2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24.sv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9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2.svg"/><Relationship Id="rId14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shorturl.at/oBKS7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2.wdp"/><Relationship Id="rId7" Type="http://schemas.openxmlformats.org/officeDocument/2006/relationships/hyperlink" Target="http://brewminate.com/science-versus-religion-in-american-law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24.jpeg"/><Relationship Id="rId5" Type="http://schemas.microsoft.com/office/2007/relationships/hdphoto" Target="../media/hdphoto1.wdp"/><Relationship Id="rId10" Type="http://schemas.openxmlformats.org/officeDocument/2006/relationships/image" Target="../media/image23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52">
            <a:extLst>
              <a:ext uri="{FF2B5EF4-FFF2-40B4-BE49-F238E27FC236}">
                <a16:creationId xmlns="" xmlns:a16="http://schemas.microsoft.com/office/drawing/2014/main" id="{80E61E04-3F7C-42DE-ABE7-D3F7E349C2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1714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1" name="Rectangle 54">
            <a:extLst>
              <a:ext uri="{FF2B5EF4-FFF2-40B4-BE49-F238E27FC236}">
                <a16:creationId xmlns="" xmlns:a16="http://schemas.microsoft.com/office/drawing/2014/main" id="{2B036F7E-6C8A-4549-99EF-9958C587C8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4257366"/>
            <a:ext cx="9144000" cy="2610465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5602" y="4094733"/>
            <a:ext cx="6814455" cy="1472224"/>
          </a:xfrm>
        </p:spPr>
        <p:txBody>
          <a:bodyPr anchor="b">
            <a:normAutofit/>
          </a:bodyPr>
          <a:lstStyle/>
          <a:p>
            <a:r>
              <a:rPr lang="uk-UA" sz="4000"/>
              <a:t>Основи наукових досліджень у фармації</a:t>
            </a:r>
            <a:endParaRPr lang="ru-RU" sz="40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948" y="5640026"/>
            <a:ext cx="6799858" cy="107116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ru-RU" sz="1600" dirty="0" err="1">
                <a:solidFill>
                  <a:srgbClr val="000000"/>
                </a:solidFill>
                <a:latin typeface="Cambria"/>
                <a:ea typeface="Cambria"/>
              </a:rPr>
              <a:t>Презентація</a:t>
            </a:r>
            <a:r>
              <a:rPr lang="ru-RU" sz="1600" dirty="0">
                <a:solidFill>
                  <a:srgbClr val="000000"/>
                </a:solidFill>
                <a:latin typeface="Cambria"/>
                <a:ea typeface="Cambria"/>
              </a:rPr>
              <a:t> курсу за </a:t>
            </a:r>
            <a:r>
              <a:rPr lang="ru-RU" sz="1600" dirty="0" err="1">
                <a:solidFill>
                  <a:srgbClr val="000000"/>
                </a:solidFill>
                <a:latin typeface="Cambria"/>
                <a:ea typeface="Cambria"/>
              </a:rPr>
              <a:t>вибором</a:t>
            </a:r>
            <a:endParaRPr lang="ru-RU" sz="1600" dirty="0">
              <a:solidFill>
                <a:srgbClr val="000000"/>
              </a:solidFill>
              <a:latin typeface="Cambria"/>
              <a:ea typeface="Cambria"/>
            </a:endParaRPr>
          </a:p>
          <a:p>
            <a:r>
              <a:rPr lang="ru-RU" sz="2000" dirty="0">
                <a:solidFill>
                  <a:srgbClr val="000000"/>
                </a:solidFill>
                <a:latin typeface="Cambria"/>
                <a:ea typeface="Cambria"/>
              </a:rPr>
              <a:t>Кафедра </a:t>
            </a:r>
            <a:r>
              <a:rPr lang="ru-RU" sz="2000" err="1">
                <a:solidFill>
                  <a:srgbClr val="000000"/>
                </a:solidFill>
                <a:latin typeface="Cambria"/>
                <a:ea typeface="Cambria"/>
              </a:rPr>
              <a:t>Фармації</a:t>
            </a:r>
            <a:endParaRPr lang="ru-RU" sz="2000">
              <a:solidFill>
                <a:srgbClr val="000000"/>
              </a:solidFill>
              <a:latin typeface="Cambria"/>
              <a:ea typeface="Cambria"/>
            </a:endParaRPr>
          </a:p>
          <a:p>
            <a:r>
              <a:rPr lang="ru-RU" sz="2000">
                <a:solidFill>
                  <a:srgbClr val="000000"/>
                </a:solidFill>
                <a:latin typeface="Cambria"/>
                <a:ea typeface="Cambria"/>
              </a:rPr>
              <a:t>Вінницький національний медичний університет ім. М. І.  Пирогова</a:t>
            </a:r>
            <a:endParaRPr lang="ru-RU" sz="2000" dirty="0">
              <a:solidFill>
                <a:srgbClr val="000000"/>
              </a:solidFill>
              <a:latin typeface="Cambria"/>
              <a:ea typeface="Cambria"/>
            </a:endParaRPr>
          </a:p>
        </p:txBody>
      </p:sp>
      <p:pic>
        <p:nvPicPr>
          <p:cNvPr id="23" name="Рисунок 25" descr="Зображення, що містить текст&#10;&#10;Опис створено автоматично">
            <a:extLst>
              <a:ext uri="{FF2B5EF4-FFF2-40B4-BE49-F238E27FC236}">
                <a16:creationId xmlns="" xmlns:a16="http://schemas.microsoft.com/office/drawing/2014/main" id="{95906662-ED5C-4572-9BD7-7B6693FB63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rcRect l="2203" t="6037" r="5874" b="5689"/>
          <a:stretch/>
        </p:blipFill>
        <p:spPr>
          <a:xfrm>
            <a:off x="657066" y="218974"/>
            <a:ext cx="7525963" cy="4050549"/>
          </a:xfrm>
          <a:prstGeom prst="rect">
            <a:avLst/>
          </a:prstGeom>
        </p:spPr>
      </p:pic>
      <p:grpSp>
        <p:nvGrpSpPr>
          <p:cNvPr id="52" name="Group 56">
            <a:extLst>
              <a:ext uri="{FF2B5EF4-FFF2-40B4-BE49-F238E27FC236}">
                <a16:creationId xmlns="" xmlns:a16="http://schemas.microsoft.com/office/drawing/2014/main" id="{75EE15D0-BDD3-4CA6-B5DC-159D83FA6B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7684192" y="5111496"/>
            <a:ext cx="810678" cy="1080902"/>
            <a:chOff x="9685338" y="4460675"/>
            <a:chExt cx="1080904" cy="1080902"/>
          </a:xfrm>
        </p:grpSpPr>
        <p:sp>
          <p:nvSpPr>
            <p:cNvPr id="58" name="Oval 57">
              <a:extLst>
                <a:ext uri="{FF2B5EF4-FFF2-40B4-BE49-F238E27FC236}">
                  <a16:creationId xmlns="" xmlns:a16="http://schemas.microsoft.com/office/drawing/2014/main" id="{C1D99473-F547-41EE-8D8B-3DFA6E58D06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6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54" name="Oval 58">
              <a:extLst>
                <a:ext uri="{FF2B5EF4-FFF2-40B4-BE49-F238E27FC236}">
                  <a16:creationId xmlns="" xmlns:a16="http://schemas.microsoft.com/office/drawing/2014/main" id="{71482930-66A8-46E9-8554-6D127FFCF1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BCDBB328-4799-4A14-99FA-09371F36BDEE}"/>
              </a:ext>
            </a:extLst>
          </p:cNvPr>
          <p:cNvSpPr txBox="1"/>
          <p:nvPr/>
        </p:nvSpPr>
        <p:spPr>
          <a:xfrm>
            <a:off x="5950031" y="4273872"/>
            <a:ext cx="3147015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Це фото</a:t>
            </a:r>
            <a:r>
              <a:rPr lang="en-US" sz="700">
                <a:solidFill>
                  <a:srgbClr val="FFFFFF"/>
                </a:solidFill>
              </a:rPr>
              <a:t> (автор: невідомий) надається на умовах ліцензії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30" name="Рисунок 31">
            <a:extLst>
              <a:ext uri="{FF2B5EF4-FFF2-40B4-BE49-F238E27FC236}">
                <a16:creationId xmlns="" xmlns:a16="http://schemas.microsoft.com/office/drawing/2014/main" id="{58F20378-4F3A-41D2-9785-72A2E4A54B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2423" y="4581460"/>
            <a:ext cx="1265128" cy="1964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943D298-0548-4C7A-870B-7594104F82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-1"/>
            <a:ext cx="9141714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FF7B26C5-D249-4988-B86B-5A3D9E7BD9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7145" y="0"/>
            <a:ext cx="9141714" cy="6858000"/>
          </a:xfrm>
          <a:prstGeom prst="rect">
            <a:avLst/>
          </a:prstGeom>
          <a:blipFill dpi="0" rotWithShape="1">
            <a:blip r:embed="rId2">
              <a:alphaModFix amt="45000"/>
              <a:lum bright="70000" contrast="-70000"/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875"/>
            <a:ext cx="9661419" cy="1671974"/>
          </a:xfrm>
        </p:spPr>
        <p:txBody>
          <a:bodyPr>
            <a:normAutofit/>
          </a:bodyPr>
          <a:lstStyle/>
          <a:p>
            <a:pPr algn="ctr"/>
            <a:r>
              <a:rPr lang="ru-RU" dirty="0" err="1">
                <a:latin typeface="Cambria"/>
                <a:ea typeface="Cambria"/>
              </a:rPr>
              <a:t>Викладачі</a:t>
            </a:r>
            <a:r>
              <a:rPr lang="ru-RU" dirty="0">
                <a:latin typeface="Cambria"/>
                <a:ea typeface="Cambria"/>
              </a:rPr>
              <a:t> </a:t>
            </a:r>
            <a:r>
              <a:rPr lang="ru-RU" dirty="0" smtClean="0">
                <a:latin typeface="Cambria"/>
                <a:ea typeface="Cambria"/>
              </a:rPr>
              <a:t>курсу</a:t>
            </a:r>
            <a:br>
              <a:rPr lang="ru-RU" dirty="0" smtClean="0">
                <a:latin typeface="Cambria"/>
                <a:ea typeface="Cambria"/>
              </a:rPr>
            </a:br>
            <a:r>
              <a:rPr lang="ru-RU" sz="2400" dirty="0" smtClean="0">
                <a:latin typeface="Cambria"/>
                <a:ea typeface="Cambria"/>
              </a:rPr>
              <a:t>«</a:t>
            </a:r>
            <a:r>
              <a:rPr lang="ru-RU" sz="2400" dirty="0" err="1" smtClean="0">
                <a:latin typeface="Cambria"/>
                <a:ea typeface="Cambria"/>
              </a:rPr>
              <a:t>Основи</a:t>
            </a:r>
            <a:r>
              <a:rPr lang="ru-RU" sz="2400" dirty="0" smtClean="0">
                <a:latin typeface="Cambria"/>
                <a:ea typeface="Cambria"/>
              </a:rPr>
              <a:t> </a:t>
            </a:r>
            <a:r>
              <a:rPr lang="ru-RU" sz="2400" dirty="0" err="1" smtClean="0">
                <a:latin typeface="Cambria"/>
                <a:ea typeface="Cambria"/>
              </a:rPr>
              <a:t>наукових</a:t>
            </a:r>
            <a:r>
              <a:rPr lang="ru-RU" sz="2400" dirty="0" smtClean="0">
                <a:latin typeface="Cambria"/>
                <a:ea typeface="Cambria"/>
              </a:rPr>
              <a:t> </a:t>
            </a:r>
            <a:r>
              <a:rPr lang="ru-RU" sz="2400" dirty="0" err="1" smtClean="0">
                <a:latin typeface="Cambria"/>
                <a:ea typeface="Cambria"/>
              </a:rPr>
              <a:t>досліджень</a:t>
            </a:r>
            <a:r>
              <a:rPr lang="ru-RU" sz="2400" dirty="0" smtClean="0">
                <a:latin typeface="Cambria"/>
                <a:ea typeface="Cambria"/>
              </a:rPr>
              <a:t> у </a:t>
            </a:r>
            <a:r>
              <a:rPr lang="ru-RU" sz="2400" dirty="0" err="1" smtClean="0">
                <a:latin typeface="Cambria"/>
                <a:ea typeface="Cambria"/>
              </a:rPr>
              <a:t>фармації</a:t>
            </a:r>
            <a:r>
              <a:rPr lang="ru-RU" sz="2400" dirty="0" smtClean="0">
                <a:latin typeface="Cambria"/>
                <a:ea typeface="Cambria"/>
              </a:rPr>
              <a:t>»</a:t>
            </a:r>
            <a:endParaRPr lang="ru-RU" dirty="0">
              <a:latin typeface="Cambria"/>
              <a:ea typeface="Cambria"/>
            </a:endParaRPr>
          </a:p>
        </p:txBody>
      </p:sp>
      <p:pic>
        <p:nvPicPr>
          <p:cNvPr id="7" name="Рисунок 7" descr="Зображення, що містить особа, жінка, стіл, у приміщенні&#10;&#10;Опис створено автоматично">
            <a:extLst>
              <a:ext uri="{FF2B5EF4-FFF2-40B4-BE49-F238E27FC236}">
                <a16:creationId xmlns="" xmlns:a16="http://schemas.microsoft.com/office/drawing/2014/main" id="{754C0D68-61F7-454B-942D-908DE83E2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4723" t="11667" r="21033"/>
          <a:stretch/>
        </p:blipFill>
        <p:spPr>
          <a:xfrm>
            <a:off x="2064904" y="1111528"/>
            <a:ext cx="1035033" cy="1206816"/>
          </a:xfrm>
        </p:spPr>
      </p:pic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46FDAED0-8B04-4181-B3D3-EA0A93C665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551293" y="6229681"/>
            <a:ext cx="342900" cy="457200"/>
            <a:chOff x="11361456" y="6195813"/>
            <a:chExt cx="548640" cy="548640"/>
          </a:xfrm>
        </p:grpSpPr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161B6F0D-567B-4CFA-BF50-79FDAC6EBDC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="" xmlns:a16="http://schemas.microsoft.com/office/drawing/2014/main" id="{8CE5D194-0A7E-49A6-B737-F71C1B3960D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0" name="Рисунок 10" descr="Зображення, що містить особа, одяг, жінка, тримає&#10;&#10;Опис створено автоматично">
            <a:extLst>
              <a:ext uri="{FF2B5EF4-FFF2-40B4-BE49-F238E27FC236}">
                <a16:creationId xmlns="" xmlns:a16="http://schemas.microsoft.com/office/drawing/2014/main" id="{AE09CFD0-B46E-48EF-B9D3-DD6AD142C14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64" t="1257" r="-1149" b="10345"/>
          <a:stretch/>
        </p:blipFill>
        <p:spPr>
          <a:xfrm>
            <a:off x="392713" y="4421252"/>
            <a:ext cx="930984" cy="1077749"/>
          </a:xfrm>
          <a:prstGeom prst="rect">
            <a:avLst/>
          </a:prstGeom>
        </p:spPr>
      </p:pic>
      <p:pic>
        <p:nvPicPr>
          <p:cNvPr id="11" name="Рисунок 12" descr="Зображення, що містить особа, одяг, тримає, жінка&#10;&#10;Опис створено автоматично">
            <a:extLst>
              <a:ext uri="{FF2B5EF4-FFF2-40B4-BE49-F238E27FC236}">
                <a16:creationId xmlns="" xmlns:a16="http://schemas.microsoft.com/office/drawing/2014/main" id="{DD0139DB-DBB7-4BE4-B2F4-21172F69CD7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883" r="13029" b="-926"/>
          <a:stretch/>
        </p:blipFill>
        <p:spPr>
          <a:xfrm>
            <a:off x="389698" y="2423852"/>
            <a:ext cx="927658" cy="1143971"/>
          </a:xfrm>
          <a:prstGeom prst="rect">
            <a:avLst/>
          </a:prstGeom>
        </p:spPr>
      </p:pic>
      <p:pic>
        <p:nvPicPr>
          <p:cNvPr id="13" name="Рисунок 14" descr="Зображення, що містить одяг, жінка, позує, посмішка&#10;&#10;Опис створено автоматично">
            <a:extLst>
              <a:ext uri="{FF2B5EF4-FFF2-40B4-BE49-F238E27FC236}">
                <a16:creationId xmlns="" xmlns:a16="http://schemas.microsoft.com/office/drawing/2014/main" id="{0FEF649F-7E91-4B1C-9BA5-2B5C3839267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111" t="-1389" r="11586" b="-1710"/>
          <a:stretch/>
        </p:blipFill>
        <p:spPr>
          <a:xfrm>
            <a:off x="4807906" y="2405925"/>
            <a:ext cx="879848" cy="1152598"/>
          </a:xfrm>
          <a:prstGeom prst="rect">
            <a:avLst/>
          </a:prstGeom>
        </p:spPr>
      </p:pic>
      <p:pic>
        <p:nvPicPr>
          <p:cNvPr id="19" name="Рисунок 19" descr="Зображення, що містить особа, надворі, жінка, стоячий&#10;&#10;Опис створено автоматично">
            <a:extLst>
              <a:ext uri="{FF2B5EF4-FFF2-40B4-BE49-F238E27FC236}">
                <a16:creationId xmlns="" xmlns:a16="http://schemas.microsoft.com/office/drawing/2014/main" id="{71B3CDDE-C57B-48A3-B46B-1404E58B32E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966" t="-759" r="11111" b="926"/>
          <a:stretch/>
        </p:blipFill>
        <p:spPr>
          <a:xfrm>
            <a:off x="4860098" y="4424224"/>
            <a:ext cx="937846" cy="112207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63B543A-A7D9-47C6-9474-CC00A7694512}"/>
              </a:ext>
            </a:extLst>
          </p:cNvPr>
          <p:cNvSpPr txBox="1"/>
          <p:nvPr/>
        </p:nvSpPr>
        <p:spPr>
          <a:xfrm>
            <a:off x="3294345" y="1123167"/>
            <a:ext cx="3995801" cy="861774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Кривов'яз</a:t>
            </a:r>
            <a:r>
              <a:rPr lang="uk-UA" b="1" dirty="0">
                <a:latin typeface="Cambria"/>
                <a:ea typeface="Cambria"/>
              </a:rPr>
              <a:t> Олена Вікторівна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завідувач кафедри фармації,</a:t>
            </a:r>
            <a:endParaRPr lang="uk-UA" sz="1600">
              <a:latin typeface="Cambria"/>
              <a:ea typeface="Cambria"/>
            </a:endParaRPr>
          </a:p>
          <a:p>
            <a:r>
              <a:rPr lang="uk-UA" sz="1600" dirty="0">
                <a:latin typeface="Cambria"/>
                <a:ea typeface="Cambria"/>
              </a:rPr>
              <a:t>доктор фармацевтичних наук, професор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EE459DE-41FD-4576-B8B8-4BEED291E5FC}"/>
              </a:ext>
            </a:extLst>
          </p:cNvPr>
          <p:cNvSpPr txBox="1"/>
          <p:nvPr/>
        </p:nvSpPr>
        <p:spPr>
          <a:xfrm>
            <a:off x="1433056" y="2424700"/>
            <a:ext cx="3202486" cy="1138773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>
                <a:latin typeface="Cambria"/>
                <a:ea typeface="Cambria"/>
              </a:rPr>
              <a:t>Томашевська Юлія Олександрівна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2B47340-FB51-4D21-96EA-7BD9BD5BD931}"/>
              </a:ext>
            </a:extLst>
          </p:cNvPr>
          <p:cNvSpPr txBox="1"/>
          <p:nvPr/>
        </p:nvSpPr>
        <p:spPr>
          <a:xfrm>
            <a:off x="5785851" y="2414261"/>
            <a:ext cx="3348623" cy="135421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Воронкіна</a:t>
            </a:r>
            <a:r>
              <a:rPr lang="uk-UA" b="1" dirty="0">
                <a:latin typeface="Cambria"/>
                <a:ea typeface="Cambria"/>
              </a:rPr>
              <a:t> Альона Сергіївна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наук, куратор студентського наукового гуртка</a:t>
            </a:r>
            <a:endParaRPr lang="uk-UA" sz="1600" b="1" dirty="0">
              <a:latin typeface="Cambria"/>
              <a:ea typeface="Cambri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3476E64-1309-47B3-9D2A-BACC9615E034}"/>
              </a:ext>
            </a:extLst>
          </p:cNvPr>
          <p:cNvSpPr txBox="1"/>
          <p:nvPr/>
        </p:nvSpPr>
        <p:spPr>
          <a:xfrm>
            <a:off x="1433057" y="4418425"/>
            <a:ext cx="3202485" cy="861774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 err="1">
                <a:latin typeface="Cambria"/>
                <a:ea typeface="Cambria"/>
              </a:rPr>
              <a:t>Тозюк</a:t>
            </a:r>
            <a:r>
              <a:rPr lang="uk-UA" b="1" dirty="0">
                <a:latin typeface="Cambria"/>
                <a:ea typeface="Cambria"/>
              </a:rPr>
              <a:t> Олена Юріївна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доцент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2352FE9C-A533-4ACA-A74D-AE4F4DB86548}"/>
              </a:ext>
            </a:extLst>
          </p:cNvPr>
          <p:cNvSpPr txBox="1"/>
          <p:nvPr/>
        </p:nvSpPr>
        <p:spPr>
          <a:xfrm>
            <a:off x="5858919" y="4418424"/>
            <a:ext cx="3202485" cy="861774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b="1" dirty="0">
                <a:latin typeface="Cambria"/>
                <a:ea typeface="Cambria"/>
              </a:rPr>
              <a:t>Кудря Вікторія Вікторівна</a:t>
            </a:r>
            <a:endParaRPr lang="uk-UA" dirty="0">
              <a:ea typeface="+mn-lt"/>
              <a:cs typeface="+mn-lt"/>
            </a:endParaRPr>
          </a:p>
          <a:p>
            <a:r>
              <a:rPr lang="uk-UA" sz="1600" dirty="0">
                <a:latin typeface="Cambria"/>
                <a:ea typeface="Cambria"/>
              </a:rPr>
              <a:t>асистент кафедри фармації, кандидат фармацевтичних наук</a:t>
            </a:r>
            <a:endParaRPr lang="uk-UA" sz="1600" b="1">
              <a:latin typeface="Cambria"/>
              <a:ea typeface="Cambria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0AFCC5B5-C07D-4493-8A59-BE40AA1D8FF7}"/>
              </a:ext>
            </a:extLst>
          </p:cNvPr>
          <p:cNvSpPr txBox="1"/>
          <p:nvPr/>
        </p:nvSpPr>
        <p:spPr>
          <a:xfrm>
            <a:off x="1321496" y="5862181"/>
            <a:ext cx="686634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af-ZA">
                <a:ea typeface="+mn-lt"/>
                <a:cs typeface="+mn-lt"/>
              </a:rPr>
              <a:t>Докладніше про наукову діяльність викладачів курсу можна прочитати за посиланням </a:t>
            </a:r>
            <a:r>
              <a:rPr lang="af-ZA" dirty="0">
                <a:ea typeface="+mn-lt"/>
                <a:cs typeface="+mn-lt"/>
                <a:hlinkClick r:id="rId9"/>
              </a:rPr>
              <a:t>shorturl.at/ilqCD</a:t>
            </a:r>
            <a:r>
              <a:rPr lang="af-ZA">
                <a:ea typeface="+mn-lt"/>
                <a:cs typeface="+mn-lt"/>
              </a:rPr>
              <a:t> у розділі "Наукова робота"  </a:t>
            </a:r>
            <a:endParaRPr lang="af-ZA">
              <a:latin typeface="Rockwell"/>
            </a:endParaRPr>
          </a:p>
        </p:txBody>
      </p:sp>
      <p:pic>
        <p:nvPicPr>
          <p:cNvPr id="3" name="Рисунок 3">
            <a:extLst>
              <a:ext uri="{FF2B5EF4-FFF2-40B4-BE49-F238E27FC236}">
                <a16:creationId xmlns="" xmlns:a16="http://schemas.microsoft.com/office/drawing/2014/main" id="{8364A9EC-7E01-4A93-9360-29AB22E0DE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2482" y="5721263"/>
            <a:ext cx="906050" cy="895611"/>
          </a:xfrm>
          <a:prstGeom prst="rect">
            <a:avLst/>
          </a:prstGeom>
        </p:spPr>
      </p:pic>
      <p:pic>
        <p:nvPicPr>
          <p:cNvPr id="4" name="Рисунок 31">
            <a:extLst>
              <a:ext uri="{FF2B5EF4-FFF2-40B4-BE49-F238E27FC236}">
                <a16:creationId xmlns="" xmlns:a16="http://schemas.microsoft.com/office/drawing/2014/main" id="{F2B27694-1E1D-4A77-A84A-1D4D450FCF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9">
            <a:extLst>
              <a:ext uri="{FF2B5EF4-FFF2-40B4-BE49-F238E27FC236}">
                <a16:creationId xmlns="" xmlns:a16="http://schemas.microsoft.com/office/drawing/2014/main" id="{3923A5C4-8A59-4597-9AAE-E33EF8BA71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l="18691" r="7103" b="-187"/>
          <a:stretch/>
        </p:blipFill>
        <p:spPr>
          <a:xfrm>
            <a:off x="214540" y="640080"/>
            <a:ext cx="4146622" cy="559843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3F402D-A2B5-4D3C-BE9A-1A5ADC676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1844" y="484632"/>
            <a:ext cx="4955458" cy="1609344"/>
          </a:xfrm>
        </p:spPr>
        <p:txBody>
          <a:bodyPr>
            <a:normAutofit/>
          </a:bodyPr>
          <a:lstStyle/>
          <a:p>
            <a:r>
              <a:rPr lang="uk-UA" sz="3600" dirty="0">
                <a:latin typeface="Cambria"/>
                <a:ea typeface="Cambria"/>
              </a:rPr>
              <a:t>Кому Варто записатись на цей курс?</a:t>
            </a:r>
            <a:endParaRPr lang="uk-UA" sz="3600" dirty="0"/>
          </a:p>
        </p:txBody>
      </p:sp>
      <p:sp>
        <p:nvSpPr>
          <p:cNvPr id="16" name="Content Placeholder 13">
            <a:extLst>
              <a:ext uri="{FF2B5EF4-FFF2-40B4-BE49-F238E27FC236}">
                <a16:creationId xmlns="" xmlns:a16="http://schemas.microsoft.com/office/drawing/2014/main" id="{5B26035B-205A-49C7-BA0A-A240EEED6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1845" y="2121408"/>
            <a:ext cx="4955457" cy="405079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Тим, хто досі не визначився, чи цікавить їх наукова діяльність: </a:t>
            </a:r>
            <a:r>
              <a:rPr lang="en-US" u="sng"/>
              <a:t>ми Вас зацікавимо!</a:t>
            </a:r>
          </a:p>
          <a:p>
            <a:pPr>
              <a:buClr>
                <a:srgbClr val="9E3611"/>
              </a:buClr>
            </a:pPr>
            <a:r>
              <a:rPr lang="en-US"/>
              <a:t>Тим, хто має досвід провадження наукових досліджень і прагне вдосконалити свої навички і поглибити знання: </a:t>
            </a:r>
            <a:r>
              <a:rPr lang="en-US" u="sng"/>
              <a:t>Ви обов'язково дізнаєтесь багато нового</a:t>
            </a:r>
            <a:r>
              <a:rPr lang="en-US"/>
              <a:t>!</a:t>
            </a:r>
          </a:p>
          <a:p>
            <a:pPr>
              <a:buClr>
                <a:srgbClr val="9E3611"/>
              </a:buClr>
            </a:pPr>
            <a:r>
              <a:rPr lang="en-US"/>
              <a:t>Тим, хто хоче краще розумітись на джерелах наукової інформації у галузі фармації: </a:t>
            </a:r>
            <a:r>
              <a:rPr lang="en-US" u="sng"/>
              <a:t>Ви навчитесь швидко знаходити та аналізувати потрібні Вам дані!</a:t>
            </a:r>
            <a:endParaRPr lang="en-US" u="sng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5DB16F1-7CAA-476A-AB0A-973A5F366784}"/>
              </a:ext>
            </a:extLst>
          </p:cNvPr>
          <p:cNvSpPr txBox="1"/>
          <p:nvPr/>
        </p:nvSpPr>
        <p:spPr>
          <a:xfrm>
            <a:off x="5996985" y="6657945"/>
            <a:ext cx="3147015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Це фото</a:t>
            </a:r>
            <a:r>
              <a:rPr lang="en-US" sz="700">
                <a:solidFill>
                  <a:srgbClr val="FFFFFF"/>
                </a:solidFill>
              </a:rPr>
              <a:t> (автор: невідомий) надається на умовах ліцензії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18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E28F7095-59B3-446A-8536-07163893EC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57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47A81F-7C14-4263-A141-08C11FFD1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latin typeface="Cambria"/>
                <a:ea typeface="Cambria"/>
              </a:rPr>
              <a:t>Цілі та мета </a:t>
            </a:r>
            <a:r>
              <a:rPr lang="uk-UA" dirty="0" smtClean="0">
                <a:latin typeface="Cambria"/>
                <a:ea typeface="Cambria"/>
              </a:rPr>
              <a:t>курсу</a:t>
            </a:r>
            <a:br>
              <a:rPr lang="uk-UA" dirty="0" smtClean="0">
                <a:latin typeface="Cambria"/>
                <a:ea typeface="Cambria"/>
              </a:rPr>
            </a:br>
            <a:r>
              <a:rPr lang="ru-RU" sz="2400" dirty="0" smtClean="0">
                <a:ea typeface="Cambria"/>
              </a:rPr>
              <a:t>«</a:t>
            </a:r>
            <a:r>
              <a:rPr lang="ru-RU" sz="2400" dirty="0" err="1" smtClean="0">
                <a:ea typeface="Cambria"/>
              </a:rPr>
              <a:t>Основи</a:t>
            </a:r>
            <a:r>
              <a:rPr lang="ru-RU" sz="2400" dirty="0" smtClean="0">
                <a:ea typeface="Cambria"/>
              </a:rPr>
              <a:t> </a:t>
            </a:r>
            <a:r>
              <a:rPr lang="ru-RU" sz="2400" dirty="0" err="1" smtClean="0">
                <a:ea typeface="Cambria"/>
              </a:rPr>
              <a:t>наукових</a:t>
            </a:r>
            <a:r>
              <a:rPr lang="ru-RU" sz="2400" dirty="0" smtClean="0">
                <a:ea typeface="Cambria"/>
              </a:rPr>
              <a:t> </a:t>
            </a:r>
            <a:r>
              <a:rPr lang="ru-RU" sz="2400" dirty="0" err="1" smtClean="0">
                <a:ea typeface="Cambria"/>
              </a:rPr>
              <a:t>досліджень</a:t>
            </a:r>
            <a:r>
              <a:rPr lang="ru-RU" sz="2400" dirty="0" smtClean="0">
                <a:ea typeface="Cambria"/>
              </a:rPr>
              <a:t> у </a:t>
            </a:r>
            <a:r>
              <a:rPr lang="ru-RU" sz="2400" dirty="0" err="1" smtClean="0">
                <a:ea typeface="Cambria"/>
              </a:rPr>
              <a:t>фармації</a:t>
            </a:r>
            <a:r>
              <a:rPr lang="ru-RU" sz="2400" dirty="0" smtClean="0">
                <a:ea typeface="Cambria"/>
              </a:rPr>
              <a:t>»</a:t>
            </a:r>
            <a:endParaRPr lang="uk-UA" sz="24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2A573045-FB03-4CAF-899D-8CFFDFBC06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Цілі</a:t>
            </a:r>
            <a:endParaRPr lang="uk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9C61C824-941B-4F79-AAE7-2D8016247A3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uk-UA" dirty="0">
                <a:latin typeface="Cambria"/>
                <a:ea typeface="Cambria"/>
              </a:rPr>
              <a:t>Формування у здобувача вищої </a:t>
            </a:r>
            <a:r>
              <a:rPr lang="uk-UA" dirty="0" err="1">
                <a:latin typeface="Cambria"/>
                <a:ea typeface="Cambria"/>
              </a:rPr>
              <a:t>овіти</a:t>
            </a:r>
            <a:r>
              <a:rPr lang="uk-UA" dirty="0">
                <a:latin typeface="Cambria"/>
                <a:ea typeface="Cambria"/>
              </a:rPr>
              <a:t> цілісного і структурованого уявлення про проведення наукових досліджень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Набуття здобувачем знань стосовно методологічних засад наукових досліджень, принципів академічної доброчесності, структури і видів наукових праць</a:t>
            </a:r>
          </a:p>
          <a:p>
            <a:pPr>
              <a:buClr>
                <a:srgbClr val="9E3611"/>
              </a:buClr>
            </a:pPr>
            <a:endParaRPr lang="uk-UA" dirty="0">
              <a:latin typeface="Cambria"/>
              <a:ea typeface="Cambria"/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6241AFD6-F6C1-4363-866B-ADF93349B2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Мета</a:t>
            </a:r>
            <a:endParaRPr lang="uk-UA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="" xmlns:a16="http://schemas.microsoft.com/office/drawing/2014/main" id="{60461FF9-9EF6-4758-9E7F-30A1D5CFA5D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uk-UA">
                <a:latin typeface="Cambria"/>
                <a:ea typeface="Cambria"/>
              </a:rPr>
              <a:t>Підготувати здобувача до проведення власних наукових досліджень</a:t>
            </a:r>
          </a:p>
          <a:p>
            <a:pPr>
              <a:buClr>
                <a:srgbClr val="9E3611"/>
              </a:buClr>
            </a:pPr>
            <a:r>
              <a:rPr lang="uk-UA">
                <a:latin typeface="Cambria"/>
                <a:ea typeface="Cambria"/>
              </a:rPr>
              <a:t>Поглибити знання і розширити інформаційне поле для здобувачів, що ведуть активну наукову діяльність</a:t>
            </a:r>
            <a:endParaRPr lang="uk-UA" dirty="0">
              <a:latin typeface="Cambria"/>
              <a:ea typeface="Cambria"/>
            </a:endParaRPr>
          </a:p>
        </p:txBody>
      </p:sp>
      <p:pic>
        <p:nvPicPr>
          <p:cNvPr id="8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1D473A1F-31C0-4A5B-9987-437686C69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0778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315A06-5EAC-407E-B554-1A03A2359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230" y="863252"/>
            <a:ext cx="2400300" cy="787470"/>
          </a:xfrm>
        </p:spPr>
        <p:txBody>
          <a:bodyPr/>
          <a:lstStyle/>
          <a:p>
            <a:r>
              <a:rPr lang="uk-UA">
                <a:latin typeface="Cambria"/>
                <a:ea typeface="Cambria"/>
              </a:rPr>
              <a:t>Зміст курсу</a:t>
            </a:r>
            <a:endParaRPr lang="uk-UA"/>
          </a:p>
        </p:txBody>
      </p:sp>
      <p:graphicFrame>
        <p:nvGraphicFramePr>
          <p:cNvPr id="8" name="Місце для вмісту 2">
            <a:extLst>
              <a:ext uri="{FF2B5EF4-FFF2-40B4-BE49-F238E27FC236}">
                <a16:creationId xmlns="" xmlns:a16="http://schemas.microsoft.com/office/drawing/2014/main" id="{32D903C4-CA19-4140-8D95-4BC16AC79C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82313028"/>
              </p:ext>
            </p:extLst>
          </p:nvPr>
        </p:nvGraphicFramePr>
        <p:xfrm>
          <a:off x="96295" y="341335"/>
          <a:ext cx="6161112" cy="62204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Місце для тексту 3">
            <a:extLst>
              <a:ext uri="{FF2B5EF4-FFF2-40B4-BE49-F238E27FC236}">
                <a16:creationId xmlns="" xmlns:a16="http://schemas.microsoft.com/office/drawing/2014/main" id="{627FCB2B-F854-4A9C-98E4-FE83849EC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55656" y="1650722"/>
            <a:ext cx="2796956" cy="406427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uk-UA" sz="1600" dirty="0">
                <a:latin typeface="Cambria"/>
                <a:ea typeface="Cambria"/>
              </a:rPr>
              <a:t>В курсі </a:t>
            </a:r>
            <a:r>
              <a:rPr lang="uk-UA" sz="1600" b="1" dirty="0">
                <a:latin typeface="Cambria"/>
                <a:ea typeface="Cambria"/>
              </a:rPr>
              <a:t>"Основи наукових досліджень у фармації"</a:t>
            </a:r>
            <a:r>
              <a:rPr lang="uk-UA" sz="1600" dirty="0">
                <a:latin typeface="Cambria"/>
                <a:ea typeface="Cambria"/>
              </a:rPr>
              <a:t> розглядаються основні етапи, стадії та цілі </a:t>
            </a:r>
            <a:r>
              <a:rPr lang="uk-UA" sz="1600">
                <a:latin typeface="Cambria"/>
                <a:ea typeface="Cambria"/>
              </a:rPr>
              <a:t>наукових досліджень, проводиться ознайомлення з провідними </a:t>
            </a:r>
            <a:r>
              <a:rPr lang="uk-UA" sz="1600" dirty="0">
                <a:latin typeface="Cambria"/>
                <a:ea typeface="Cambria"/>
              </a:rPr>
              <a:t>інформаційними ресурсами, що допоможуть спланувати, провести </a:t>
            </a:r>
            <a:r>
              <a:rPr lang="uk-UA" sz="1600">
                <a:latin typeface="Cambria"/>
                <a:ea typeface="Cambria"/>
              </a:rPr>
              <a:t>та презентувати дослідження,  використо</a:t>
            </a:r>
            <a:r>
              <a:rPr lang="uk-UA" sz="1600" dirty="0">
                <a:latin typeface="Cambria"/>
                <a:ea typeface="Cambria"/>
              </a:rPr>
              <a:t>вуючи сучасні інструменти та дотримуючись принципів академічної доброчесності.</a:t>
            </a:r>
          </a:p>
        </p:txBody>
      </p:sp>
      <p:pic>
        <p:nvPicPr>
          <p:cNvPr id="6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DAC990CA-298C-493A-8A20-F3465EC029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  <p:pic>
        <p:nvPicPr>
          <p:cNvPr id="2663" name="Графіка 2663" descr="Atom with solid fill">
            <a:extLst>
              <a:ext uri="{FF2B5EF4-FFF2-40B4-BE49-F238E27FC236}">
                <a16:creationId xmlns="" xmlns:a16="http://schemas.microsoft.com/office/drawing/2014/main" id="{F8F49DEA-B5CE-4220-B29C-FDBD7AB2B57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20443" y="3744238"/>
            <a:ext cx="768264" cy="768264"/>
          </a:xfrm>
          <a:prstGeom prst="rect">
            <a:avLst/>
          </a:prstGeom>
        </p:spPr>
      </p:pic>
      <p:pic>
        <p:nvPicPr>
          <p:cNvPr id="2794" name="Графіка 2794" descr="Pandemic flattening curve bar graph outline">
            <a:extLst>
              <a:ext uri="{FF2B5EF4-FFF2-40B4-BE49-F238E27FC236}">
                <a16:creationId xmlns="" xmlns:a16="http://schemas.microsoft.com/office/drawing/2014/main" id="{6830B9B2-90FD-4FBC-99CC-7587F74C532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835047" y="3598102"/>
            <a:ext cx="914400" cy="914400"/>
          </a:xfrm>
          <a:prstGeom prst="rect">
            <a:avLst/>
          </a:prstGeom>
        </p:spPr>
      </p:pic>
      <p:pic>
        <p:nvPicPr>
          <p:cNvPr id="3016" name="Графіка 3016" descr="Homeopathy outline">
            <a:extLst>
              <a:ext uri="{FF2B5EF4-FFF2-40B4-BE49-F238E27FC236}">
                <a16:creationId xmlns="" xmlns:a16="http://schemas.microsoft.com/office/drawing/2014/main" id="{3A21B488-1A1D-4212-BAC4-7A3B818045B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835046" y="125991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3501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7F04CFB-7694-48F5-91E2-7A66563EE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В РЕЗУЛЬТАТІ НАВЧАННЯ ВИ БУДЕТЕ</a:t>
            </a:r>
            <a:endParaRPr lang="uk-UA">
              <a:ea typeface="+mj-lt"/>
              <a:cs typeface="+mj-lt"/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631D57C0-F1B7-4FAE-96BE-B4B127295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Знати</a:t>
            </a:r>
            <a:endParaRPr lang="uk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4EC46475-F47B-4455-AF23-A609C102627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uk-UA" dirty="0">
                <a:latin typeface="Cambria"/>
                <a:ea typeface="Cambria"/>
              </a:rPr>
              <a:t>Базові засади проведення наукового дослідження</a:t>
            </a:r>
            <a:endParaRPr lang="uk-UA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Етапи та види наукових досліджень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Методи та дизайни, що застосовуються у дослідженнях в галузі фармації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Способи оприлюднення результатів </a:t>
            </a:r>
            <a:r>
              <a:rPr lang="uk-UA" dirty="0" err="1">
                <a:latin typeface="Cambria"/>
                <a:ea typeface="Cambria"/>
              </a:rPr>
              <a:t>дослідженння</a:t>
            </a:r>
            <a:endParaRPr lang="uk-UA" dirty="0">
              <a:latin typeface="Cambria"/>
              <a:ea typeface="Cambria"/>
            </a:endParaRP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Принципи академічної доброчесності</a:t>
            </a:r>
          </a:p>
          <a:p>
            <a:pPr>
              <a:buClr>
                <a:srgbClr val="9E3611"/>
              </a:buClr>
            </a:pPr>
            <a:endParaRPr lang="uk-UA" dirty="0">
              <a:latin typeface="Cambria"/>
              <a:ea typeface="Cambria"/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F718C1A4-A766-4F92-90BC-A053C18895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Уміти</a:t>
            </a:r>
            <a:endParaRPr lang="uk-UA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="" xmlns:a16="http://schemas.microsoft.com/office/drawing/2014/main" id="{3EB97B64-038C-4994-AB92-DB90872188D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uk-UA" dirty="0">
                <a:latin typeface="Cambria"/>
                <a:ea typeface="Cambria"/>
              </a:rPr>
              <a:t>Користуватись on-</a:t>
            </a:r>
            <a:r>
              <a:rPr lang="uk-UA" dirty="0" err="1">
                <a:latin typeface="Cambria"/>
                <a:ea typeface="Cambria"/>
              </a:rPr>
              <a:t>line</a:t>
            </a:r>
            <a:r>
              <a:rPr lang="uk-UA" dirty="0">
                <a:latin typeface="Cambria"/>
                <a:ea typeface="Cambria"/>
              </a:rPr>
              <a:t> ресурсами та провідними </a:t>
            </a:r>
            <a:r>
              <a:rPr lang="uk-UA" dirty="0" err="1">
                <a:latin typeface="Cambria"/>
                <a:ea typeface="Cambria"/>
              </a:rPr>
              <a:t>наукометричними</a:t>
            </a:r>
            <a:r>
              <a:rPr lang="uk-UA" dirty="0">
                <a:latin typeface="Cambria"/>
                <a:ea typeface="Cambria"/>
              </a:rPr>
              <a:t> базами для пошуку та аналізу наукової інформації</a:t>
            </a:r>
            <a:endParaRPr lang="uk-UA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Розробляти дизайн основних видів досліджень, визначати методи дослідження.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Структурувати дані для представлення результатів дослідження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Визначати наявність академічного </a:t>
            </a:r>
            <a:r>
              <a:rPr lang="uk-UA" dirty="0" smtClean="0">
                <a:latin typeface="Cambria"/>
                <a:ea typeface="Cambria"/>
              </a:rPr>
              <a:t>плагіату</a:t>
            </a:r>
          </a:p>
          <a:p>
            <a:pPr>
              <a:buClr>
                <a:srgbClr val="9E3611"/>
              </a:buClr>
            </a:pPr>
            <a:r>
              <a:rPr lang="uk-UA" dirty="0" smtClean="0">
                <a:latin typeface="Cambria"/>
                <a:ea typeface="Cambria"/>
              </a:rPr>
              <a:t>Оформляти бібліографію своїх праць, користуючись сучасними програмними продуктами</a:t>
            </a:r>
            <a:endParaRPr lang="uk-UA" dirty="0">
              <a:latin typeface="Cambria"/>
              <a:ea typeface="Cambria"/>
            </a:endParaRPr>
          </a:p>
          <a:p>
            <a:pPr>
              <a:buClr>
                <a:srgbClr val="9E3611"/>
              </a:buClr>
            </a:pPr>
            <a:endParaRPr lang="uk-UA" dirty="0">
              <a:latin typeface="Cambria"/>
              <a:ea typeface="Cambria"/>
            </a:endParaRPr>
          </a:p>
          <a:p>
            <a:pPr>
              <a:buClr>
                <a:srgbClr val="9E3611"/>
              </a:buClr>
            </a:pPr>
            <a:endParaRPr lang="uk-UA" dirty="0">
              <a:latin typeface="Cambria"/>
              <a:ea typeface="Cambria"/>
            </a:endParaRPr>
          </a:p>
        </p:txBody>
      </p:sp>
      <p:pic>
        <p:nvPicPr>
          <p:cNvPr id="7" name="Графіка 7" descr="Checkmark with solid fill">
            <a:extLst>
              <a:ext uri="{FF2B5EF4-FFF2-40B4-BE49-F238E27FC236}">
                <a16:creationId xmlns="" xmlns:a16="http://schemas.microsoft.com/office/drawing/2014/main" id="{F4B8A428-7D6F-4D26-9B4D-BFA075A63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8581" y="748430"/>
            <a:ext cx="914400" cy="914400"/>
          </a:xfrm>
          <a:prstGeom prst="rect">
            <a:avLst/>
          </a:prstGeom>
        </p:spPr>
      </p:pic>
      <p:pic>
        <p:nvPicPr>
          <p:cNvPr id="9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37A5ED7E-69E1-4E17-9D82-4601C8476A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751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65F3AE-17A5-46FC-9A96-461E88CDD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Під час навчання використовуються</a:t>
            </a:r>
            <a:endParaRPr lang="uk-UA" dirty="0">
              <a:latin typeface="Cambria"/>
              <a:ea typeface="Cambria"/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2AB127B2-E89D-41D3-870D-CA7E5F90DA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Форми і методи навчання</a:t>
            </a:r>
            <a:endParaRPr lang="uk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707ECA09-561A-4285-9584-55880867DF2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uk-UA" dirty="0" smtClean="0">
                <a:latin typeface="Cambria"/>
                <a:ea typeface="Cambria"/>
              </a:rPr>
              <a:t>Лекційні заняття</a:t>
            </a:r>
          </a:p>
          <a:p>
            <a:r>
              <a:rPr lang="uk-UA" dirty="0" smtClean="0">
                <a:latin typeface="Cambria"/>
                <a:ea typeface="Cambria"/>
              </a:rPr>
              <a:t>Практичні </a:t>
            </a:r>
            <a:r>
              <a:rPr lang="uk-UA" dirty="0">
                <a:latin typeface="Cambria"/>
                <a:ea typeface="Cambria"/>
              </a:rPr>
              <a:t>заняття:</a:t>
            </a:r>
            <a:endParaRPr lang="uk-UA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spcAft>
                <a:spcPts val="0"/>
              </a:spcAft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Тренінги</a:t>
            </a:r>
          </a:p>
          <a:p>
            <a:pPr lvl="1">
              <a:spcAft>
                <a:spcPts val="0"/>
              </a:spcAft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Круглі столи</a:t>
            </a:r>
          </a:p>
          <a:p>
            <a:pPr lvl="1">
              <a:spcAft>
                <a:spcPts val="0"/>
              </a:spcAft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Розв'язання ситуаційних задач з пошуку та аналізу інформації на задані теми, визначення методів досліджень.</a:t>
            </a:r>
          </a:p>
          <a:p>
            <a:pPr lvl="1">
              <a:spcAft>
                <a:spcPts val="0"/>
              </a:spcAft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За бажанням студента: індивідуальна робота з розробки дизайну дослідження, або презентація власних досліджень</a:t>
            </a:r>
          </a:p>
          <a:p>
            <a:pPr marL="182880" lvl="1">
              <a:spcBef>
                <a:spcPts val="1200"/>
              </a:spcBef>
              <a:spcAft>
                <a:spcPts val="0"/>
              </a:spcAft>
            </a:pPr>
            <a:r>
              <a:rPr lang="uk-UA" sz="2100" dirty="0">
                <a:latin typeface="Cambria"/>
                <a:ea typeface="Cambria"/>
              </a:rPr>
              <a:t>Підсумковий контроль: залік</a:t>
            </a:r>
          </a:p>
          <a:p>
            <a:pPr lvl="1">
              <a:spcAft>
                <a:spcPts val="0"/>
              </a:spcAft>
              <a:buClr>
                <a:srgbClr val="9E3611"/>
              </a:buClr>
            </a:pPr>
            <a:endParaRPr lang="uk-UA" dirty="0">
              <a:latin typeface="Cambria"/>
              <a:ea typeface="Cambria"/>
            </a:endParaRP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B7BF8A20-DFFE-43DB-965E-A498CB4FD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>
                <a:latin typeface="Cambria"/>
                <a:ea typeface="Cambria"/>
              </a:rPr>
              <a:t>Матеріально-технічна база</a:t>
            </a:r>
            <a:endParaRPr lang="uk-UA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="" xmlns:a16="http://schemas.microsoft.com/office/drawing/2014/main" id="{C349459A-69F6-4F5B-91BB-9D780CDB284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uk-UA" dirty="0" smtClean="0">
                <a:latin typeface="Cambria"/>
                <a:ea typeface="Cambria"/>
              </a:rPr>
              <a:t>Авторський курс лекцій</a:t>
            </a:r>
          </a:p>
          <a:p>
            <a:r>
              <a:rPr lang="uk-UA" dirty="0" smtClean="0">
                <a:latin typeface="Cambria"/>
                <a:ea typeface="Cambria"/>
              </a:rPr>
              <a:t>Доступ </a:t>
            </a:r>
            <a:r>
              <a:rPr lang="uk-UA" dirty="0">
                <a:latin typeface="Cambria"/>
                <a:ea typeface="Cambria"/>
              </a:rPr>
              <a:t>до мережі </a:t>
            </a:r>
            <a:r>
              <a:rPr lang="uk-UA" b="1" dirty="0">
                <a:latin typeface="Cambria"/>
                <a:ea typeface="Cambria"/>
              </a:rPr>
              <a:t>Internet</a:t>
            </a:r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Доступ ВНМУ ім. М. І. Пирогова до платних </a:t>
            </a:r>
            <a:r>
              <a:rPr lang="uk-UA" dirty="0" err="1">
                <a:latin typeface="Cambria"/>
                <a:ea typeface="Cambria"/>
              </a:rPr>
              <a:t>наукометричних</a:t>
            </a:r>
            <a:r>
              <a:rPr lang="uk-UA" dirty="0">
                <a:latin typeface="Cambria"/>
                <a:ea typeface="Cambria"/>
              </a:rPr>
              <a:t> баз: </a:t>
            </a:r>
            <a:r>
              <a:rPr lang="uk-UA" b="1" dirty="0" err="1">
                <a:latin typeface="Cambria"/>
                <a:ea typeface="Cambria"/>
              </a:rPr>
              <a:t>Web</a:t>
            </a:r>
            <a:r>
              <a:rPr lang="uk-UA" b="1" dirty="0">
                <a:latin typeface="Cambria"/>
                <a:ea typeface="Cambria"/>
              </a:rPr>
              <a:t> </a:t>
            </a:r>
            <a:r>
              <a:rPr lang="uk-UA" b="1" dirty="0" err="1">
                <a:latin typeface="Cambria"/>
                <a:ea typeface="Cambria"/>
              </a:rPr>
              <a:t>of</a:t>
            </a:r>
            <a:r>
              <a:rPr lang="uk-UA" b="1" dirty="0">
                <a:latin typeface="Cambria"/>
                <a:ea typeface="Cambria"/>
              </a:rPr>
              <a:t> </a:t>
            </a:r>
            <a:r>
              <a:rPr lang="uk-UA" b="1" dirty="0" err="1">
                <a:latin typeface="Cambria"/>
                <a:ea typeface="Cambria"/>
              </a:rPr>
              <a:t>Science</a:t>
            </a:r>
            <a:r>
              <a:rPr lang="uk-UA" b="1" dirty="0">
                <a:latin typeface="Cambria"/>
                <a:ea typeface="Cambria"/>
              </a:rPr>
              <a:t>, </a:t>
            </a:r>
            <a:r>
              <a:rPr lang="uk-UA" b="1" dirty="0" err="1">
                <a:latin typeface="Cambria"/>
                <a:ea typeface="Cambria"/>
              </a:rPr>
              <a:t>Scopus</a:t>
            </a:r>
            <a:r>
              <a:rPr lang="uk-UA" b="1" dirty="0">
                <a:latin typeface="Cambria"/>
                <a:ea typeface="Cambria"/>
              </a:rPr>
              <a:t>, </a:t>
            </a:r>
            <a:r>
              <a:rPr lang="uk-UA" b="1" dirty="0" err="1">
                <a:latin typeface="Cambria"/>
                <a:ea typeface="Cambria"/>
              </a:rPr>
              <a:t>Science</a:t>
            </a:r>
            <a:r>
              <a:rPr lang="uk-UA" b="1" dirty="0">
                <a:latin typeface="Cambria"/>
                <a:ea typeface="Cambria"/>
              </a:rPr>
              <a:t> </a:t>
            </a:r>
            <a:r>
              <a:rPr lang="uk-UA" b="1" dirty="0" err="1">
                <a:latin typeface="Cambria"/>
                <a:ea typeface="Cambria"/>
              </a:rPr>
              <a:t>direct</a:t>
            </a:r>
            <a:r>
              <a:rPr lang="uk-UA" dirty="0">
                <a:latin typeface="Cambria"/>
                <a:ea typeface="Cambria"/>
              </a:rPr>
              <a:t>. Бази даних та інформаційні ресурси вільного доступу.</a:t>
            </a:r>
            <a:endParaRPr lang="uk-UA" dirty="0"/>
          </a:p>
          <a:p>
            <a:pPr>
              <a:buClr>
                <a:srgbClr val="9E3611"/>
              </a:buClr>
            </a:pPr>
            <a:r>
              <a:rPr lang="uk-UA" dirty="0">
                <a:latin typeface="Cambria"/>
                <a:ea typeface="Cambria"/>
              </a:rPr>
              <a:t>Обладнання для демонстрації: проектор, ноутбук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35EFF25-65B5-40D7-AA2F-F2CD3E0F2102}"/>
              </a:ext>
            </a:extLst>
          </p:cNvPr>
          <p:cNvSpPr txBox="1"/>
          <p:nvPr/>
        </p:nvSpPr>
        <p:spPr>
          <a:xfrm>
            <a:off x="2135688" y="5726482"/>
            <a:ext cx="58120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>
                <a:latin typeface="Cambria"/>
                <a:ea typeface="Cambria"/>
              </a:rPr>
              <a:t>Принципи оцінювання дисципліни відповідають "Положенню про організацію освітнього процесу" у ВНМУ ім. М.</a:t>
            </a:r>
            <a:r>
              <a:rPr lang="uk-UA" dirty="0">
                <a:latin typeface="Cambria"/>
                <a:ea typeface="Cambria"/>
                <a:cs typeface="+mn-lt"/>
              </a:rPr>
              <a:t> </a:t>
            </a:r>
            <a:r>
              <a:rPr lang="uk-UA">
                <a:latin typeface="Cambria"/>
                <a:ea typeface="Cambria"/>
                <a:cs typeface="+mn-lt"/>
              </a:rPr>
              <a:t>І. Пирогова </a:t>
            </a:r>
            <a:r>
              <a:rPr lang="uk-UA" dirty="0">
                <a:latin typeface="Cambria"/>
                <a:ea typeface="Cambria"/>
                <a:cs typeface="+mn-lt"/>
                <a:hlinkClick r:id="rId2"/>
              </a:rPr>
              <a:t>shorturl.at/oBKS7</a:t>
            </a:r>
            <a:endParaRPr lang="uk-UA"/>
          </a:p>
        </p:txBody>
      </p:sp>
      <p:pic>
        <p:nvPicPr>
          <p:cNvPr id="9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86918AC8-6A80-4099-B1B0-65AAE131D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057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6">
            <a:extLst>
              <a:ext uri="{FF2B5EF4-FFF2-40B4-BE49-F238E27FC236}">
                <a16:creationId xmlns="" xmlns:a16="http://schemas.microsoft.com/office/drawing/2014/main" id="{2550AE69-AC86-4188-83E5-A856C4F1DCF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90625" y="1346946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5" name="Rectangle 38">
            <a:extLst>
              <a:ext uri="{FF2B5EF4-FFF2-40B4-BE49-F238E27FC236}">
                <a16:creationId xmlns="" xmlns:a16="http://schemas.microsoft.com/office/drawing/2014/main" id="{EC4CA156-2C9D-4F0C-B229-88D8B5E17BC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90625" y="4299696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6" name="Rectangle 40">
            <a:extLst>
              <a:ext uri="{FF2B5EF4-FFF2-40B4-BE49-F238E27FC236}">
                <a16:creationId xmlns="" xmlns:a16="http://schemas.microsoft.com/office/drawing/2014/main" id="{D7361ED3-EBE5-4EFC-8DA3-D0CE4BF2F4B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90625" y="1484779"/>
            <a:ext cx="7667244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8" name="Group 42">
            <a:extLst>
              <a:ext uri="{FF2B5EF4-FFF2-40B4-BE49-F238E27FC236}">
                <a16:creationId xmlns="" xmlns:a16="http://schemas.microsoft.com/office/drawing/2014/main" id="{85105087-7F16-4C94-837C-C4544511666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7236911" y="4068923"/>
            <a:ext cx="810678" cy="1080902"/>
            <a:chOff x="9685338" y="4460675"/>
            <a:chExt cx="1080904" cy="1080902"/>
          </a:xfrm>
        </p:grpSpPr>
        <p:sp>
          <p:nvSpPr>
            <p:cNvPr id="44" name="Oval 43">
              <a:extLst>
                <a:ext uri="{FF2B5EF4-FFF2-40B4-BE49-F238E27FC236}">
                  <a16:creationId xmlns="" xmlns:a16="http://schemas.microsoft.com/office/drawing/2014/main" id="{4F2F3467-E50F-4A91-B27D-E324936A66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45" name="Oval 44">
              <a:extLst>
                <a:ext uri="{FF2B5EF4-FFF2-40B4-BE49-F238E27FC236}">
                  <a16:creationId xmlns="" xmlns:a16="http://schemas.microsoft.com/office/drawing/2014/main" id="{D678BE03-AC84-4940-A7FD-5B143FE2D65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 useBgFill="1">
        <p:nvSpPr>
          <p:cNvPr id="40" name="Rectangle 46">
            <a:extLst>
              <a:ext uri="{FF2B5EF4-FFF2-40B4-BE49-F238E27FC236}">
                <a16:creationId xmlns="" xmlns:a16="http://schemas.microsoft.com/office/drawing/2014/main" id="{B558F58E-93BA-44A3-BCDA-585AFF2E4F3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F2B021-DE40-4297-B76A-386716AC4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490" y="2822646"/>
            <a:ext cx="3893819" cy="317049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sz="350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>Чекаємо ВАС на заняттях курсу за вибором</a:t>
            </a:r>
            <a:r>
              <a:rPr lang="en-US" sz="35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  <a:t/>
            </a:r>
            <a:br>
              <a:rPr lang="en-US" sz="3500" dirty="0">
                <a:blipFill dpi="0" rotWithShape="1">
                  <a:blip r:embed="rId4"/>
                  <a:srcRect/>
                  <a:tile tx="6350" ty="-127000" sx="65000" sy="64000" flip="none" algn="tl"/>
                </a:blipFill>
              </a:rPr>
            </a:br>
            <a:r>
              <a:rPr lang="en-US" sz="3500">
                <a:solidFill>
                  <a:srgbClr val="FF0000"/>
                </a:solidFill>
              </a:rPr>
              <a:t>"ОСНОВИ наукових досліджень у фармації"</a:t>
            </a:r>
          </a:p>
        </p:txBody>
      </p:sp>
      <p:sp>
        <p:nvSpPr>
          <p:cNvPr id="42" name="Rectangle 48">
            <a:extLst>
              <a:ext uri="{FF2B5EF4-FFF2-40B4-BE49-F238E27FC236}">
                <a16:creationId xmlns="" xmlns:a16="http://schemas.microsoft.com/office/drawing/2014/main" id="{34DBF680-FBD0-4394-A076-AD549E2DB40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91490" y="2631257"/>
            <a:ext cx="3634740" cy="5486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Рисунок 4" descr="Зображення, що містить текст&#10;&#10;Опис створено автоматично">
            <a:extLst>
              <a:ext uri="{FF2B5EF4-FFF2-40B4-BE49-F238E27FC236}">
                <a16:creationId xmlns="" xmlns:a16="http://schemas.microsoft.com/office/drawing/2014/main" id="{D4775FDA-ED8F-4A81-A8A3-1E27E5E2CE8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rcRect l="28370" r="33005"/>
          <a:stretch/>
        </p:blipFill>
        <p:spPr>
          <a:xfrm>
            <a:off x="4434843" y="10"/>
            <a:ext cx="4709157" cy="6857990"/>
          </a:xfrm>
          <a:custGeom>
            <a:avLst/>
            <a:gdLst/>
            <a:ahLst/>
            <a:cxnLst/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</p:spPr>
      </p:pic>
      <p:sp>
        <p:nvSpPr>
          <p:cNvPr id="51" name="Freeform: Shape 50">
            <a:extLst>
              <a:ext uri="{FF2B5EF4-FFF2-40B4-BE49-F238E27FC236}">
                <a16:creationId xmlns="" xmlns:a16="http://schemas.microsoft.com/office/drawing/2014/main" id="{025516A9-A197-45C0-A7C3-D8D04C443D1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434842" y="0"/>
            <a:ext cx="4709158" cy="6858000"/>
          </a:xfrm>
          <a:custGeom>
            <a:avLst/>
            <a:gdLst>
              <a:gd name="connsiteX0" fmla="*/ 45571 w 6278877"/>
              <a:gd name="connsiteY0" fmla="*/ 0 h 6858000"/>
              <a:gd name="connsiteX1" fmla="*/ 6278877 w 6278877"/>
              <a:gd name="connsiteY1" fmla="*/ 0 h 6858000"/>
              <a:gd name="connsiteX2" fmla="*/ 6278877 w 6278877"/>
              <a:gd name="connsiteY2" fmla="*/ 6858000 h 6858000"/>
              <a:gd name="connsiteX3" fmla="*/ 3292307 w 6278877"/>
              <a:gd name="connsiteY3" fmla="*/ 6858000 h 6858000"/>
              <a:gd name="connsiteX4" fmla="*/ 3181525 w 6278877"/>
              <a:gd name="connsiteY4" fmla="*/ 6786980 h 6858000"/>
              <a:gd name="connsiteX5" fmla="*/ 0 w 6278877"/>
              <a:gd name="connsiteY5" fmla="*/ 803252 h 6858000"/>
              <a:gd name="connsiteX6" fmla="*/ 37255 w 6278877"/>
              <a:gd name="connsiteY6" fmla="*/ 654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  <a:blipFill dpi="0" rotWithShape="1">
            <a:blip r:embed="rId8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Рисунок 31" descr="Зображення, що містить знак, малювання&#10;&#10;Опис створено автоматично">
            <a:extLst>
              <a:ext uri="{FF2B5EF4-FFF2-40B4-BE49-F238E27FC236}">
                <a16:creationId xmlns="" xmlns:a16="http://schemas.microsoft.com/office/drawing/2014/main" id="{43FAF726-BF12-4CDC-9EA5-8AD7C37CF4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96615" y="5781870"/>
            <a:ext cx="638827" cy="1004040"/>
          </a:xfrm>
          <a:prstGeom prst="rect">
            <a:avLst/>
          </a:prstGeom>
        </p:spPr>
      </p:pic>
      <p:pic>
        <p:nvPicPr>
          <p:cNvPr id="6" name="Рисунок 6" descr="Cartoon Welcome Hello · Free image on Pixabay">
            <a:extLst>
              <a:ext uri="{FF2B5EF4-FFF2-40B4-BE49-F238E27FC236}">
                <a16:creationId xmlns="" xmlns:a16="http://schemas.microsoft.com/office/drawing/2014/main" id="{0368C4FE-050F-40E3-B867-396140388EA5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5195" y="182632"/>
            <a:ext cx="2743199" cy="2484407"/>
          </a:xfrm>
          <a:prstGeom prst="rect">
            <a:avLst/>
          </a:prstGeom>
        </p:spPr>
      </p:pic>
      <p:pic>
        <p:nvPicPr>
          <p:cNvPr id="7" name="Рисунок 7" descr="Welcome Heart Blue Free Stock Photo - Public Domain Pictures">
            <a:extLst>
              <a:ext uri="{FF2B5EF4-FFF2-40B4-BE49-F238E27FC236}">
                <a16:creationId xmlns="" xmlns:a16="http://schemas.microsoft.com/office/drawing/2014/main" id="{E80BAEA6-F50B-46BB-BC63-1E332B7814A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5195" y="229771"/>
            <a:ext cx="2743199" cy="21187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3894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434</Words>
  <Application>Microsoft Office PowerPoint</Application>
  <PresentationFormat>Экран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Wood Type</vt:lpstr>
      <vt:lpstr>Основи наукових досліджень у фармації</vt:lpstr>
      <vt:lpstr>Викладачі курсу «Основи наукових досліджень у фармації»</vt:lpstr>
      <vt:lpstr>Кому Варто записатись на цей курс?</vt:lpstr>
      <vt:lpstr>Цілі та мета курсу «Основи наукових досліджень у фармації»</vt:lpstr>
      <vt:lpstr>Зміст курсу</vt:lpstr>
      <vt:lpstr>В РЕЗУЛЬТАТІ НАВЧАННЯ ВИ БУДЕТЕ</vt:lpstr>
      <vt:lpstr>Під час навчання використовуються</vt:lpstr>
      <vt:lpstr>Чекаємо ВАС на заняттях курсу за вибором "ОСНОВИ наукових досліджень у фармації"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Основи наукових досліджень у фармації</dc:title>
  <dc:creator>user</dc:creator>
  <cp:lastModifiedBy>user</cp:lastModifiedBy>
  <cp:revision>567</cp:revision>
  <dcterms:created xsi:type="dcterms:W3CDTF">2020-12-12T12:19:43Z</dcterms:created>
  <dcterms:modified xsi:type="dcterms:W3CDTF">2020-12-18T11:00:02Z</dcterms:modified>
</cp:coreProperties>
</file>