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56" r:id="rId3"/>
    <p:sldId id="270" r:id="rId4"/>
    <p:sldId id="271" r:id="rId5"/>
    <p:sldId id="272" r:id="rId6"/>
    <p:sldId id="257" r:id="rId7"/>
    <p:sldId id="258" r:id="rId8"/>
    <p:sldId id="259" r:id="rId9"/>
    <p:sldId id="262" r:id="rId10"/>
    <p:sldId id="260" r:id="rId11"/>
    <p:sldId id="261" r:id="rId12"/>
    <p:sldId id="263" r:id="rId13"/>
    <p:sldId id="264" r:id="rId14"/>
    <p:sldId id="265" r:id="rId15"/>
    <p:sldId id="266" r:id="rId16"/>
    <p:sldId id="267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6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592974-C068-4C0F-8B0F-6B100DC3A5FA}" type="doc">
      <dgm:prSet loTypeId="urn:microsoft.com/office/officeart/2005/8/layout/radial5" loCatId="cycle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71D70F-8D0F-4B59-9E00-9AADE1A7E81B}">
      <dgm:prSet/>
      <dgm:spPr/>
      <dgm:t>
        <a:bodyPr/>
        <a:lstStyle/>
        <a:p>
          <a:pPr rtl="0"/>
          <a:r>
            <a:rPr lang="uk-UA" dirty="0" smtClean="0"/>
            <a:t>Клініка</a:t>
          </a:r>
          <a:endParaRPr lang="ru-RU" dirty="0"/>
        </a:p>
      </dgm:t>
    </dgm:pt>
    <dgm:pt modelId="{109DDC74-35E7-4AD0-8866-01CB7E03A1B8}" type="parTrans" cxnId="{E0C6AB0F-D2E1-4D27-A138-CFCAAEBB0751}">
      <dgm:prSet/>
      <dgm:spPr/>
      <dgm:t>
        <a:bodyPr/>
        <a:lstStyle/>
        <a:p>
          <a:endParaRPr lang="ru-RU"/>
        </a:p>
      </dgm:t>
    </dgm:pt>
    <dgm:pt modelId="{0E3CCA22-F9A4-4877-94B1-CDF0E68A2B94}" type="sibTrans" cxnId="{E0C6AB0F-D2E1-4D27-A138-CFCAAEBB0751}">
      <dgm:prSet/>
      <dgm:spPr/>
      <dgm:t>
        <a:bodyPr/>
        <a:lstStyle/>
        <a:p>
          <a:endParaRPr lang="ru-RU"/>
        </a:p>
      </dgm:t>
    </dgm:pt>
    <dgm:pt modelId="{945B7333-21A9-4B68-A7FE-C8970C92E8A9}" type="pres">
      <dgm:prSet presAssocID="{93592974-C068-4C0F-8B0F-6B100DC3A5F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DAFBFB-0A2A-4B2E-8A3B-0CD19068B8F6}" type="pres">
      <dgm:prSet presAssocID="{0C71D70F-8D0F-4B59-9E00-9AADE1A7E81B}" presName="centerShape" presStyleLbl="node0" presStyleIdx="0" presStyleCnt="1" custLinFactNeighborX="-7" custLinFactNeighborY="378"/>
      <dgm:spPr/>
      <dgm:t>
        <a:bodyPr/>
        <a:lstStyle/>
        <a:p>
          <a:endParaRPr lang="ru-RU"/>
        </a:p>
      </dgm:t>
    </dgm:pt>
  </dgm:ptLst>
  <dgm:cxnLst>
    <dgm:cxn modelId="{7F7041F3-7EC9-47CE-9F37-B776680CB07E}" type="presOf" srcId="{93592974-C068-4C0F-8B0F-6B100DC3A5FA}" destId="{945B7333-21A9-4B68-A7FE-C8970C92E8A9}" srcOrd="0" destOrd="0" presId="urn:microsoft.com/office/officeart/2005/8/layout/radial5"/>
    <dgm:cxn modelId="{E0C6AB0F-D2E1-4D27-A138-CFCAAEBB0751}" srcId="{93592974-C068-4C0F-8B0F-6B100DC3A5FA}" destId="{0C71D70F-8D0F-4B59-9E00-9AADE1A7E81B}" srcOrd="0" destOrd="0" parTransId="{109DDC74-35E7-4AD0-8866-01CB7E03A1B8}" sibTransId="{0E3CCA22-F9A4-4877-94B1-CDF0E68A2B94}"/>
    <dgm:cxn modelId="{E0D66244-293F-4778-8A95-010FE2AE4BAA}" type="presOf" srcId="{0C71D70F-8D0F-4B59-9E00-9AADE1A7E81B}" destId="{F4DAFBFB-0A2A-4B2E-8A3B-0CD19068B8F6}" srcOrd="0" destOrd="0" presId="urn:microsoft.com/office/officeart/2005/8/layout/radial5"/>
    <dgm:cxn modelId="{C2E7E72A-44CC-4DD0-AD5B-DCD3C583CD62}" type="presParOf" srcId="{945B7333-21A9-4B68-A7FE-C8970C92E8A9}" destId="{F4DAFBFB-0A2A-4B2E-8A3B-0CD19068B8F6}" srcOrd="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07F62E-AED2-47A9-9C1D-6B9EC63FCF2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B975E3-DBE0-4528-B469-2573DD3A89B1}">
      <dgm:prSet phldrT="[Текст]"/>
      <dgm:spPr/>
      <dgm:t>
        <a:bodyPr/>
        <a:lstStyle/>
        <a:p>
          <a:r>
            <a:rPr lang="uk-UA" dirty="0" smtClean="0"/>
            <a:t>Катаральна</a:t>
          </a:r>
          <a:endParaRPr lang="ru-RU" dirty="0"/>
        </a:p>
      </dgm:t>
    </dgm:pt>
    <dgm:pt modelId="{0052493E-FB75-4715-8DE7-76B475D3047E}" type="parTrans" cxnId="{FCE54892-4FCC-4867-B404-F96D91394AC6}">
      <dgm:prSet/>
      <dgm:spPr/>
      <dgm:t>
        <a:bodyPr/>
        <a:lstStyle/>
        <a:p>
          <a:endParaRPr lang="ru-RU"/>
        </a:p>
      </dgm:t>
    </dgm:pt>
    <dgm:pt modelId="{952462BB-06A2-4FD1-A027-91D4B7C68014}" type="sibTrans" cxnId="{FCE54892-4FCC-4867-B404-F96D91394AC6}">
      <dgm:prSet/>
      <dgm:spPr/>
      <dgm:t>
        <a:bodyPr/>
        <a:lstStyle/>
        <a:p>
          <a:endParaRPr lang="ru-RU"/>
        </a:p>
      </dgm:t>
    </dgm:pt>
    <dgm:pt modelId="{2861A1BF-3149-4486-A1D4-5DA65D577BC7}">
      <dgm:prSet phldrT="[Текст]"/>
      <dgm:spPr/>
      <dgm:t>
        <a:bodyPr/>
        <a:lstStyle/>
        <a:p>
          <a:r>
            <a:rPr lang="uk-UA" dirty="0" smtClean="0"/>
            <a:t>Гіпертрофічна</a:t>
          </a:r>
          <a:endParaRPr lang="ru-RU" dirty="0"/>
        </a:p>
      </dgm:t>
    </dgm:pt>
    <dgm:pt modelId="{0CDEA1A4-ACCD-4D63-9722-35F88920CCB4}" type="parTrans" cxnId="{F468EA30-9706-471A-9D92-80863A430544}">
      <dgm:prSet/>
      <dgm:spPr/>
      <dgm:t>
        <a:bodyPr/>
        <a:lstStyle/>
        <a:p>
          <a:endParaRPr lang="ru-RU"/>
        </a:p>
      </dgm:t>
    </dgm:pt>
    <dgm:pt modelId="{BA7653ED-08FE-4BAA-93C1-645CE6569B67}" type="sibTrans" cxnId="{F468EA30-9706-471A-9D92-80863A430544}">
      <dgm:prSet/>
      <dgm:spPr/>
      <dgm:t>
        <a:bodyPr/>
        <a:lstStyle/>
        <a:p>
          <a:endParaRPr lang="ru-RU"/>
        </a:p>
      </dgm:t>
    </dgm:pt>
    <dgm:pt modelId="{C9D60791-B129-4E55-B7E7-AB8BBA5CC5DA}">
      <dgm:prSet phldrT="[Текст]"/>
      <dgm:spPr/>
      <dgm:t>
        <a:bodyPr/>
        <a:lstStyle/>
        <a:p>
          <a:r>
            <a:rPr lang="uk-UA" dirty="0" smtClean="0"/>
            <a:t>Атрофічна</a:t>
          </a:r>
          <a:endParaRPr lang="ru-RU" dirty="0"/>
        </a:p>
      </dgm:t>
    </dgm:pt>
    <dgm:pt modelId="{BABFFA79-A409-4EF9-B347-BD7FA3AA7FD8}" type="parTrans" cxnId="{B9CEF96E-1CB9-486C-82EA-E9ADB252558A}">
      <dgm:prSet/>
      <dgm:spPr/>
      <dgm:t>
        <a:bodyPr/>
        <a:lstStyle/>
        <a:p>
          <a:endParaRPr lang="ru-RU"/>
        </a:p>
      </dgm:t>
    </dgm:pt>
    <dgm:pt modelId="{4963FE78-32CB-4AB8-81A2-2191AB3F9B81}" type="sibTrans" cxnId="{B9CEF96E-1CB9-486C-82EA-E9ADB252558A}">
      <dgm:prSet/>
      <dgm:spPr/>
      <dgm:t>
        <a:bodyPr/>
        <a:lstStyle/>
        <a:p>
          <a:endParaRPr lang="ru-RU"/>
        </a:p>
      </dgm:t>
    </dgm:pt>
    <dgm:pt modelId="{A4E91682-EEC0-42DE-BEB3-E34FB9D8E1FA}" type="pres">
      <dgm:prSet presAssocID="{6507F62E-AED2-47A9-9C1D-6B9EC63FCF2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833995-B797-426A-913D-41F2822866A2}" type="pres">
      <dgm:prSet presAssocID="{E9B975E3-DBE0-4528-B469-2573DD3A89B1}" presName="parentLin" presStyleCnt="0"/>
      <dgm:spPr/>
    </dgm:pt>
    <dgm:pt modelId="{D1E7133F-FB38-444C-A3A7-D6F162D3F1D3}" type="pres">
      <dgm:prSet presAssocID="{E9B975E3-DBE0-4528-B469-2573DD3A89B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9EEF3F2-8160-44E4-B595-3CD18C17A401}" type="pres">
      <dgm:prSet presAssocID="{E9B975E3-DBE0-4528-B469-2573DD3A89B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624729-6AA9-4A03-BC74-91437CA3EAC3}" type="pres">
      <dgm:prSet presAssocID="{E9B975E3-DBE0-4528-B469-2573DD3A89B1}" presName="negativeSpace" presStyleCnt="0"/>
      <dgm:spPr/>
    </dgm:pt>
    <dgm:pt modelId="{9EAF8DDA-59A2-4977-8DF2-459DAE7C9042}" type="pres">
      <dgm:prSet presAssocID="{E9B975E3-DBE0-4528-B469-2573DD3A89B1}" presName="childText" presStyleLbl="conFgAcc1" presStyleIdx="0" presStyleCnt="3">
        <dgm:presLayoutVars>
          <dgm:bulletEnabled val="1"/>
        </dgm:presLayoutVars>
      </dgm:prSet>
      <dgm:spPr/>
    </dgm:pt>
    <dgm:pt modelId="{5E5F4592-99A2-414C-8D7E-663239C726BA}" type="pres">
      <dgm:prSet presAssocID="{952462BB-06A2-4FD1-A027-91D4B7C68014}" presName="spaceBetweenRectangles" presStyleCnt="0"/>
      <dgm:spPr/>
    </dgm:pt>
    <dgm:pt modelId="{3411AD28-DC2E-4FFE-AF70-2A96AE8AFEAD}" type="pres">
      <dgm:prSet presAssocID="{2861A1BF-3149-4486-A1D4-5DA65D577BC7}" presName="parentLin" presStyleCnt="0"/>
      <dgm:spPr/>
    </dgm:pt>
    <dgm:pt modelId="{C1AC8B97-7C5A-4697-B436-425A8533436E}" type="pres">
      <dgm:prSet presAssocID="{2861A1BF-3149-4486-A1D4-5DA65D577BC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85AE28F-840C-41D8-A451-84A0072D0813}" type="pres">
      <dgm:prSet presAssocID="{2861A1BF-3149-4486-A1D4-5DA65D577BC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879EAD-C8E3-4492-8DD1-461C206BDB07}" type="pres">
      <dgm:prSet presAssocID="{2861A1BF-3149-4486-A1D4-5DA65D577BC7}" presName="negativeSpace" presStyleCnt="0"/>
      <dgm:spPr/>
    </dgm:pt>
    <dgm:pt modelId="{2C848CD2-3D39-4DED-AA99-BC66EAE3C52C}" type="pres">
      <dgm:prSet presAssocID="{2861A1BF-3149-4486-A1D4-5DA65D577BC7}" presName="childText" presStyleLbl="conFgAcc1" presStyleIdx="1" presStyleCnt="3">
        <dgm:presLayoutVars>
          <dgm:bulletEnabled val="1"/>
        </dgm:presLayoutVars>
      </dgm:prSet>
      <dgm:spPr/>
    </dgm:pt>
    <dgm:pt modelId="{F42D1725-CACA-4905-A824-3FD4A54247E5}" type="pres">
      <dgm:prSet presAssocID="{BA7653ED-08FE-4BAA-93C1-645CE6569B67}" presName="spaceBetweenRectangles" presStyleCnt="0"/>
      <dgm:spPr/>
    </dgm:pt>
    <dgm:pt modelId="{C50F47B2-F935-422D-B402-CA75CAB42C41}" type="pres">
      <dgm:prSet presAssocID="{C9D60791-B129-4E55-B7E7-AB8BBA5CC5DA}" presName="parentLin" presStyleCnt="0"/>
      <dgm:spPr/>
    </dgm:pt>
    <dgm:pt modelId="{C20129CD-7557-4769-A84E-FDA30EB16863}" type="pres">
      <dgm:prSet presAssocID="{C9D60791-B129-4E55-B7E7-AB8BBA5CC5DA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AD1E1779-D52E-4337-9041-414F4FB44461}" type="pres">
      <dgm:prSet presAssocID="{C9D60791-B129-4E55-B7E7-AB8BBA5CC5D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F71382-3F13-4E90-8A6C-71AB253CAF80}" type="pres">
      <dgm:prSet presAssocID="{C9D60791-B129-4E55-B7E7-AB8BBA5CC5DA}" presName="negativeSpace" presStyleCnt="0"/>
      <dgm:spPr/>
    </dgm:pt>
    <dgm:pt modelId="{158C54D9-B46C-417D-8F65-A9651A87A7BA}" type="pres">
      <dgm:prSet presAssocID="{C9D60791-B129-4E55-B7E7-AB8BBA5CC5D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3F353C9-5AF6-4066-B233-77C82F03C16F}" type="presOf" srcId="{C9D60791-B129-4E55-B7E7-AB8BBA5CC5DA}" destId="{AD1E1779-D52E-4337-9041-414F4FB44461}" srcOrd="1" destOrd="0" presId="urn:microsoft.com/office/officeart/2005/8/layout/list1"/>
    <dgm:cxn modelId="{32CCB09B-9D8D-47A3-A006-A9AA6DA96961}" type="presOf" srcId="{2861A1BF-3149-4486-A1D4-5DA65D577BC7}" destId="{C1AC8B97-7C5A-4697-B436-425A8533436E}" srcOrd="0" destOrd="0" presId="urn:microsoft.com/office/officeart/2005/8/layout/list1"/>
    <dgm:cxn modelId="{BD0933A3-BD31-409B-A9C3-1BC773ABEE07}" type="presOf" srcId="{C9D60791-B129-4E55-B7E7-AB8BBA5CC5DA}" destId="{C20129CD-7557-4769-A84E-FDA30EB16863}" srcOrd="0" destOrd="0" presId="urn:microsoft.com/office/officeart/2005/8/layout/list1"/>
    <dgm:cxn modelId="{2D6F85EF-A3D2-44ED-8054-66735F2F97C2}" type="presOf" srcId="{E9B975E3-DBE0-4528-B469-2573DD3A89B1}" destId="{A9EEF3F2-8160-44E4-B595-3CD18C17A401}" srcOrd="1" destOrd="0" presId="urn:microsoft.com/office/officeart/2005/8/layout/list1"/>
    <dgm:cxn modelId="{FCE54892-4FCC-4867-B404-F96D91394AC6}" srcId="{6507F62E-AED2-47A9-9C1D-6B9EC63FCF26}" destId="{E9B975E3-DBE0-4528-B469-2573DD3A89B1}" srcOrd="0" destOrd="0" parTransId="{0052493E-FB75-4715-8DE7-76B475D3047E}" sibTransId="{952462BB-06A2-4FD1-A027-91D4B7C68014}"/>
    <dgm:cxn modelId="{F468EA30-9706-471A-9D92-80863A430544}" srcId="{6507F62E-AED2-47A9-9C1D-6B9EC63FCF26}" destId="{2861A1BF-3149-4486-A1D4-5DA65D577BC7}" srcOrd="1" destOrd="0" parTransId="{0CDEA1A4-ACCD-4D63-9722-35F88920CCB4}" sibTransId="{BA7653ED-08FE-4BAA-93C1-645CE6569B67}"/>
    <dgm:cxn modelId="{B9CEF96E-1CB9-486C-82EA-E9ADB252558A}" srcId="{6507F62E-AED2-47A9-9C1D-6B9EC63FCF26}" destId="{C9D60791-B129-4E55-B7E7-AB8BBA5CC5DA}" srcOrd="2" destOrd="0" parTransId="{BABFFA79-A409-4EF9-B347-BD7FA3AA7FD8}" sibTransId="{4963FE78-32CB-4AB8-81A2-2191AB3F9B81}"/>
    <dgm:cxn modelId="{8416384F-CBF0-4AA3-8292-5A0E14C3E4CC}" type="presOf" srcId="{2861A1BF-3149-4486-A1D4-5DA65D577BC7}" destId="{A85AE28F-840C-41D8-A451-84A0072D0813}" srcOrd="1" destOrd="0" presId="urn:microsoft.com/office/officeart/2005/8/layout/list1"/>
    <dgm:cxn modelId="{C145550F-CA0B-452F-8B7B-953EB435C44A}" type="presOf" srcId="{E9B975E3-DBE0-4528-B469-2573DD3A89B1}" destId="{D1E7133F-FB38-444C-A3A7-D6F162D3F1D3}" srcOrd="0" destOrd="0" presId="urn:microsoft.com/office/officeart/2005/8/layout/list1"/>
    <dgm:cxn modelId="{CEBA1656-1721-4783-A465-7BFA9ED974A0}" type="presOf" srcId="{6507F62E-AED2-47A9-9C1D-6B9EC63FCF26}" destId="{A4E91682-EEC0-42DE-BEB3-E34FB9D8E1FA}" srcOrd="0" destOrd="0" presId="urn:microsoft.com/office/officeart/2005/8/layout/list1"/>
    <dgm:cxn modelId="{3CEDECEF-AD42-43BC-A7B5-F04C8EA9EFED}" type="presParOf" srcId="{A4E91682-EEC0-42DE-BEB3-E34FB9D8E1FA}" destId="{D1833995-B797-426A-913D-41F2822866A2}" srcOrd="0" destOrd="0" presId="urn:microsoft.com/office/officeart/2005/8/layout/list1"/>
    <dgm:cxn modelId="{7C60A086-022F-455D-B19F-EBF377772302}" type="presParOf" srcId="{D1833995-B797-426A-913D-41F2822866A2}" destId="{D1E7133F-FB38-444C-A3A7-D6F162D3F1D3}" srcOrd="0" destOrd="0" presId="urn:microsoft.com/office/officeart/2005/8/layout/list1"/>
    <dgm:cxn modelId="{78B4CF8F-6F1D-45E1-9C4C-DE638498A1FD}" type="presParOf" srcId="{D1833995-B797-426A-913D-41F2822866A2}" destId="{A9EEF3F2-8160-44E4-B595-3CD18C17A401}" srcOrd="1" destOrd="0" presId="urn:microsoft.com/office/officeart/2005/8/layout/list1"/>
    <dgm:cxn modelId="{39A3365E-3132-41C7-A2B2-00D52B7BA805}" type="presParOf" srcId="{A4E91682-EEC0-42DE-BEB3-E34FB9D8E1FA}" destId="{A1624729-6AA9-4A03-BC74-91437CA3EAC3}" srcOrd="1" destOrd="0" presId="urn:microsoft.com/office/officeart/2005/8/layout/list1"/>
    <dgm:cxn modelId="{E926EECF-78F0-4F58-BAF2-011717ECE6C7}" type="presParOf" srcId="{A4E91682-EEC0-42DE-BEB3-E34FB9D8E1FA}" destId="{9EAF8DDA-59A2-4977-8DF2-459DAE7C9042}" srcOrd="2" destOrd="0" presId="urn:microsoft.com/office/officeart/2005/8/layout/list1"/>
    <dgm:cxn modelId="{35DBB704-29CB-4EB9-846E-3B9C886B4FB8}" type="presParOf" srcId="{A4E91682-EEC0-42DE-BEB3-E34FB9D8E1FA}" destId="{5E5F4592-99A2-414C-8D7E-663239C726BA}" srcOrd="3" destOrd="0" presId="urn:microsoft.com/office/officeart/2005/8/layout/list1"/>
    <dgm:cxn modelId="{5EFAC75B-C517-447F-8086-36A711F7087B}" type="presParOf" srcId="{A4E91682-EEC0-42DE-BEB3-E34FB9D8E1FA}" destId="{3411AD28-DC2E-4FFE-AF70-2A96AE8AFEAD}" srcOrd="4" destOrd="0" presId="urn:microsoft.com/office/officeart/2005/8/layout/list1"/>
    <dgm:cxn modelId="{439B6BD5-AAD1-44AF-8028-FD76090789C7}" type="presParOf" srcId="{3411AD28-DC2E-4FFE-AF70-2A96AE8AFEAD}" destId="{C1AC8B97-7C5A-4697-B436-425A8533436E}" srcOrd="0" destOrd="0" presId="urn:microsoft.com/office/officeart/2005/8/layout/list1"/>
    <dgm:cxn modelId="{B1D05B54-74ED-4AEB-9338-E484FC6E3727}" type="presParOf" srcId="{3411AD28-DC2E-4FFE-AF70-2A96AE8AFEAD}" destId="{A85AE28F-840C-41D8-A451-84A0072D0813}" srcOrd="1" destOrd="0" presId="urn:microsoft.com/office/officeart/2005/8/layout/list1"/>
    <dgm:cxn modelId="{B3823397-C118-4AC6-8FD1-2CFF3C4317BF}" type="presParOf" srcId="{A4E91682-EEC0-42DE-BEB3-E34FB9D8E1FA}" destId="{64879EAD-C8E3-4492-8DD1-461C206BDB07}" srcOrd="5" destOrd="0" presId="urn:microsoft.com/office/officeart/2005/8/layout/list1"/>
    <dgm:cxn modelId="{98C32178-A8DF-4CFB-99AF-9C3EF9A06082}" type="presParOf" srcId="{A4E91682-EEC0-42DE-BEB3-E34FB9D8E1FA}" destId="{2C848CD2-3D39-4DED-AA99-BC66EAE3C52C}" srcOrd="6" destOrd="0" presId="urn:microsoft.com/office/officeart/2005/8/layout/list1"/>
    <dgm:cxn modelId="{C1DCA9E2-DE7E-4243-979F-10213F4D03FD}" type="presParOf" srcId="{A4E91682-EEC0-42DE-BEB3-E34FB9D8E1FA}" destId="{F42D1725-CACA-4905-A824-3FD4A54247E5}" srcOrd="7" destOrd="0" presId="urn:microsoft.com/office/officeart/2005/8/layout/list1"/>
    <dgm:cxn modelId="{43B1F879-F66D-45C4-BEFB-179DEF9794CF}" type="presParOf" srcId="{A4E91682-EEC0-42DE-BEB3-E34FB9D8E1FA}" destId="{C50F47B2-F935-422D-B402-CA75CAB42C41}" srcOrd="8" destOrd="0" presId="urn:microsoft.com/office/officeart/2005/8/layout/list1"/>
    <dgm:cxn modelId="{5B5AA906-5A88-4128-AD48-E7186215511E}" type="presParOf" srcId="{C50F47B2-F935-422D-B402-CA75CAB42C41}" destId="{C20129CD-7557-4769-A84E-FDA30EB16863}" srcOrd="0" destOrd="0" presId="urn:microsoft.com/office/officeart/2005/8/layout/list1"/>
    <dgm:cxn modelId="{A59A726D-9097-482C-A39C-7DADD30819B9}" type="presParOf" srcId="{C50F47B2-F935-422D-B402-CA75CAB42C41}" destId="{AD1E1779-D52E-4337-9041-414F4FB44461}" srcOrd="1" destOrd="0" presId="urn:microsoft.com/office/officeart/2005/8/layout/list1"/>
    <dgm:cxn modelId="{94ADA388-6840-46C5-B462-61E6A1EC4B45}" type="presParOf" srcId="{A4E91682-EEC0-42DE-BEB3-E34FB9D8E1FA}" destId="{EDF71382-3F13-4E90-8A6C-71AB253CAF80}" srcOrd="9" destOrd="0" presId="urn:microsoft.com/office/officeart/2005/8/layout/list1"/>
    <dgm:cxn modelId="{85B4890D-398A-4382-A413-1D2F093E27CB}" type="presParOf" srcId="{A4E91682-EEC0-42DE-BEB3-E34FB9D8E1FA}" destId="{158C54D9-B46C-417D-8F65-A9651A87A7B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DAFBFB-0A2A-4B2E-8A3B-0CD19068B8F6}">
      <dsp:nvSpPr>
        <dsp:cNvPr id="0" name=""/>
        <dsp:cNvSpPr/>
      </dsp:nvSpPr>
      <dsp:spPr>
        <a:xfrm>
          <a:off x="2195275" y="773"/>
          <a:ext cx="2663522" cy="26635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Клініка</a:t>
          </a:r>
          <a:endParaRPr lang="ru-RU" sz="4300" kern="1200" dirty="0"/>
        </a:p>
      </dsp:txBody>
      <dsp:txXfrm>
        <a:off x="2585339" y="390837"/>
        <a:ext cx="1883394" cy="18833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AF8DDA-59A2-4977-8DF2-459DAE7C9042}">
      <dsp:nvSpPr>
        <dsp:cNvPr id="0" name=""/>
        <dsp:cNvSpPr/>
      </dsp:nvSpPr>
      <dsp:spPr>
        <a:xfrm>
          <a:off x="0" y="46401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EEF3F2-8160-44E4-B595-3CD18C17A401}">
      <dsp:nvSpPr>
        <dsp:cNvPr id="0" name=""/>
        <dsp:cNvSpPr/>
      </dsp:nvSpPr>
      <dsp:spPr>
        <a:xfrm>
          <a:off x="304800" y="6459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Катаральна</a:t>
          </a:r>
          <a:endParaRPr lang="ru-RU" sz="3100" kern="1200" dirty="0"/>
        </a:p>
      </dsp:txBody>
      <dsp:txXfrm>
        <a:off x="349472" y="51131"/>
        <a:ext cx="4177856" cy="825776"/>
      </dsp:txXfrm>
    </dsp:sp>
    <dsp:sp modelId="{2C848CD2-3D39-4DED-AA99-BC66EAE3C52C}">
      <dsp:nvSpPr>
        <dsp:cNvPr id="0" name=""/>
        <dsp:cNvSpPr/>
      </dsp:nvSpPr>
      <dsp:spPr>
        <a:xfrm>
          <a:off x="0" y="187017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5AE28F-840C-41D8-A451-84A0072D0813}">
      <dsp:nvSpPr>
        <dsp:cNvPr id="0" name=""/>
        <dsp:cNvSpPr/>
      </dsp:nvSpPr>
      <dsp:spPr>
        <a:xfrm>
          <a:off x="304800" y="1412619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Гіпертрофічна</a:t>
          </a:r>
          <a:endParaRPr lang="ru-RU" sz="3100" kern="1200" dirty="0"/>
        </a:p>
      </dsp:txBody>
      <dsp:txXfrm>
        <a:off x="349472" y="1457291"/>
        <a:ext cx="4177856" cy="825776"/>
      </dsp:txXfrm>
    </dsp:sp>
    <dsp:sp modelId="{158C54D9-B46C-417D-8F65-A9651A87A7BA}">
      <dsp:nvSpPr>
        <dsp:cNvPr id="0" name=""/>
        <dsp:cNvSpPr/>
      </dsp:nvSpPr>
      <dsp:spPr>
        <a:xfrm>
          <a:off x="0" y="3276340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1E1779-D52E-4337-9041-414F4FB44461}">
      <dsp:nvSpPr>
        <dsp:cNvPr id="0" name=""/>
        <dsp:cNvSpPr/>
      </dsp:nvSpPr>
      <dsp:spPr>
        <a:xfrm>
          <a:off x="304800" y="2818780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Атрофічна</a:t>
          </a:r>
          <a:endParaRPr lang="ru-RU" sz="3100" kern="1200" dirty="0"/>
        </a:p>
      </dsp:txBody>
      <dsp:txXfrm>
        <a:off x="349472" y="2863452"/>
        <a:ext cx="4177856" cy="825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00000">
              <a:schemeClr val="accent3">
                <a:lumMod val="32000"/>
                <a:alpha val="8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6E30100-D80C-486D-83BD-7FD6D55521EB}" type="datetimeFigureOut">
              <a:rPr lang="ru-RU" smtClean="0"/>
              <a:t>14.11.2016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4932A888-6209-4AEA-A159-76FF65E0D2C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543800" cy="1524000"/>
          </a:xfrm>
        </p:spPr>
        <p:txBody>
          <a:bodyPr/>
          <a:lstStyle/>
          <a:p>
            <a:r>
              <a:rPr lang="uk-UA" sz="5800" dirty="0" smtClean="0"/>
              <a:t>Захворювання гортані</a:t>
            </a:r>
            <a:endParaRPr lang="ru-RU" sz="5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7904" y="4365104"/>
            <a:ext cx="4608512" cy="1349896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Виконала: студентка 4 курсу, стоматологічного </a:t>
            </a:r>
            <a:r>
              <a:rPr lang="uk-UA" dirty="0" err="1" smtClean="0"/>
              <a:t>ф-ту</a:t>
            </a:r>
            <a:r>
              <a:rPr lang="uk-UA" dirty="0" smtClean="0"/>
              <a:t>, 46-б група</a:t>
            </a:r>
          </a:p>
          <a:p>
            <a:r>
              <a:rPr lang="uk-UA" dirty="0" err="1" smtClean="0"/>
              <a:t>Добровенко</a:t>
            </a:r>
            <a:r>
              <a:rPr lang="uk-UA" dirty="0" smtClean="0"/>
              <a:t> М.А.</a:t>
            </a:r>
          </a:p>
          <a:p>
            <a:r>
              <a:rPr lang="uk-UA" dirty="0" smtClean="0"/>
              <a:t>Викладач: </a:t>
            </a:r>
            <a:r>
              <a:rPr lang="uk-UA" dirty="0" err="1" smtClean="0"/>
              <a:t>Лобко</a:t>
            </a:r>
            <a:r>
              <a:rPr lang="uk-UA" dirty="0" smtClean="0"/>
              <a:t> К.А.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322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120174"/>
            <a:ext cx="7704856" cy="3672408"/>
          </a:xfrm>
        </p:spPr>
        <p:txBody>
          <a:bodyPr/>
          <a:lstStyle/>
          <a:p>
            <a:r>
              <a:rPr lang="uk-UA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Ларингіт</a:t>
            </a:r>
            <a:r>
              <a:rPr lang="uk-UA" sz="6000" dirty="0" smtClean="0">
                <a:latin typeface="+mn-lt"/>
              </a:rPr>
              <a:t> </a:t>
            </a:r>
            <a:r>
              <a:rPr lang="uk-UA" sz="4400" dirty="0" smtClean="0">
                <a:latin typeface="+mn-lt"/>
              </a:rPr>
              <a:t>(</a:t>
            </a:r>
            <a:r>
              <a:rPr lang="en-US" sz="4400" dirty="0" smtClean="0">
                <a:latin typeface="+mn-lt"/>
              </a:rPr>
              <a:t>laryngitis</a:t>
            </a:r>
            <a:r>
              <a:rPr lang="ru-RU" sz="4400" dirty="0" smtClean="0">
                <a:latin typeface="+mn-lt"/>
              </a:rPr>
              <a:t>;</a:t>
            </a:r>
            <a:r>
              <a:rPr lang="uk-UA" sz="4400" dirty="0" smtClean="0">
                <a:latin typeface="+mn-lt"/>
              </a:rPr>
              <a:t> </a:t>
            </a:r>
            <a:r>
              <a:rPr lang="en-US" sz="4400" dirty="0" smtClean="0">
                <a:latin typeface="+mn-lt"/>
              </a:rPr>
              <a:t>larynx</a:t>
            </a:r>
            <a:r>
              <a:rPr lang="ru-RU" sz="4400" dirty="0" smtClean="0">
                <a:latin typeface="+mn-lt"/>
              </a:rPr>
              <a:t>,</a:t>
            </a:r>
            <a:r>
              <a:rPr lang="en-US" sz="4400" dirty="0" smtClean="0">
                <a:latin typeface="+mn-lt"/>
              </a:rPr>
              <a:t> </a:t>
            </a:r>
            <a:r>
              <a:rPr lang="en-US" sz="4400" dirty="0" err="1" smtClean="0">
                <a:latin typeface="+mn-lt"/>
              </a:rPr>
              <a:t>laryngos</a:t>
            </a:r>
            <a:r>
              <a:rPr lang="en-US" sz="4400" dirty="0" smtClean="0">
                <a:latin typeface="+mn-lt"/>
              </a:rPr>
              <a:t>-</a:t>
            </a:r>
            <a:r>
              <a:rPr lang="uk-UA" sz="4400" dirty="0" smtClean="0">
                <a:latin typeface="+mn-lt"/>
              </a:rPr>
              <a:t>гортань + </a:t>
            </a:r>
            <a:r>
              <a:rPr lang="en-US" sz="4400" dirty="0" err="1" smtClean="0">
                <a:latin typeface="+mn-lt"/>
              </a:rPr>
              <a:t>itis</a:t>
            </a:r>
            <a:r>
              <a:rPr lang="en-US" sz="4400" dirty="0" smtClean="0">
                <a:latin typeface="+mn-lt"/>
              </a:rPr>
              <a:t>)</a:t>
            </a:r>
            <a:r>
              <a:rPr lang="uk-UA" sz="4400" dirty="0">
                <a:latin typeface="+mn-lt"/>
              </a:rPr>
              <a:t> </a:t>
            </a:r>
            <a:r>
              <a:rPr lang="uk-UA" sz="4400" dirty="0" smtClean="0">
                <a:latin typeface="+mn-lt"/>
              </a:rPr>
              <a:t>– запалення слизової оболонки</a:t>
            </a:r>
            <a:r>
              <a:rPr lang="en-US" sz="4400" dirty="0" smtClean="0">
                <a:latin typeface="+mn-lt"/>
              </a:rPr>
              <a:t> </a:t>
            </a:r>
            <a:r>
              <a:rPr lang="uk-UA" sz="4400" dirty="0" smtClean="0">
                <a:latin typeface="+mn-lt"/>
              </a:rPr>
              <a:t>гортані.</a:t>
            </a:r>
            <a:r>
              <a:rPr lang="en-US" sz="4400" dirty="0" smtClean="0">
                <a:latin typeface="+mn-lt"/>
              </a:rPr>
              <a:t> </a:t>
            </a:r>
            <a:r>
              <a:rPr lang="uk-UA" sz="4400" dirty="0" smtClean="0">
                <a:latin typeface="+mn-lt"/>
              </a:rPr>
              <a:t>Розрізняють гострий і </a:t>
            </a:r>
            <a:r>
              <a:rPr lang="uk-UA" sz="4400" dirty="0" err="1" smtClean="0">
                <a:latin typeface="+mn-lt"/>
              </a:rPr>
              <a:t>хроніний</a:t>
            </a:r>
            <a:r>
              <a:rPr lang="uk-UA" sz="4400" dirty="0" smtClean="0">
                <a:latin typeface="+mn-lt"/>
              </a:rPr>
              <a:t>.</a:t>
            </a:r>
            <a:endParaRPr lang="ru-RU" sz="4400" dirty="0"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501008"/>
            <a:ext cx="5040560" cy="265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2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6781800" cy="1224136"/>
          </a:xfrm>
        </p:spPr>
        <p:txBody>
          <a:bodyPr/>
          <a:lstStyle/>
          <a:p>
            <a:pPr algn="ctr"/>
            <a:r>
              <a:rPr lang="uk-UA" dirty="0" smtClean="0"/>
              <a:t>Гострий ларингіт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484784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dirty="0" smtClean="0"/>
              <a:t>Найчастіше ларингіт виникає як наслідок інших простудних хвороб (риніту, тонзиліту) або інфекційних (коклюш, скарлатина,кір). У рідкісних </a:t>
            </a:r>
            <a:r>
              <a:rPr lang="uk-UA" sz="2400" dirty="0" err="1" smtClean="0"/>
              <a:t>випадких</a:t>
            </a:r>
            <a:r>
              <a:rPr lang="uk-UA" sz="2400" dirty="0" smtClean="0"/>
              <a:t> гострий ларингіт з'являється </a:t>
            </a:r>
            <a:r>
              <a:rPr lang="ru-RU" sz="2400" dirty="0" smtClean="0"/>
              <a:t> і як </a:t>
            </a:r>
            <a:r>
              <a:rPr lang="ru-RU" sz="2400" dirty="0" err="1" smtClean="0"/>
              <a:t>самостійна</a:t>
            </a:r>
            <a:r>
              <a:rPr lang="ru-RU" sz="2400" dirty="0" smtClean="0"/>
              <a:t> хвороба, в основному </a:t>
            </a:r>
            <a:r>
              <a:rPr lang="ru-RU" sz="2400" dirty="0" err="1" smtClean="0"/>
              <a:t>це</a:t>
            </a:r>
            <a:r>
              <a:rPr lang="ru-RU" sz="2400" dirty="0" smtClean="0"/>
              <a:t> </a:t>
            </a:r>
            <a:r>
              <a:rPr lang="ru-RU" sz="2400" dirty="0" err="1" smtClean="0"/>
              <a:t>пов</a:t>
            </a:r>
            <a:r>
              <a:rPr lang="en-US" sz="2400" dirty="0" smtClean="0"/>
              <a:t>’</a:t>
            </a:r>
            <a:r>
              <a:rPr lang="ru-RU" sz="2400" dirty="0" err="1" smtClean="0"/>
              <a:t>язано</a:t>
            </a:r>
            <a:r>
              <a:rPr lang="ru-RU" sz="2400" dirty="0" smtClean="0"/>
              <a:t> з </a:t>
            </a:r>
            <a:r>
              <a:rPr lang="uk-UA" sz="2400" dirty="0" smtClean="0"/>
              <a:t>переохолодженням або перенапруженням горла.</a:t>
            </a:r>
          </a:p>
        </p:txBody>
      </p:sp>
    </p:spTree>
    <p:extLst>
      <p:ext uri="{BB962C8B-B14F-4D97-AF65-F5344CB8AC3E}">
        <p14:creationId xmlns:p14="http://schemas.microsoft.com/office/powerpoint/2010/main" val="275234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84887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Симптомами гострого ларингіту є:</a:t>
            </a:r>
          </a:p>
          <a:p>
            <a:endParaRPr lang="uk-UA" sz="2400" dirty="0" smtClean="0"/>
          </a:p>
          <a:p>
            <a:r>
              <a:rPr lang="uk-UA" sz="2400" dirty="0" smtClean="0"/>
              <a:t>- Сухість, </a:t>
            </a:r>
            <a:r>
              <a:rPr lang="uk-UA" sz="2400" dirty="0" err="1" smtClean="0"/>
              <a:t>першіння</a:t>
            </a:r>
            <a:r>
              <a:rPr lang="uk-UA" sz="2400" dirty="0" smtClean="0"/>
              <a:t>, дряпання в горлі;</a:t>
            </a:r>
            <a:r>
              <a:rPr lang="uk-UA" sz="2400" dirty="0"/>
              <a:t> </a:t>
            </a:r>
            <a:r>
              <a:rPr lang="uk-UA" sz="2400" dirty="0" smtClean="0"/>
              <a:t> 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Біль при ковтанні;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Голос стає хриплим і беззвучним;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Сухий кашель, підвищення температури,  головний біль.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1560" y="3429000"/>
            <a:ext cx="82089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Об'єктивно при прямій ларингоскопії спостерігаємо:</a:t>
            </a:r>
          </a:p>
          <a:p>
            <a:endParaRPr lang="uk-UA" sz="3200" dirty="0" smtClean="0"/>
          </a:p>
          <a:p>
            <a:pPr marL="285750" indent="-285750">
              <a:buFontTx/>
              <a:buChar char="-"/>
            </a:pPr>
            <a:r>
              <a:rPr lang="uk-UA" sz="2400" dirty="0" err="1" smtClean="0"/>
              <a:t>Гіперемійована</a:t>
            </a:r>
            <a:r>
              <a:rPr lang="uk-UA" sz="2400" dirty="0" smtClean="0"/>
              <a:t> і набрякла СО;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Голосові складки яскраво-рожеві;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У просвіті гортані в'язкий </a:t>
            </a:r>
            <a:r>
              <a:rPr lang="uk-UA" sz="2400" dirty="0" err="1" smtClean="0"/>
              <a:t>сектрет</a:t>
            </a:r>
            <a:r>
              <a:rPr lang="uk-UA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4129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476672"/>
            <a:ext cx="648072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Лікування:</a:t>
            </a:r>
          </a:p>
          <a:p>
            <a:endParaRPr lang="uk-UA" dirty="0"/>
          </a:p>
          <a:p>
            <a:pPr marL="342900" indent="-342900">
              <a:buAutoNum type="arabicPeriod"/>
            </a:pPr>
            <a:r>
              <a:rPr lang="uk-UA" sz="2400" dirty="0" smtClean="0"/>
              <a:t>Ліжковий режим.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Виключити гостру їжу, гарячі напої, не палити, не вживати алкоголь, шепітна мова.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Вливати в гортань теплі лікарські р-ни: 1% олійний р-н ментолу;</a:t>
            </a:r>
          </a:p>
          <a:p>
            <a:pPr marL="342900" indent="-342900">
              <a:buAutoNum type="arabicPeriod"/>
            </a:pPr>
            <a:r>
              <a:rPr lang="uk-UA" sz="2400" dirty="0" err="1" smtClean="0"/>
              <a:t>Бронхолітики</a:t>
            </a:r>
            <a:r>
              <a:rPr lang="uk-UA" sz="2400" dirty="0" smtClean="0"/>
              <a:t>, лужні води, кодеїн (усуває кашель);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Парові інгаляції (з додаванням антибіотиків).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4078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0"/>
            <a:ext cx="8352928" cy="2636912"/>
          </a:xfrm>
        </p:spPr>
        <p:txBody>
          <a:bodyPr/>
          <a:lstStyle/>
          <a:p>
            <a:r>
              <a:rPr lang="uk-UA" sz="4000" dirty="0" smtClean="0"/>
              <a:t>Хронічний ларингіт частіше є наслідком гострого ларингіту, особливо при </a:t>
            </a:r>
            <a:r>
              <a:rPr lang="uk-UA" sz="4000" dirty="0" err="1" smtClean="0"/>
              <a:t>наявості</a:t>
            </a:r>
            <a:r>
              <a:rPr lang="uk-UA" sz="4000" dirty="0" smtClean="0"/>
              <a:t> сприяючих факторів: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3068960"/>
            <a:ext cx="7128792" cy="3096344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Tx/>
              <a:buChar char="-"/>
            </a:pPr>
            <a:r>
              <a:rPr lang="uk-UA" dirty="0" smtClean="0"/>
              <a:t>Часті гострі ларингіти</a:t>
            </a:r>
            <a:endParaRPr lang="en-US" dirty="0" smtClean="0"/>
          </a:p>
          <a:p>
            <a:pPr marL="457200" indent="-457200">
              <a:buFontTx/>
              <a:buChar char="-"/>
            </a:pPr>
            <a:r>
              <a:rPr lang="uk-UA" dirty="0" smtClean="0"/>
              <a:t>Паління</a:t>
            </a:r>
          </a:p>
          <a:p>
            <a:r>
              <a:rPr lang="uk-UA" dirty="0" smtClean="0">
                <a:solidFill>
                  <a:srgbClr val="FF0000"/>
                </a:solidFill>
              </a:rPr>
              <a:t>-</a:t>
            </a:r>
            <a:r>
              <a:rPr lang="uk-UA" dirty="0" smtClean="0"/>
              <a:t> Вживання алкоголю</a:t>
            </a:r>
          </a:p>
          <a:p>
            <a:r>
              <a:rPr lang="uk-UA" dirty="0" smtClean="0">
                <a:solidFill>
                  <a:srgbClr val="FF0000"/>
                </a:solidFill>
              </a:rPr>
              <a:t>-</a:t>
            </a:r>
            <a:r>
              <a:rPr lang="uk-UA" dirty="0" smtClean="0"/>
              <a:t> Шкідливі професійні фактори(вдихання пилу,                  агресивні хімічні речовини, голосові перенавантаження)</a:t>
            </a:r>
          </a:p>
          <a:p>
            <a:r>
              <a:rPr lang="uk-UA" dirty="0" smtClean="0">
                <a:solidFill>
                  <a:srgbClr val="FF0000"/>
                </a:solidFill>
              </a:rPr>
              <a:t>- </a:t>
            </a:r>
            <a:r>
              <a:rPr lang="uk-UA" dirty="0" smtClean="0"/>
              <a:t>Порушення носового дихання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93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06381827"/>
              </p:ext>
            </p:extLst>
          </p:nvPr>
        </p:nvGraphicFramePr>
        <p:xfrm>
          <a:off x="1115616" y="1556792"/>
          <a:ext cx="7056784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5366467" y="3982130"/>
            <a:ext cx="144016" cy="6666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925651" y="2689905"/>
            <a:ext cx="806589" cy="9102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5728797" y="1556792"/>
            <a:ext cx="393709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4860695" y="851805"/>
            <a:ext cx="153600" cy="7505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 flipV="1">
            <a:off x="2632809" y="2380740"/>
            <a:ext cx="748502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3059832" y="3789040"/>
            <a:ext cx="64295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103884" y="328585"/>
            <a:ext cx="2037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Кашель</a:t>
            </a:r>
            <a:endParaRPr lang="ru-RU" sz="2800" dirty="0"/>
          </a:p>
        </p:txBody>
      </p:sp>
      <p:sp>
        <p:nvSpPr>
          <p:cNvPr id="30" name="TextBox 29"/>
          <p:cNvSpPr txBox="1"/>
          <p:nvPr/>
        </p:nvSpPr>
        <p:spPr>
          <a:xfrm>
            <a:off x="6885593" y="2519318"/>
            <a:ext cx="2133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Охриплість</a:t>
            </a:r>
            <a:endParaRPr lang="ru-RU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4716016" y="4761059"/>
            <a:ext cx="29659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dirty="0" smtClean="0"/>
              <a:t>Відчуття важкості при розмові</a:t>
            </a:r>
            <a:endParaRPr lang="ru-RU" sz="2600" dirty="0"/>
          </a:p>
        </p:txBody>
      </p:sp>
      <p:sp>
        <p:nvSpPr>
          <p:cNvPr id="32" name="TextBox 31"/>
          <p:cNvSpPr txBox="1"/>
          <p:nvPr/>
        </p:nvSpPr>
        <p:spPr>
          <a:xfrm>
            <a:off x="1115616" y="4202507"/>
            <a:ext cx="249694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dirty="0" smtClean="0"/>
              <a:t>Швидка втома голосу</a:t>
            </a:r>
            <a:endParaRPr lang="ru-RU" sz="2600" dirty="0"/>
          </a:p>
        </p:txBody>
      </p:sp>
      <p:sp>
        <p:nvSpPr>
          <p:cNvPr id="33" name="TextBox 32"/>
          <p:cNvSpPr txBox="1"/>
          <p:nvPr/>
        </p:nvSpPr>
        <p:spPr>
          <a:xfrm>
            <a:off x="649079" y="1939691"/>
            <a:ext cx="23042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Виділення харкотиння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7170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543800" cy="122413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 хронічного ларингіту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424114"/>
              </p:ext>
            </p:extLst>
          </p:nvPr>
        </p:nvGraphicFramePr>
        <p:xfrm>
          <a:off x="755576" y="220486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244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6912768" cy="4248472"/>
          </a:xfrm>
        </p:spPr>
        <p:txBody>
          <a:bodyPr>
            <a:normAutofit fontScale="92500"/>
          </a:bodyPr>
          <a:lstStyle/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 гіпертрофічного ларингіту:</a:t>
            </a:r>
          </a:p>
          <a:p>
            <a:r>
              <a:rPr lang="uk-UA" dirty="0" smtClean="0"/>
              <a:t>1)</a:t>
            </a:r>
            <a:r>
              <a:rPr lang="uk-UA" u="sng" dirty="0" smtClean="0"/>
              <a:t>Вузлики </a:t>
            </a:r>
            <a:r>
              <a:rPr lang="uk-UA" dirty="0" smtClean="0"/>
              <a:t>(крикунів і співаків)</a:t>
            </a:r>
          </a:p>
          <a:p>
            <a:r>
              <a:rPr lang="uk-UA" dirty="0" smtClean="0"/>
              <a:t>2)</a:t>
            </a:r>
            <a:r>
              <a:rPr lang="uk-UA" u="sng" dirty="0" err="1" smtClean="0"/>
              <a:t>Папіломатози</a:t>
            </a:r>
            <a:endParaRPr lang="uk-UA" u="sng" dirty="0"/>
          </a:p>
          <a:p>
            <a:r>
              <a:rPr lang="uk-UA" dirty="0" smtClean="0"/>
              <a:t>3)</a:t>
            </a:r>
            <a:r>
              <a:rPr lang="uk-UA" u="sng" dirty="0" err="1" smtClean="0"/>
              <a:t>Дискератози</a:t>
            </a:r>
            <a:r>
              <a:rPr lang="uk-UA" dirty="0" smtClean="0"/>
              <a:t>: </a:t>
            </a:r>
            <a:r>
              <a:rPr lang="uk-UA" u="sng" dirty="0" smtClean="0"/>
              <a:t>пахідермія </a:t>
            </a:r>
            <a:r>
              <a:rPr lang="uk-UA" dirty="0" smtClean="0"/>
              <a:t>- </a:t>
            </a:r>
            <a:r>
              <a:rPr lang="uk-UA" dirty="0" err="1" smtClean="0"/>
              <a:t>епідемальні</a:t>
            </a:r>
            <a:r>
              <a:rPr lang="uk-UA" dirty="0" smtClean="0"/>
              <a:t> нашарування біло-сірого, біло-рожевого кольору на СО;  </a:t>
            </a:r>
            <a:r>
              <a:rPr lang="uk-UA" u="sng" dirty="0" smtClean="0"/>
              <a:t>лейкоплакія</a:t>
            </a:r>
            <a:r>
              <a:rPr lang="uk-UA" dirty="0" smtClean="0"/>
              <a:t> – дистрофічні зміни в СО гортані, внаслідок чого відбувається </a:t>
            </a:r>
            <a:r>
              <a:rPr lang="uk-UA" dirty="0" err="1" smtClean="0"/>
              <a:t>зроговівання</a:t>
            </a:r>
            <a:r>
              <a:rPr lang="uk-UA" dirty="0" smtClean="0"/>
              <a:t> </a:t>
            </a:r>
            <a:r>
              <a:rPr lang="uk-UA" dirty="0" err="1" smtClean="0"/>
              <a:t>епітелія</a:t>
            </a:r>
            <a:r>
              <a:rPr lang="uk-UA" dirty="0" smtClean="0"/>
              <a:t> і його нашарування.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967620"/>
            <a:ext cx="3577580" cy="276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6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84784"/>
            <a:ext cx="7543800" cy="1152128"/>
          </a:xfrm>
        </p:spPr>
        <p:txBody>
          <a:bodyPr>
            <a:normAutofit/>
          </a:bodyPr>
          <a:lstStyle/>
          <a:p>
            <a:r>
              <a:rPr lang="uk-UA" dirty="0" smtClean="0"/>
              <a:t>Ларингоскопія: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242" y="2996952"/>
            <a:ext cx="6858000" cy="2304256"/>
          </a:xfrm>
        </p:spPr>
        <p:txBody>
          <a:bodyPr>
            <a:normAutofit/>
          </a:bodyPr>
          <a:lstStyle/>
          <a:p>
            <a:r>
              <a:rPr lang="uk-UA" sz="3200" b="1" u="sng" dirty="0" smtClean="0"/>
              <a:t>При катаральному ларингіті:</a:t>
            </a:r>
          </a:p>
          <a:p>
            <a:r>
              <a:rPr lang="uk-UA" dirty="0" err="1"/>
              <a:t>-</a:t>
            </a:r>
            <a:r>
              <a:rPr lang="uk-UA" dirty="0" err="1" smtClean="0"/>
              <a:t>Гіперемія</a:t>
            </a:r>
            <a:r>
              <a:rPr lang="uk-UA" dirty="0" smtClean="0"/>
              <a:t> голосових складок;</a:t>
            </a:r>
          </a:p>
          <a:p>
            <a:r>
              <a:rPr lang="uk-UA" dirty="0" err="1" smtClean="0"/>
              <a:t>-Розширення</a:t>
            </a:r>
            <a:r>
              <a:rPr lang="uk-UA" dirty="0" smtClean="0"/>
              <a:t> судин СО гортані;</a:t>
            </a:r>
          </a:p>
          <a:p>
            <a:r>
              <a:rPr lang="uk-UA" dirty="0" err="1" smtClean="0"/>
              <a:t>-Слиз</a:t>
            </a:r>
            <a:r>
              <a:rPr lang="uk-UA" dirty="0" smtClean="0"/>
              <a:t> в гортані.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20688"/>
            <a:ext cx="3898404" cy="25963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84" y="4511360"/>
            <a:ext cx="4556704" cy="22783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3998" y="35913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Методи діагностики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7011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6781800" cy="3395139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 </a:t>
            </a:r>
            <a:r>
              <a:rPr lang="uk-UA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гіперпластичному</a:t>
            </a:r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ларингіті:</a:t>
            </a:r>
            <a:r>
              <a:rPr lang="uk-UA" sz="1800" dirty="0" smtClean="0">
                <a:latin typeface="+mn-lt"/>
              </a:rPr>
              <a:t/>
            </a:r>
            <a:br>
              <a:rPr lang="uk-UA" sz="1800" dirty="0" smtClean="0">
                <a:latin typeface="+mn-lt"/>
              </a:rPr>
            </a:br>
            <a:r>
              <a:rPr lang="uk-UA" sz="2800" dirty="0" smtClean="0">
                <a:latin typeface="+mn-lt"/>
              </a:rPr>
              <a:t>- потовщення голосових складок;</a:t>
            </a:r>
            <a:br>
              <a:rPr lang="uk-UA" sz="2800" dirty="0" smtClean="0">
                <a:latin typeface="+mn-lt"/>
              </a:rPr>
            </a:br>
            <a:r>
              <a:rPr lang="uk-UA" sz="2800" dirty="0" smtClean="0">
                <a:latin typeface="+mn-lt"/>
              </a:rPr>
              <a:t>- потовщення вестибулярних складок;</a:t>
            </a:r>
            <a:br>
              <a:rPr lang="uk-UA" sz="2800" dirty="0" smtClean="0">
                <a:latin typeface="+mn-lt"/>
              </a:rPr>
            </a:br>
            <a:r>
              <a:rPr lang="uk-UA" sz="2800" dirty="0" smtClean="0">
                <a:latin typeface="+mn-lt"/>
              </a:rPr>
              <a:t>- випадіння СО шлуночків гортані;</a:t>
            </a:r>
            <a:br>
              <a:rPr lang="uk-UA" sz="2800" dirty="0" smtClean="0">
                <a:latin typeface="+mn-lt"/>
              </a:rPr>
            </a:br>
            <a:r>
              <a:rPr lang="uk-UA" sz="2800" dirty="0" smtClean="0">
                <a:latin typeface="+mn-lt"/>
              </a:rPr>
              <a:t>- потовщення СО </a:t>
            </a:r>
            <a:r>
              <a:rPr lang="uk-UA" sz="2800" dirty="0" err="1" smtClean="0">
                <a:latin typeface="+mn-lt"/>
              </a:rPr>
              <a:t>міжчерпакуватого</a:t>
            </a:r>
            <a:r>
              <a:rPr lang="uk-UA" sz="2800" dirty="0" smtClean="0">
                <a:latin typeface="+mn-lt"/>
              </a:rPr>
              <a:t> простору.</a:t>
            </a:r>
            <a:endParaRPr lang="ru-RU" sz="2800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189" y="764704"/>
            <a:ext cx="2293455" cy="2016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24832"/>
            <a:ext cx="3549943" cy="28005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09975"/>
            <a:ext cx="4011900" cy="281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06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4" y="188640"/>
            <a:ext cx="4279404" cy="28529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93062"/>
            <a:ext cx="3892996" cy="29197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631735"/>
            <a:ext cx="3596423" cy="312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31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13823"/>
            <a:ext cx="6858000" cy="1975017"/>
          </a:xfrm>
        </p:spPr>
        <p:txBody>
          <a:bodyPr/>
          <a:lstStyle/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атрофічному ларингіті:</a:t>
            </a:r>
          </a:p>
          <a:p>
            <a:r>
              <a:rPr lang="uk-UA" dirty="0"/>
              <a:t>-</a:t>
            </a:r>
            <a:r>
              <a:rPr lang="uk-UA" dirty="0" smtClean="0"/>
              <a:t>СО гортані стоншена, блискуча, суха;</a:t>
            </a:r>
          </a:p>
          <a:p>
            <a:r>
              <a:rPr lang="uk-UA" dirty="0" smtClean="0"/>
              <a:t>- Темно-зелені кірки в гортані.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01164"/>
            <a:ext cx="3429000" cy="3429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51" y="2780928"/>
            <a:ext cx="3284984" cy="32849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94312" y="554269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На прикладі СО глотки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37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543800" cy="1066978"/>
          </a:xfrm>
        </p:spPr>
        <p:txBody>
          <a:bodyPr/>
          <a:lstStyle/>
          <a:p>
            <a:r>
              <a:rPr lang="uk-UA" sz="6000" dirty="0" smtClean="0"/>
              <a:t>Лікування: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196752"/>
            <a:ext cx="6858000" cy="4518248"/>
          </a:xfrm>
        </p:spPr>
        <p:txBody>
          <a:bodyPr/>
          <a:lstStyle/>
          <a:p>
            <a:r>
              <a:rPr lang="uk-UA" dirty="0" smtClean="0"/>
              <a:t>       При </a:t>
            </a:r>
            <a:r>
              <a:rPr lang="uk-UA" sz="3200" b="1" u="sng" dirty="0" smtClean="0"/>
              <a:t>катаральному</a:t>
            </a:r>
            <a:r>
              <a:rPr lang="uk-UA" dirty="0" smtClean="0"/>
              <a:t> ларингіті:</a:t>
            </a:r>
          </a:p>
          <a:p>
            <a:pPr marL="514350" indent="-514350">
              <a:buAutoNum type="arabicPeriod"/>
            </a:pPr>
            <a:r>
              <a:rPr lang="uk-UA" dirty="0" smtClean="0"/>
              <a:t>Ліквідація сприяючих факторів (голосна розмова, вживання алкоголю, гарячих напоїв, паління)</a:t>
            </a:r>
          </a:p>
          <a:p>
            <a:pPr marL="514350" indent="-51435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Інгаляції 2% олійного розчину </a:t>
            </a:r>
            <a:r>
              <a:rPr lang="uk-UA" dirty="0" err="1" smtClean="0">
                <a:solidFill>
                  <a:schemeClr val="tx1"/>
                </a:solidFill>
              </a:rPr>
              <a:t>цитралю</a:t>
            </a:r>
            <a:endParaRPr lang="uk-UA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Вливання в гортань медикаментозних засобів (0,5-1% р-н </a:t>
            </a:r>
            <a:r>
              <a:rPr lang="uk-UA" dirty="0" err="1" smtClean="0">
                <a:solidFill>
                  <a:schemeClr val="tx1"/>
                </a:solidFill>
              </a:rPr>
              <a:t>ментолово-екваліптової</a:t>
            </a:r>
            <a:r>
              <a:rPr lang="uk-UA" dirty="0" smtClean="0">
                <a:solidFill>
                  <a:schemeClr val="tx1"/>
                </a:solidFill>
              </a:rPr>
              <a:t> олії; 2% р-н протарголу)</a:t>
            </a:r>
          </a:p>
          <a:p>
            <a:pPr marL="514350" indent="-51435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Фізичні методи (УВЧ, УФ, парафін)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39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88640"/>
            <a:ext cx="6858000" cy="5040560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При </a:t>
            </a:r>
            <a:r>
              <a:rPr lang="uk-UA" sz="3500" b="1" u="sng" dirty="0" smtClean="0"/>
              <a:t>гіпертрофічному</a:t>
            </a:r>
            <a:r>
              <a:rPr lang="uk-UA" dirty="0" smtClean="0"/>
              <a:t> ларингіті:</a:t>
            </a:r>
          </a:p>
          <a:p>
            <a:endParaRPr lang="uk-UA" dirty="0" smtClean="0"/>
          </a:p>
          <a:p>
            <a:pPr marL="514350" indent="-514350">
              <a:buAutoNum type="arabicPeriod"/>
            </a:pPr>
            <a:r>
              <a:rPr lang="uk-UA" dirty="0" smtClean="0"/>
              <a:t>Ліквідація сприяючих факторів.</a:t>
            </a:r>
          </a:p>
          <a:p>
            <a:pPr marL="514350" indent="-514350">
              <a:buAutoNum type="arabicPeriod"/>
            </a:pPr>
            <a:r>
              <a:rPr lang="uk-UA" dirty="0" smtClean="0"/>
              <a:t>Змащування ділянок гіпертрофії 1-2% р-н ляпісу, 3% р-н протарголу чи коларголу.</a:t>
            </a:r>
          </a:p>
          <a:p>
            <a:pPr marL="514350" indent="-514350">
              <a:buAutoNum type="arabicPeriod"/>
            </a:pPr>
            <a:r>
              <a:rPr lang="uk-UA" dirty="0" smtClean="0"/>
              <a:t>Інгаляції 2% </a:t>
            </a:r>
            <a:r>
              <a:rPr lang="uk-UA" dirty="0" err="1" smtClean="0"/>
              <a:t>цитралю</a:t>
            </a:r>
            <a:r>
              <a:rPr lang="uk-UA" dirty="0" smtClean="0"/>
              <a:t>, 0,5% р-н сульфату цинку.</a:t>
            </a:r>
          </a:p>
          <a:p>
            <a:pPr marL="514350" indent="-514350">
              <a:buAutoNum type="arabicPeriod"/>
            </a:pPr>
            <a:r>
              <a:rPr lang="uk-UA" dirty="0" err="1" smtClean="0"/>
              <a:t>Кріодеструкція</a:t>
            </a:r>
            <a:r>
              <a:rPr lang="uk-UA" dirty="0" smtClean="0"/>
              <a:t> ділянок гіпертрофії.</a:t>
            </a:r>
          </a:p>
          <a:p>
            <a:pPr marL="514350" indent="-514350">
              <a:buAutoNum type="arabicPeriod"/>
            </a:pPr>
            <a:r>
              <a:rPr lang="uk-UA" dirty="0" smtClean="0"/>
              <a:t>Видалення ділянок гіпертрофії за допомогою </a:t>
            </a:r>
            <a:r>
              <a:rPr lang="uk-UA" dirty="0" err="1" smtClean="0"/>
              <a:t>бронхоскопа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5418678"/>
            <a:ext cx="6480720" cy="7386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N.B</a:t>
            </a:r>
            <a:r>
              <a:rPr lang="uk-UA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r>
              <a:rPr lang="uk-UA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uk-UA" dirty="0" smtClean="0"/>
              <a:t>Видалені тканини направляємо на гістологічне дослідження!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721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88640"/>
            <a:ext cx="6858000" cy="5246712"/>
          </a:xfrm>
        </p:spPr>
        <p:txBody>
          <a:bodyPr>
            <a:normAutofit fontScale="92500"/>
          </a:bodyPr>
          <a:lstStyle/>
          <a:p>
            <a:r>
              <a:rPr lang="uk-UA" dirty="0" smtClean="0"/>
              <a:t>При </a:t>
            </a:r>
            <a:r>
              <a:rPr lang="uk-UA" sz="3500" b="1" u="sng" dirty="0" smtClean="0"/>
              <a:t>атрофічному</a:t>
            </a:r>
            <a:r>
              <a:rPr lang="uk-UA" dirty="0" smtClean="0"/>
              <a:t> ларингіті:</a:t>
            </a:r>
          </a:p>
          <a:p>
            <a:endParaRPr lang="uk-UA" dirty="0" smtClean="0"/>
          </a:p>
          <a:p>
            <a:pPr marL="514350" indent="-514350">
              <a:buAutoNum type="arabicPeriod"/>
            </a:pPr>
            <a:r>
              <a:rPr lang="ru-RU" dirty="0" err="1" smtClean="0"/>
              <a:t>Ліквідація</a:t>
            </a:r>
            <a:r>
              <a:rPr lang="ru-RU" dirty="0" smtClean="0"/>
              <a:t> </a:t>
            </a:r>
            <a:r>
              <a:rPr lang="ru-RU" dirty="0" err="1" smtClean="0"/>
              <a:t>сприяючих</a:t>
            </a:r>
            <a:r>
              <a:rPr lang="ru-RU" dirty="0" smtClean="0"/>
              <a:t> </a:t>
            </a:r>
            <a:r>
              <a:rPr lang="ru-RU" dirty="0" err="1" smtClean="0"/>
              <a:t>факторів</a:t>
            </a:r>
            <a:r>
              <a:rPr lang="ru-RU" dirty="0" smtClean="0"/>
              <a:t>;</a:t>
            </a:r>
          </a:p>
          <a:p>
            <a:pPr marL="514350" indent="-514350">
              <a:buAutoNum type="arabicPeriod"/>
            </a:pPr>
            <a:r>
              <a:rPr lang="uk-UA" dirty="0" smtClean="0"/>
              <a:t>Лужно-масляні інгаляції;</a:t>
            </a:r>
          </a:p>
          <a:p>
            <a:pPr marL="514350" indent="-514350">
              <a:buAutoNum type="arabicPeriod"/>
            </a:pPr>
            <a:r>
              <a:rPr lang="uk-UA" dirty="0" smtClean="0"/>
              <a:t>Інгаляції </a:t>
            </a:r>
            <a:r>
              <a:rPr lang="uk-UA" dirty="0" err="1" smtClean="0"/>
              <a:t>фізрозчину</a:t>
            </a:r>
            <a:r>
              <a:rPr lang="uk-UA" dirty="0" smtClean="0"/>
              <a:t> з 1-2 краплями йоду;</a:t>
            </a:r>
          </a:p>
          <a:p>
            <a:pPr marL="514350" indent="-514350">
              <a:buAutoNum type="arabicPeriod"/>
            </a:pPr>
            <a:r>
              <a:rPr lang="uk-UA" dirty="0" smtClean="0"/>
              <a:t>Вливання в гортань р-ну </a:t>
            </a:r>
            <a:r>
              <a:rPr lang="uk-UA" dirty="0" err="1" smtClean="0"/>
              <a:t>люголю</a:t>
            </a:r>
            <a:r>
              <a:rPr lang="uk-UA" dirty="0" smtClean="0"/>
              <a:t>, р-ну  евкаліпту;</a:t>
            </a:r>
          </a:p>
          <a:p>
            <a:pPr marL="514350" indent="-514350">
              <a:buAutoNum type="arabicPeriod"/>
            </a:pPr>
            <a:r>
              <a:rPr lang="uk-UA" dirty="0" smtClean="0"/>
              <a:t>Фізіотерапевтичні процедури (діатермія, УВЧ, солюкс)</a:t>
            </a:r>
          </a:p>
          <a:p>
            <a:pPr marL="514350" indent="-514350">
              <a:buAutoNum type="arabicPeriod"/>
            </a:pPr>
            <a:r>
              <a:rPr lang="uk-UA" dirty="0" smtClean="0"/>
              <a:t>Біостимулятори (</a:t>
            </a:r>
            <a:r>
              <a:rPr lang="uk-UA" dirty="0" err="1" smtClean="0"/>
              <a:t>алоє</a:t>
            </a:r>
            <a:r>
              <a:rPr lang="uk-UA" dirty="0" smtClean="0"/>
              <a:t>, скловидне тіло </a:t>
            </a:r>
            <a:r>
              <a:rPr lang="uk-UA" dirty="0" err="1" smtClean="0"/>
              <a:t>пішкірно</a:t>
            </a:r>
            <a:r>
              <a:rPr lang="uk-UA" dirty="0" smtClean="0"/>
              <a:t>, антиоксиданти)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1154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543800" cy="16764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err="1" smtClean="0"/>
              <a:t>Підскладковий</a:t>
            </a:r>
            <a:r>
              <a:rPr lang="uk-UA" dirty="0" smtClean="0"/>
              <a:t> ларингіт</a:t>
            </a:r>
            <a:br>
              <a:rPr lang="uk-UA" dirty="0" smtClean="0"/>
            </a:br>
            <a:r>
              <a:rPr lang="uk-UA" sz="4400" dirty="0" smtClean="0"/>
              <a:t>(несправжній круп)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592" y="2348880"/>
            <a:ext cx="7296472" cy="3590528"/>
          </a:xfrm>
        </p:spPr>
        <p:txBody>
          <a:bodyPr>
            <a:normAutofit/>
          </a:bodyPr>
          <a:lstStyle/>
          <a:p>
            <a:r>
              <a:rPr lang="uk-UA" dirty="0" smtClean="0"/>
              <a:t>- Це така форма гострого запалення гортані, коли запальний процес локалізується в </a:t>
            </a:r>
            <a:r>
              <a:rPr lang="uk-UA" dirty="0" err="1" smtClean="0"/>
              <a:t>підскладковому</a:t>
            </a:r>
            <a:r>
              <a:rPr lang="uk-UA" dirty="0" smtClean="0"/>
              <a:t> відділі і характеризується набряком пухкої клітковини. Захворювання спостерігається у дітей до 7 років, тому що у дорослих така клітковина атрофується.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492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8238" y="0"/>
            <a:ext cx="7224464" cy="2232248"/>
          </a:xfrm>
        </p:spPr>
        <p:txBody>
          <a:bodyPr>
            <a:normAutofit/>
          </a:bodyPr>
          <a:lstStyle/>
          <a:p>
            <a:r>
              <a:rPr lang="uk-UA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Причини:</a:t>
            </a:r>
          </a:p>
          <a:p>
            <a:r>
              <a:rPr lang="uk-UA" dirty="0"/>
              <a:t> </a:t>
            </a:r>
            <a:r>
              <a:rPr lang="uk-UA" dirty="0" smtClean="0"/>
              <a:t>- Інфекційні захворювання (ГРВІ, кір, скарлатина)</a:t>
            </a:r>
          </a:p>
          <a:p>
            <a:r>
              <a:rPr lang="uk-UA" dirty="0" smtClean="0"/>
              <a:t>-Переохолодження.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2348880"/>
            <a:ext cx="813690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Клініка:</a:t>
            </a:r>
          </a:p>
          <a:p>
            <a:endParaRPr lang="uk-UA" sz="12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uk-UA" sz="2400" dirty="0" smtClean="0"/>
              <a:t>Утруднене дихання, яке виникає раптово, частіше вночі.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Сухий гавкаючий, дзвінкий </a:t>
            </a:r>
            <a:r>
              <a:rPr lang="uk-UA" sz="2400" dirty="0" err="1" smtClean="0"/>
              <a:t>кашень</a:t>
            </a:r>
            <a:r>
              <a:rPr lang="uk-UA" sz="2400" dirty="0" smtClean="0"/>
              <a:t>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Дитина неспокійна, плаче, погано спить, відмовляється від пиття та їжі.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Голос залишається незмінним.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727" y="4143937"/>
            <a:ext cx="3315072" cy="260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6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03848" y="15789"/>
            <a:ext cx="3682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Методи дослідження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-10228" y="519831"/>
            <a:ext cx="748883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Ларингоскопія:</a:t>
            </a:r>
          </a:p>
          <a:p>
            <a:endParaRPr lang="uk-UA" dirty="0"/>
          </a:p>
          <a:p>
            <a:pPr marL="285750" indent="-285750">
              <a:buFont typeface="Arial" pitchFamily="34" charset="0"/>
              <a:buChar char="•"/>
            </a:pPr>
            <a:r>
              <a:rPr lang="uk-UA" sz="2400" dirty="0" smtClean="0"/>
              <a:t>Під голосовими складками  видно рожеві валики запаленої СО;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sz="2400" dirty="0" smtClean="0"/>
              <a:t>Звуження </a:t>
            </a:r>
            <a:r>
              <a:rPr lang="uk-UA" sz="2400" dirty="0" err="1" smtClean="0"/>
              <a:t>підскладкового</a:t>
            </a:r>
            <a:r>
              <a:rPr lang="uk-UA" sz="2400" dirty="0" smtClean="0"/>
              <a:t> простору;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sz="2400" dirty="0" smtClean="0"/>
              <a:t>Густий в'язкий слиз в </a:t>
            </a:r>
            <a:r>
              <a:rPr lang="uk-UA" sz="2400" dirty="0" err="1" smtClean="0"/>
              <a:t>підскладковому</a:t>
            </a:r>
            <a:r>
              <a:rPr lang="uk-UA" sz="2400" dirty="0" smtClean="0"/>
              <a:t> просторі. 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072974"/>
            <a:ext cx="5220071" cy="358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48680"/>
            <a:ext cx="6984776" cy="720080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uk-UA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Лікування:</a:t>
            </a:r>
            <a:endParaRPr lang="ru-RU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412776"/>
            <a:ext cx="820891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400" dirty="0" smtClean="0"/>
              <a:t>Регулярне провітрювання приміщення, де перебуває хворий та його зволоження.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Для лікування нападу ядухи слід натиснути шпателем корінь язика, щоб викликати блювотний рефлекс або полоскотати ватою в носі, щоб викликати чхальний рефлекс, що зменшить прояви стенозу.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Тепле пиття ,теплі ванни, гірчичники на спину.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Інгаляції </a:t>
            </a:r>
            <a:r>
              <a:rPr lang="uk-UA" sz="2400" dirty="0" err="1" smtClean="0"/>
              <a:t>протинабрякової</a:t>
            </a:r>
            <a:r>
              <a:rPr lang="uk-UA" sz="2400" dirty="0" smtClean="0"/>
              <a:t> суміші (кортикостероїди + </a:t>
            </a:r>
            <a:r>
              <a:rPr lang="uk-UA" sz="2400" dirty="0" err="1" smtClean="0"/>
              <a:t>антигістамінні</a:t>
            </a:r>
            <a:r>
              <a:rPr lang="uk-UA" sz="2400" dirty="0" smtClean="0"/>
              <a:t> + </a:t>
            </a:r>
            <a:r>
              <a:rPr lang="uk-UA" sz="2400" dirty="0" err="1" smtClean="0"/>
              <a:t>адреноміметики</a:t>
            </a:r>
            <a:r>
              <a:rPr lang="uk-UA" sz="2400" dirty="0" smtClean="0"/>
              <a:t>)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Закапування в ніс судинозвужувальних капель.</a:t>
            </a:r>
          </a:p>
          <a:p>
            <a:pPr marL="342900" indent="-342900">
              <a:buAutoNum type="arabicPeriod"/>
            </a:pPr>
            <a:r>
              <a:rPr lang="uk-UA" sz="2400" dirty="0" smtClean="0"/>
              <a:t>В</a:t>
            </a:r>
            <a:r>
              <a:rPr lang="en-US" sz="2400" dirty="0" smtClean="0"/>
              <a:t>/</a:t>
            </a:r>
            <a:r>
              <a:rPr lang="uk-UA" sz="2400" dirty="0" smtClean="0"/>
              <a:t>м або в</a:t>
            </a:r>
            <a:r>
              <a:rPr lang="en-US" sz="2400" dirty="0" smtClean="0"/>
              <a:t>/</a:t>
            </a:r>
            <a:r>
              <a:rPr lang="uk-UA" sz="2400" dirty="0" smtClean="0"/>
              <a:t>в вводять </a:t>
            </a:r>
            <a:r>
              <a:rPr lang="uk-UA" sz="2400" dirty="0" err="1" smtClean="0"/>
              <a:t>глюкокортикостероїди</a:t>
            </a:r>
            <a:r>
              <a:rPr lang="uk-UA" sz="2400" dirty="0" smtClean="0"/>
              <a:t>, </a:t>
            </a:r>
            <a:r>
              <a:rPr lang="uk-UA" sz="2400" dirty="0" err="1" smtClean="0"/>
              <a:t>антигістамінні</a:t>
            </a:r>
            <a:r>
              <a:rPr lang="uk-UA" dirty="0" smtClean="0"/>
              <a:t>.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29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0"/>
            <a:ext cx="8208912" cy="1484784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4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Дифтерія гортані</a:t>
            </a:r>
          </a:p>
          <a:p>
            <a:pPr algn="ctr"/>
            <a:r>
              <a:rPr lang="uk-UA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(справжній круп)</a:t>
            </a:r>
            <a:endParaRPr lang="ru-RU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556792"/>
            <a:ext cx="91440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uk-UA" sz="2800" dirty="0" smtClean="0"/>
              <a:t>Це гостре інфекційне захворювання, яке викликається паличкою </a:t>
            </a:r>
            <a:r>
              <a:rPr lang="uk-UA" sz="2800" dirty="0" err="1" smtClean="0"/>
              <a:t>Лефлера</a:t>
            </a:r>
            <a:r>
              <a:rPr lang="uk-UA" sz="2800" dirty="0" smtClean="0"/>
              <a:t>. Захворювання настає внаслідок контакту з хворим на дифтерію або з бацилоносієм.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64" y="3031232"/>
            <a:ext cx="4649710" cy="312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3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35292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 smtClean="0"/>
              <a:t>Клініка:</a:t>
            </a:r>
          </a:p>
          <a:p>
            <a:endParaRPr lang="uk-UA" sz="4400" dirty="0"/>
          </a:p>
          <a:p>
            <a:pPr marL="457200" indent="-457200">
              <a:buAutoNum type="arabicPeriod"/>
            </a:pPr>
            <a:r>
              <a:rPr lang="ru-RU" sz="2400" dirty="0" err="1" smtClean="0"/>
              <a:t>Загальна</a:t>
            </a:r>
            <a:r>
              <a:rPr lang="ru-RU" sz="2400" dirty="0" smtClean="0"/>
              <a:t> </a:t>
            </a:r>
            <a:r>
              <a:rPr lang="ru-RU" sz="2400" dirty="0" err="1" smtClean="0"/>
              <a:t>інтоксикація</a:t>
            </a:r>
            <a:r>
              <a:rPr lang="ru-RU" sz="2400" dirty="0" smtClean="0"/>
              <a:t> </a:t>
            </a:r>
            <a:r>
              <a:rPr lang="ru-RU" sz="2400" dirty="0" err="1" smtClean="0"/>
              <a:t>організму</a:t>
            </a:r>
            <a:r>
              <a:rPr lang="ru-RU" sz="2400" dirty="0" smtClean="0"/>
              <a:t> (</a:t>
            </a:r>
            <a:r>
              <a:rPr lang="ru-RU" sz="2400" dirty="0" err="1" smtClean="0"/>
              <a:t>порушення</a:t>
            </a:r>
            <a:r>
              <a:rPr lang="ru-RU" sz="2400" dirty="0" smtClean="0"/>
              <a:t> сну, </a:t>
            </a:r>
            <a:r>
              <a:rPr lang="ru-RU" sz="2400" dirty="0" err="1" smtClean="0"/>
              <a:t>апетиту</a:t>
            </a:r>
            <a:r>
              <a:rPr lang="ru-RU" sz="2400" dirty="0" smtClean="0"/>
              <a:t>, </a:t>
            </a:r>
            <a:r>
              <a:rPr lang="ru-RU" sz="2400" dirty="0" err="1" smtClean="0"/>
              <a:t>загальна</a:t>
            </a:r>
            <a:r>
              <a:rPr lang="ru-RU" sz="2400" dirty="0" smtClean="0"/>
              <a:t> </a:t>
            </a:r>
            <a:r>
              <a:rPr lang="ru-RU" sz="2400" dirty="0" err="1" smtClean="0"/>
              <a:t>слабкість</a:t>
            </a:r>
            <a:r>
              <a:rPr lang="ru-RU" sz="2400" dirty="0" smtClean="0"/>
              <a:t>, </a:t>
            </a:r>
            <a:r>
              <a:rPr lang="ru-RU" sz="2400" dirty="0" err="1" smtClean="0"/>
              <a:t>блідість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шкірних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покривів</a:t>
            </a:r>
            <a:r>
              <a:rPr lang="ru-RU" sz="2400" dirty="0" smtClean="0"/>
              <a:t>, </a:t>
            </a:r>
            <a:r>
              <a:rPr lang="ru-RU" sz="2400" dirty="0" err="1" smtClean="0"/>
              <a:t>підвищення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температури</a:t>
            </a:r>
            <a:r>
              <a:rPr lang="ru-RU" sz="2400" dirty="0" smtClean="0"/>
              <a:t>);</a:t>
            </a:r>
          </a:p>
          <a:p>
            <a:pPr marL="457200" indent="-457200">
              <a:buAutoNum type="arabicPeriod"/>
            </a:pPr>
            <a:r>
              <a:rPr lang="uk-UA" sz="2400" dirty="0" err="1" smtClean="0"/>
              <a:t>Утруденне</a:t>
            </a:r>
            <a:r>
              <a:rPr lang="uk-UA" sz="2400" dirty="0" smtClean="0"/>
              <a:t> дихання, що прогресивно наростає.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Охриплість голосу, можлива афонія;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Кашель спочатку захворювання голосний, потім беззвучний;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Набряк підшкірної клітковини шиї;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Збільшені </a:t>
            </a:r>
            <a:r>
              <a:rPr lang="uk-UA" sz="2400" dirty="0" err="1" smtClean="0"/>
              <a:t>регіонарні</a:t>
            </a:r>
            <a:r>
              <a:rPr lang="uk-UA" sz="2400" dirty="0" smtClean="0"/>
              <a:t> лімфатичні вузли.</a:t>
            </a:r>
          </a:p>
          <a:p>
            <a:pPr marL="457200" indent="-457200">
              <a:buAutoNum type="arabicPeriod"/>
            </a:pPr>
            <a:endParaRPr lang="uk-UA" sz="2400" dirty="0" smtClean="0"/>
          </a:p>
        </p:txBody>
      </p:sp>
    </p:spTree>
    <p:extLst>
      <p:ext uri="{BB962C8B-B14F-4D97-AF65-F5344CB8AC3E}">
        <p14:creationId xmlns:p14="http://schemas.microsoft.com/office/powerpoint/2010/main" val="13507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61036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При </a:t>
            </a:r>
            <a:r>
              <a:rPr lang="uk-UA" sz="3200" u="sng" dirty="0" smtClean="0"/>
              <a:t>прямій ларингоскопії</a:t>
            </a:r>
            <a:r>
              <a:rPr lang="uk-UA" sz="3200" dirty="0" smtClean="0"/>
              <a:t> спостерігаємо:</a:t>
            </a:r>
          </a:p>
          <a:p>
            <a:endParaRPr lang="uk-UA" sz="1600" dirty="0"/>
          </a:p>
          <a:p>
            <a:pPr marL="457200" indent="-457200">
              <a:buAutoNum type="arabicPeriod"/>
            </a:pPr>
            <a:r>
              <a:rPr lang="uk-UA" sz="2400" dirty="0" smtClean="0"/>
              <a:t>Плівки біло-сірого брудного кольору, які щільно прикріплені до підлеглої СО; спочатку нальоти мають </a:t>
            </a:r>
            <a:r>
              <a:rPr lang="uk-UA" sz="2400" dirty="0" err="1" smtClean="0"/>
              <a:t>острівцевий</a:t>
            </a:r>
            <a:r>
              <a:rPr lang="uk-UA" sz="2400" dirty="0" smtClean="0"/>
              <a:t> характер, потім зливаються.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При відокремленні плівок СО кровоточить «симптом роси»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41470" y="3897889"/>
            <a:ext cx="39964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/>
              <a:t>При підозрі на дифтерію беруть 3 мазки: 1 з носа і 2 із зіву. По одному на бактеріологічне дослідження і 1 з зіву на </a:t>
            </a:r>
            <a:r>
              <a:rPr lang="uk-UA" sz="2200" dirty="0" err="1" smtClean="0"/>
              <a:t>бактреріоскопічне</a:t>
            </a:r>
            <a:r>
              <a:rPr lang="uk-UA" sz="2200" dirty="0" smtClean="0"/>
              <a:t> дослідження.</a:t>
            </a:r>
            <a:endParaRPr lang="ru-RU" sz="2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492896"/>
            <a:ext cx="3978633" cy="394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42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60648"/>
            <a:ext cx="85689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Лікування</a:t>
            </a:r>
            <a:r>
              <a:rPr lang="uk-UA" sz="4800" dirty="0" smtClean="0"/>
              <a:t>:</a:t>
            </a:r>
          </a:p>
          <a:p>
            <a:endParaRPr lang="uk-UA" sz="3200" dirty="0"/>
          </a:p>
          <a:p>
            <a:pPr marL="457200" indent="-457200">
              <a:buAutoNum type="arabicPeriod"/>
            </a:pPr>
            <a:r>
              <a:rPr lang="uk-UA" sz="2400" dirty="0" smtClean="0"/>
              <a:t>Протидифтерійна сироватка (10 000-50 000 од)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Постільний режим.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Антибактеріальні препарати, антибіотики.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Контроль за станом ССС.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При неефективності консервативного  лікування – </a:t>
            </a:r>
            <a:r>
              <a:rPr lang="uk-UA" sz="2400" dirty="0" err="1" smtClean="0"/>
              <a:t>інтубація</a:t>
            </a:r>
            <a:r>
              <a:rPr lang="uk-UA" sz="2400" dirty="0" smtClean="0"/>
              <a:t> трахеї або </a:t>
            </a:r>
            <a:r>
              <a:rPr lang="uk-UA" sz="2400" dirty="0" err="1" smtClean="0"/>
              <a:t>трахеостомія</a:t>
            </a:r>
            <a:r>
              <a:rPr lang="uk-UA" sz="2400" dirty="0" smtClean="0"/>
              <a:t>.</a:t>
            </a:r>
          </a:p>
          <a:p>
            <a:endParaRPr lang="uk-UA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136124"/>
            <a:ext cx="3271383" cy="204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24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691680" y="908720"/>
            <a:ext cx="6048672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01453" y="1484784"/>
            <a:ext cx="5229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uk-UA" sz="5400" b="1" u="sng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Дякую за увагу!</a:t>
            </a:r>
            <a:endParaRPr lang="ru-RU" sz="5400" b="1" u="sng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573016"/>
            <a:ext cx="2736304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6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263</TotalTime>
  <Words>873</Words>
  <Application>Microsoft Office PowerPoint</Application>
  <PresentationFormat>Экран (4:3)</PresentationFormat>
  <Paragraphs>126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NewsPrint</vt:lpstr>
      <vt:lpstr>Захворювання гортані</vt:lpstr>
      <vt:lpstr>Ларингіт (laryngitis; larynx, laryngos-гортань + itis) – запалення слизової оболонки гортані. Розрізняють гострий і хроніний.</vt:lpstr>
      <vt:lpstr>Гострий ларингіт</vt:lpstr>
      <vt:lpstr>Презентация PowerPoint</vt:lpstr>
      <vt:lpstr>Презентация PowerPoint</vt:lpstr>
      <vt:lpstr>Хронічний ларингіт частіше є наслідком гострого ларингіту, особливо при наявості сприяючих факторів:</vt:lpstr>
      <vt:lpstr>Презентация PowerPoint</vt:lpstr>
      <vt:lpstr>Форми хронічного ларингіту</vt:lpstr>
      <vt:lpstr>Презентация PowerPoint</vt:lpstr>
      <vt:lpstr>Ларингоскопія:</vt:lpstr>
      <vt:lpstr>При гіперпластичному ларингіті: - потовщення голосових складок; - потовщення вестибулярних складок; - випадіння СО шлуночків гортані; - потовщення СО міжчерпакуватого простору.</vt:lpstr>
      <vt:lpstr>Презентация PowerPoint</vt:lpstr>
      <vt:lpstr>Презентация PowerPoint</vt:lpstr>
      <vt:lpstr>Лікування:</vt:lpstr>
      <vt:lpstr>Презентация PowerPoint</vt:lpstr>
      <vt:lpstr>Презентация PowerPoint</vt:lpstr>
      <vt:lpstr>Підскладковий ларингіт (несправжній круп)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Ларингіт (laryngitis; larynx, laryngos-гортань + itis) – запалення слизової оболонкигортані.Розрізняють гострий і хроніний.</dc:title>
  <dc:creator>Малиш</dc:creator>
  <cp:lastModifiedBy>Малиш</cp:lastModifiedBy>
  <cp:revision>29</cp:revision>
  <dcterms:created xsi:type="dcterms:W3CDTF">2016-11-08T18:40:48Z</dcterms:created>
  <dcterms:modified xsi:type="dcterms:W3CDTF">2016-11-14T22:01:00Z</dcterms:modified>
</cp:coreProperties>
</file>